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75" r:id="rId3"/>
    <p:sldId id="282" r:id="rId4"/>
    <p:sldId id="283" r:id="rId5"/>
    <p:sldId id="335" r:id="rId6"/>
    <p:sldId id="306" r:id="rId7"/>
    <p:sldId id="343" r:id="rId8"/>
    <p:sldId id="351" r:id="rId9"/>
    <p:sldId id="344" r:id="rId10"/>
    <p:sldId id="307" r:id="rId11"/>
    <p:sldId id="308" r:id="rId12"/>
    <p:sldId id="309" r:id="rId13"/>
    <p:sldId id="311" r:id="rId14"/>
    <p:sldId id="339" r:id="rId15"/>
    <p:sldId id="340" r:id="rId16"/>
    <p:sldId id="342" r:id="rId17"/>
    <p:sldId id="345" r:id="rId18"/>
    <p:sldId id="362" r:id="rId19"/>
    <p:sldId id="341" r:id="rId20"/>
    <p:sldId id="350" r:id="rId21"/>
    <p:sldId id="357" r:id="rId22"/>
    <p:sldId id="354" r:id="rId23"/>
    <p:sldId id="353" r:id="rId24"/>
    <p:sldId id="361" r:id="rId25"/>
    <p:sldId id="285" r:id="rId26"/>
    <p:sldId id="355" r:id="rId27"/>
    <p:sldId id="348" r:id="rId28"/>
    <p:sldId id="349" r:id="rId29"/>
    <p:sldId id="296" r:id="rId30"/>
    <p:sldId id="325" r:id="rId31"/>
    <p:sldId id="337" r:id="rId32"/>
    <p:sldId id="298" r:id="rId33"/>
    <p:sldId id="352" r:id="rId34"/>
    <p:sldId id="336" r:id="rId35"/>
    <p:sldId id="299" r:id="rId36"/>
    <p:sldId id="300" r:id="rId37"/>
    <p:sldId id="301" r:id="rId38"/>
    <p:sldId id="302" r:id="rId39"/>
    <p:sldId id="303" r:id="rId40"/>
    <p:sldId id="304" r:id="rId41"/>
    <p:sldId id="305" r:id="rId42"/>
    <p:sldId id="36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12"/>
  </p:normalViewPr>
  <p:slideViewPr>
    <p:cSldViewPr>
      <p:cViewPr varScale="1">
        <p:scale>
          <a:sx n="60" d="100"/>
          <a:sy n="60" d="100"/>
        </p:scale>
        <p:origin x="9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EB882-3F04-4797-B6FB-A04D24F82928}" type="doc">
      <dgm:prSet loTypeId="urn:microsoft.com/office/officeart/2005/8/layout/pyramid2" loCatId="list" qsTypeId="urn:microsoft.com/office/officeart/2005/8/quickstyle/simple4" qsCatId="simple" csTypeId="urn:microsoft.com/office/officeart/2005/8/colors/accent1_2" csCatId="accent1" phldr="1"/>
      <dgm:spPr/>
    </dgm:pt>
    <dgm:pt modelId="{AF8B46AC-6418-490E-8D47-217275BF89C7}">
      <dgm:prSet phldrT="[Text]"/>
      <dgm:spPr>
        <a:ln>
          <a:solidFill>
            <a:srgbClr val="FF0000"/>
          </a:solidFill>
        </a:ln>
      </dgm:spPr>
      <dgm:t>
        <a:bodyPr/>
        <a:lstStyle/>
        <a:p>
          <a:r>
            <a:rPr lang="tr-TR" dirty="0" smtClean="0">
              <a:latin typeface="Calibri" pitchFamily="34" charset="0"/>
            </a:rPr>
            <a:t>RCT </a:t>
          </a:r>
          <a:r>
            <a:rPr lang="tr-TR" dirty="0" err="1" smtClean="0">
              <a:latin typeface="Calibri" pitchFamily="34" charset="0"/>
            </a:rPr>
            <a:t>or</a:t>
          </a:r>
          <a:r>
            <a:rPr lang="tr-TR" dirty="0" smtClean="0">
              <a:latin typeface="Calibri" pitchFamily="34" charset="0"/>
            </a:rPr>
            <a:t> </a:t>
          </a:r>
        </a:p>
        <a:p>
          <a:r>
            <a:rPr lang="tr-TR" dirty="0" smtClean="0">
              <a:latin typeface="Calibri" pitchFamily="34" charset="0"/>
            </a:rPr>
            <a:t>Meta-</a:t>
          </a:r>
          <a:r>
            <a:rPr lang="tr-TR" dirty="0" err="1" smtClean="0">
              <a:latin typeface="Calibri" pitchFamily="34" charset="0"/>
            </a:rPr>
            <a:t>analysis</a:t>
          </a:r>
          <a:endParaRPr lang="tr-TR" dirty="0">
            <a:latin typeface="Calibri" pitchFamily="34" charset="0"/>
          </a:endParaRPr>
        </a:p>
      </dgm:t>
    </dgm:pt>
    <dgm:pt modelId="{4C2D9F06-A9F7-4A16-801B-3A94EC9FF9AE}" type="parTrans" cxnId="{8E507253-9CC0-496A-A0E4-9DE3C00B5926}">
      <dgm:prSet/>
      <dgm:spPr/>
      <dgm:t>
        <a:bodyPr/>
        <a:lstStyle/>
        <a:p>
          <a:endParaRPr lang="tr-TR">
            <a:latin typeface="Calibri" pitchFamily="34" charset="0"/>
          </a:endParaRPr>
        </a:p>
      </dgm:t>
    </dgm:pt>
    <dgm:pt modelId="{F1326514-D57B-42AC-9D1B-3F45F87AB8A8}" type="sibTrans" cxnId="{8E507253-9CC0-496A-A0E4-9DE3C00B5926}">
      <dgm:prSet/>
      <dgm:spPr/>
      <dgm:t>
        <a:bodyPr/>
        <a:lstStyle/>
        <a:p>
          <a:endParaRPr lang="tr-TR">
            <a:latin typeface="Calibri" pitchFamily="34" charset="0"/>
          </a:endParaRPr>
        </a:p>
      </dgm:t>
    </dgm:pt>
    <dgm:pt modelId="{B5D730CF-32F7-427F-A8C4-A984D436C210}">
      <dgm:prSet phldrT="[Text]"/>
      <dgm:spPr>
        <a:ln>
          <a:solidFill>
            <a:srgbClr val="FF0000"/>
          </a:solidFill>
        </a:ln>
      </dgm:spPr>
      <dgm:t>
        <a:bodyPr/>
        <a:lstStyle/>
        <a:p>
          <a:r>
            <a:rPr lang="tr-TR" dirty="0" err="1" smtClean="0">
              <a:latin typeface="Calibri" pitchFamily="34" charset="0"/>
            </a:rPr>
            <a:t>Expert</a:t>
          </a:r>
          <a:r>
            <a:rPr lang="tr-TR" dirty="0" smtClean="0">
              <a:latin typeface="Calibri" pitchFamily="34" charset="0"/>
            </a:rPr>
            <a:t> </a:t>
          </a:r>
          <a:r>
            <a:rPr lang="tr-TR" dirty="0" err="1" smtClean="0">
              <a:latin typeface="Calibri" pitchFamily="34" charset="0"/>
            </a:rPr>
            <a:t>opinion</a:t>
          </a:r>
          <a:r>
            <a:rPr lang="tr-TR" dirty="0" smtClean="0">
              <a:latin typeface="Calibri" pitchFamily="34" charset="0"/>
            </a:rPr>
            <a:t>, </a:t>
          </a:r>
          <a:r>
            <a:rPr lang="tr-TR" dirty="0" err="1" smtClean="0">
              <a:latin typeface="Calibri" pitchFamily="34" charset="0"/>
            </a:rPr>
            <a:t>descriptive</a:t>
          </a:r>
          <a:r>
            <a:rPr lang="tr-TR" dirty="0" smtClean="0">
              <a:latin typeface="Calibri" pitchFamily="34" charset="0"/>
            </a:rPr>
            <a:t>, </a:t>
          </a:r>
          <a:r>
            <a:rPr lang="tr-TR" dirty="0" err="1" smtClean="0">
              <a:latin typeface="Calibri" pitchFamily="34" charset="0"/>
            </a:rPr>
            <a:t>case</a:t>
          </a:r>
          <a:r>
            <a:rPr lang="tr-TR" dirty="0" smtClean="0">
              <a:latin typeface="Calibri" pitchFamily="34" charset="0"/>
            </a:rPr>
            <a:t> </a:t>
          </a:r>
          <a:r>
            <a:rPr lang="tr-TR" dirty="0" err="1" smtClean="0">
              <a:latin typeface="Calibri" pitchFamily="34" charset="0"/>
            </a:rPr>
            <a:t>series</a:t>
          </a:r>
          <a:endParaRPr lang="tr-TR" dirty="0">
            <a:latin typeface="Calibri" pitchFamily="34" charset="0"/>
          </a:endParaRPr>
        </a:p>
      </dgm:t>
    </dgm:pt>
    <dgm:pt modelId="{F4C42A94-CFC4-49A4-A0CD-341D5AA4F4C8}" type="parTrans" cxnId="{49A6F6CF-D36B-4517-B9C0-755EEA675165}">
      <dgm:prSet/>
      <dgm:spPr/>
      <dgm:t>
        <a:bodyPr/>
        <a:lstStyle/>
        <a:p>
          <a:endParaRPr lang="tr-TR">
            <a:latin typeface="Calibri" pitchFamily="34" charset="0"/>
          </a:endParaRPr>
        </a:p>
      </dgm:t>
    </dgm:pt>
    <dgm:pt modelId="{170317DC-6F9B-4B5C-B322-54EC3248299D}" type="sibTrans" cxnId="{49A6F6CF-D36B-4517-B9C0-755EEA675165}">
      <dgm:prSet/>
      <dgm:spPr/>
      <dgm:t>
        <a:bodyPr/>
        <a:lstStyle/>
        <a:p>
          <a:endParaRPr lang="tr-TR">
            <a:latin typeface="Calibri" pitchFamily="34" charset="0"/>
          </a:endParaRPr>
        </a:p>
      </dgm:t>
    </dgm:pt>
    <dgm:pt modelId="{8DA71AC9-2BE9-4355-8F9F-833E7CED993E}">
      <dgm:prSet/>
      <dgm:spPr>
        <a:ln>
          <a:solidFill>
            <a:srgbClr val="FF0000"/>
          </a:solidFill>
        </a:ln>
      </dgm:spPr>
      <dgm:t>
        <a:bodyPr/>
        <a:lstStyle/>
        <a:p>
          <a:r>
            <a:rPr lang="tr-TR" dirty="0" err="1" smtClean="0">
              <a:latin typeface="Calibri" pitchFamily="34" charset="0"/>
            </a:rPr>
            <a:t>Non</a:t>
          </a:r>
          <a:r>
            <a:rPr lang="tr-TR" dirty="0" smtClean="0">
              <a:latin typeface="Calibri" pitchFamily="34" charset="0"/>
            </a:rPr>
            <a:t> </a:t>
          </a:r>
          <a:r>
            <a:rPr lang="tr-TR" dirty="0" err="1" smtClean="0">
              <a:latin typeface="Calibri" pitchFamily="34" charset="0"/>
            </a:rPr>
            <a:t>randomized</a:t>
          </a:r>
          <a:r>
            <a:rPr lang="tr-TR" dirty="0" smtClean="0">
              <a:latin typeface="Calibri" pitchFamily="34" charset="0"/>
            </a:rPr>
            <a:t> but </a:t>
          </a:r>
          <a:r>
            <a:rPr lang="tr-TR" dirty="0" err="1" smtClean="0">
              <a:latin typeface="Calibri" pitchFamily="34" charset="0"/>
            </a:rPr>
            <a:t>controlled</a:t>
          </a:r>
          <a:endParaRPr lang="tr-TR" dirty="0">
            <a:latin typeface="Calibri" pitchFamily="34" charset="0"/>
          </a:endParaRPr>
        </a:p>
      </dgm:t>
    </dgm:pt>
    <dgm:pt modelId="{BEED3D73-1352-4DE7-AEF2-E242DE8E6375}" type="parTrans" cxnId="{04239513-51F4-4011-99CD-08B80AC64F83}">
      <dgm:prSet/>
      <dgm:spPr/>
      <dgm:t>
        <a:bodyPr/>
        <a:lstStyle/>
        <a:p>
          <a:endParaRPr lang="tr-TR">
            <a:latin typeface="Calibri" pitchFamily="34" charset="0"/>
          </a:endParaRPr>
        </a:p>
      </dgm:t>
    </dgm:pt>
    <dgm:pt modelId="{B178B35F-62BC-4232-AF27-9FBE521CA4C2}" type="sibTrans" cxnId="{04239513-51F4-4011-99CD-08B80AC64F83}">
      <dgm:prSet/>
      <dgm:spPr/>
      <dgm:t>
        <a:bodyPr/>
        <a:lstStyle/>
        <a:p>
          <a:endParaRPr lang="tr-TR">
            <a:latin typeface="Calibri" pitchFamily="34" charset="0"/>
          </a:endParaRPr>
        </a:p>
      </dgm:t>
    </dgm:pt>
    <dgm:pt modelId="{892F87A6-2A0E-47C9-BB4C-A703F52BED6C}">
      <dgm:prSet/>
      <dgm:spPr>
        <a:ln>
          <a:solidFill>
            <a:srgbClr val="FF0000"/>
          </a:solidFill>
        </a:ln>
      </dgm:spPr>
      <dgm:t>
        <a:bodyPr/>
        <a:lstStyle/>
        <a:p>
          <a:r>
            <a:rPr lang="tr-TR" dirty="0" err="1" smtClean="0">
              <a:latin typeface="Calibri" pitchFamily="34" charset="0"/>
            </a:rPr>
            <a:t>Multicentric</a:t>
          </a:r>
          <a:r>
            <a:rPr lang="tr-TR" dirty="0" smtClean="0">
              <a:latin typeface="Calibri" pitchFamily="34" charset="0"/>
            </a:rPr>
            <a:t> </a:t>
          </a:r>
          <a:r>
            <a:rPr lang="tr-TR" dirty="0" err="1" smtClean="0">
              <a:latin typeface="Calibri" pitchFamily="34" charset="0"/>
            </a:rPr>
            <a:t>cohort</a:t>
          </a:r>
          <a:r>
            <a:rPr lang="tr-TR" dirty="0" smtClean="0">
              <a:latin typeface="Calibri" pitchFamily="34" charset="0"/>
            </a:rPr>
            <a:t> </a:t>
          </a:r>
          <a:r>
            <a:rPr lang="tr-TR" dirty="0" err="1" smtClean="0">
              <a:latin typeface="Calibri" pitchFamily="34" charset="0"/>
            </a:rPr>
            <a:t>or</a:t>
          </a:r>
          <a:r>
            <a:rPr lang="tr-TR" dirty="0" smtClean="0">
              <a:latin typeface="Calibri" pitchFamily="34" charset="0"/>
            </a:rPr>
            <a:t> </a:t>
          </a:r>
          <a:r>
            <a:rPr lang="tr-TR" dirty="0" err="1" smtClean="0">
              <a:latin typeface="Calibri" pitchFamily="34" charset="0"/>
            </a:rPr>
            <a:t>case</a:t>
          </a:r>
          <a:r>
            <a:rPr lang="tr-TR" dirty="0" smtClean="0">
              <a:latin typeface="Calibri" pitchFamily="34" charset="0"/>
            </a:rPr>
            <a:t> </a:t>
          </a:r>
          <a:r>
            <a:rPr lang="tr-TR" dirty="0" err="1" smtClean="0">
              <a:latin typeface="Calibri" pitchFamily="34" charset="0"/>
            </a:rPr>
            <a:t>control</a:t>
          </a:r>
          <a:endParaRPr lang="tr-TR" dirty="0">
            <a:latin typeface="Calibri" pitchFamily="34" charset="0"/>
          </a:endParaRPr>
        </a:p>
      </dgm:t>
    </dgm:pt>
    <dgm:pt modelId="{20619DC3-3520-4EAF-A72D-CAEFE8B23BBE}" type="parTrans" cxnId="{AE923E34-7AC5-49E3-9281-28BBC085289C}">
      <dgm:prSet/>
      <dgm:spPr/>
      <dgm:t>
        <a:bodyPr/>
        <a:lstStyle/>
        <a:p>
          <a:endParaRPr lang="tr-TR">
            <a:latin typeface="Calibri" pitchFamily="34" charset="0"/>
          </a:endParaRPr>
        </a:p>
      </dgm:t>
    </dgm:pt>
    <dgm:pt modelId="{90D754AF-8779-4609-8E4A-32E13CFA81B1}" type="sibTrans" cxnId="{AE923E34-7AC5-49E3-9281-28BBC085289C}">
      <dgm:prSet/>
      <dgm:spPr/>
      <dgm:t>
        <a:bodyPr/>
        <a:lstStyle/>
        <a:p>
          <a:endParaRPr lang="tr-TR">
            <a:latin typeface="Calibri" pitchFamily="34" charset="0"/>
          </a:endParaRPr>
        </a:p>
      </dgm:t>
    </dgm:pt>
    <dgm:pt modelId="{9DBA443B-EF85-4E81-AEED-F0EF369B54AF}" type="pres">
      <dgm:prSet presAssocID="{AE8EB882-3F04-4797-B6FB-A04D24F82928}" presName="compositeShape" presStyleCnt="0">
        <dgm:presLayoutVars>
          <dgm:dir/>
          <dgm:resizeHandles/>
        </dgm:presLayoutVars>
      </dgm:prSet>
      <dgm:spPr/>
    </dgm:pt>
    <dgm:pt modelId="{C25F8F61-2676-4949-A73E-EB0F29264EB3}" type="pres">
      <dgm:prSet presAssocID="{AE8EB882-3F04-4797-B6FB-A04D24F82928}" presName="pyramid" presStyleLbl="node1" presStyleIdx="0" presStyleCn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1E25F84D-E835-4235-9874-0549FD159CDC}" type="pres">
      <dgm:prSet presAssocID="{AE8EB882-3F04-4797-B6FB-A04D24F82928}" presName="theList" presStyleCnt="0"/>
      <dgm:spPr/>
    </dgm:pt>
    <dgm:pt modelId="{1F62CB9A-F078-4C97-A3DD-AF8ACC44EC84}" type="pres">
      <dgm:prSet presAssocID="{AF8B46AC-6418-490E-8D47-217275BF89C7}" presName="aNode" presStyleLbl="fgAcc1" presStyleIdx="0" presStyleCnt="4">
        <dgm:presLayoutVars>
          <dgm:bulletEnabled val="1"/>
        </dgm:presLayoutVars>
      </dgm:prSet>
      <dgm:spPr/>
      <dgm:t>
        <a:bodyPr/>
        <a:lstStyle/>
        <a:p>
          <a:endParaRPr lang="tr-TR"/>
        </a:p>
      </dgm:t>
    </dgm:pt>
    <dgm:pt modelId="{7CC77A0B-A298-4E73-B6F6-95460C2635E1}" type="pres">
      <dgm:prSet presAssocID="{AF8B46AC-6418-490E-8D47-217275BF89C7}" presName="aSpace" presStyleCnt="0"/>
      <dgm:spPr/>
    </dgm:pt>
    <dgm:pt modelId="{48E1EEED-AC5B-4373-995C-2DBCBE620B99}" type="pres">
      <dgm:prSet presAssocID="{8DA71AC9-2BE9-4355-8F9F-833E7CED993E}" presName="aNode" presStyleLbl="fgAcc1" presStyleIdx="1" presStyleCnt="4">
        <dgm:presLayoutVars>
          <dgm:bulletEnabled val="1"/>
        </dgm:presLayoutVars>
      </dgm:prSet>
      <dgm:spPr/>
      <dgm:t>
        <a:bodyPr/>
        <a:lstStyle/>
        <a:p>
          <a:endParaRPr lang="tr-TR"/>
        </a:p>
      </dgm:t>
    </dgm:pt>
    <dgm:pt modelId="{FB6ABF92-2DD6-4895-A3E4-387E1CCD958A}" type="pres">
      <dgm:prSet presAssocID="{8DA71AC9-2BE9-4355-8F9F-833E7CED993E}" presName="aSpace" presStyleCnt="0"/>
      <dgm:spPr/>
    </dgm:pt>
    <dgm:pt modelId="{871C0403-5853-467A-BA97-A75BC3D02985}" type="pres">
      <dgm:prSet presAssocID="{892F87A6-2A0E-47C9-BB4C-A703F52BED6C}" presName="aNode" presStyleLbl="fgAcc1" presStyleIdx="2" presStyleCnt="4">
        <dgm:presLayoutVars>
          <dgm:bulletEnabled val="1"/>
        </dgm:presLayoutVars>
      </dgm:prSet>
      <dgm:spPr/>
      <dgm:t>
        <a:bodyPr/>
        <a:lstStyle/>
        <a:p>
          <a:endParaRPr lang="tr-TR"/>
        </a:p>
      </dgm:t>
    </dgm:pt>
    <dgm:pt modelId="{7A0CBEBE-10BF-46B7-B3C4-F79E7C987023}" type="pres">
      <dgm:prSet presAssocID="{892F87A6-2A0E-47C9-BB4C-A703F52BED6C}" presName="aSpace" presStyleCnt="0"/>
      <dgm:spPr/>
    </dgm:pt>
    <dgm:pt modelId="{38676EF1-C0DA-40A0-BC54-7A3B254C03E9}" type="pres">
      <dgm:prSet presAssocID="{B5D730CF-32F7-427F-A8C4-A984D436C210}" presName="aNode" presStyleLbl="fgAcc1" presStyleIdx="3" presStyleCnt="4">
        <dgm:presLayoutVars>
          <dgm:bulletEnabled val="1"/>
        </dgm:presLayoutVars>
      </dgm:prSet>
      <dgm:spPr/>
      <dgm:t>
        <a:bodyPr/>
        <a:lstStyle/>
        <a:p>
          <a:endParaRPr lang="tr-TR"/>
        </a:p>
      </dgm:t>
    </dgm:pt>
    <dgm:pt modelId="{6D88BFE8-6076-4CA2-BFC0-80A0E3B2DBEC}" type="pres">
      <dgm:prSet presAssocID="{B5D730CF-32F7-427F-A8C4-A984D436C210}" presName="aSpace" presStyleCnt="0"/>
      <dgm:spPr/>
    </dgm:pt>
  </dgm:ptLst>
  <dgm:cxnLst>
    <dgm:cxn modelId="{04239513-51F4-4011-99CD-08B80AC64F83}" srcId="{AE8EB882-3F04-4797-B6FB-A04D24F82928}" destId="{8DA71AC9-2BE9-4355-8F9F-833E7CED993E}" srcOrd="1" destOrd="0" parTransId="{BEED3D73-1352-4DE7-AEF2-E242DE8E6375}" sibTransId="{B178B35F-62BC-4232-AF27-9FBE521CA4C2}"/>
    <dgm:cxn modelId="{A2B5196F-655D-4E17-B0BD-9D3FFE625BFA}" type="presOf" srcId="{892F87A6-2A0E-47C9-BB4C-A703F52BED6C}" destId="{871C0403-5853-467A-BA97-A75BC3D02985}" srcOrd="0" destOrd="0" presId="urn:microsoft.com/office/officeart/2005/8/layout/pyramid2"/>
    <dgm:cxn modelId="{E7022216-9F00-47F8-A58E-BAAAD18C898F}" type="presOf" srcId="{AE8EB882-3F04-4797-B6FB-A04D24F82928}" destId="{9DBA443B-EF85-4E81-AEED-F0EF369B54AF}" srcOrd="0" destOrd="0" presId="urn:microsoft.com/office/officeart/2005/8/layout/pyramid2"/>
    <dgm:cxn modelId="{B4E138E6-A986-48A1-8424-4AC97DE38995}" type="presOf" srcId="{8DA71AC9-2BE9-4355-8F9F-833E7CED993E}" destId="{48E1EEED-AC5B-4373-995C-2DBCBE620B99}" srcOrd="0" destOrd="0" presId="urn:microsoft.com/office/officeart/2005/8/layout/pyramid2"/>
    <dgm:cxn modelId="{49A6F6CF-D36B-4517-B9C0-755EEA675165}" srcId="{AE8EB882-3F04-4797-B6FB-A04D24F82928}" destId="{B5D730CF-32F7-427F-A8C4-A984D436C210}" srcOrd="3" destOrd="0" parTransId="{F4C42A94-CFC4-49A4-A0CD-341D5AA4F4C8}" sibTransId="{170317DC-6F9B-4B5C-B322-54EC3248299D}"/>
    <dgm:cxn modelId="{11712928-1BE9-44A3-A3C7-C1AFEC76125B}" type="presOf" srcId="{AF8B46AC-6418-490E-8D47-217275BF89C7}" destId="{1F62CB9A-F078-4C97-A3DD-AF8ACC44EC84}" srcOrd="0" destOrd="0" presId="urn:microsoft.com/office/officeart/2005/8/layout/pyramid2"/>
    <dgm:cxn modelId="{AE923E34-7AC5-49E3-9281-28BBC085289C}" srcId="{AE8EB882-3F04-4797-B6FB-A04D24F82928}" destId="{892F87A6-2A0E-47C9-BB4C-A703F52BED6C}" srcOrd="2" destOrd="0" parTransId="{20619DC3-3520-4EAF-A72D-CAEFE8B23BBE}" sibTransId="{90D754AF-8779-4609-8E4A-32E13CFA81B1}"/>
    <dgm:cxn modelId="{0B739654-3E1C-415D-BBAA-2F0BD0990976}" type="presOf" srcId="{B5D730CF-32F7-427F-A8C4-A984D436C210}" destId="{38676EF1-C0DA-40A0-BC54-7A3B254C03E9}" srcOrd="0" destOrd="0" presId="urn:microsoft.com/office/officeart/2005/8/layout/pyramid2"/>
    <dgm:cxn modelId="{8E507253-9CC0-496A-A0E4-9DE3C00B5926}" srcId="{AE8EB882-3F04-4797-B6FB-A04D24F82928}" destId="{AF8B46AC-6418-490E-8D47-217275BF89C7}" srcOrd="0" destOrd="0" parTransId="{4C2D9F06-A9F7-4A16-801B-3A94EC9FF9AE}" sibTransId="{F1326514-D57B-42AC-9D1B-3F45F87AB8A8}"/>
    <dgm:cxn modelId="{AC4DE683-8F17-4BB0-B964-9BF5C5A5D473}" type="presParOf" srcId="{9DBA443B-EF85-4E81-AEED-F0EF369B54AF}" destId="{C25F8F61-2676-4949-A73E-EB0F29264EB3}" srcOrd="0" destOrd="0" presId="urn:microsoft.com/office/officeart/2005/8/layout/pyramid2"/>
    <dgm:cxn modelId="{86882813-FF2E-4071-8744-BA2E5607D707}" type="presParOf" srcId="{9DBA443B-EF85-4E81-AEED-F0EF369B54AF}" destId="{1E25F84D-E835-4235-9874-0549FD159CDC}" srcOrd="1" destOrd="0" presId="urn:microsoft.com/office/officeart/2005/8/layout/pyramid2"/>
    <dgm:cxn modelId="{17682402-C243-4AB1-BC7E-E78CE20940AA}" type="presParOf" srcId="{1E25F84D-E835-4235-9874-0549FD159CDC}" destId="{1F62CB9A-F078-4C97-A3DD-AF8ACC44EC84}" srcOrd="0" destOrd="0" presId="urn:microsoft.com/office/officeart/2005/8/layout/pyramid2"/>
    <dgm:cxn modelId="{EE82EDBB-F59D-42CC-98AD-AB92312753C8}" type="presParOf" srcId="{1E25F84D-E835-4235-9874-0549FD159CDC}" destId="{7CC77A0B-A298-4E73-B6F6-95460C2635E1}" srcOrd="1" destOrd="0" presId="urn:microsoft.com/office/officeart/2005/8/layout/pyramid2"/>
    <dgm:cxn modelId="{BD87534A-2679-47E3-91F4-CA3DE662175B}" type="presParOf" srcId="{1E25F84D-E835-4235-9874-0549FD159CDC}" destId="{48E1EEED-AC5B-4373-995C-2DBCBE620B99}" srcOrd="2" destOrd="0" presId="urn:microsoft.com/office/officeart/2005/8/layout/pyramid2"/>
    <dgm:cxn modelId="{45D98862-2081-4F84-8E3A-A12457C9F453}" type="presParOf" srcId="{1E25F84D-E835-4235-9874-0549FD159CDC}" destId="{FB6ABF92-2DD6-4895-A3E4-387E1CCD958A}" srcOrd="3" destOrd="0" presId="urn:microsoft.com/office/officeart/2005/8/layout/pyramid2"/>
    <dgm:cxn modelId="{02E40796-C681-4361-9CBF-B2E7DD848ABA}" type="presParOf" srcId="{1E25F84D-E835-4235-9874-0549FD159CDC}" destId="{871C0403-5853-467A-BA97-A75BC3D02985}" srcOrd="4" destOrd="0" presId="urn:microsoft.com/office/officeart/2005/8/layout/pyramid2"/>
    <dgm:cxn modelId="{A5D5482F-A49F-4B66-9C89-A6B7EAB0087A}" type="presParOf" srcId="{1E25F84D-E835-4235-9874-0549FD159CDC}" destId="{7A0CBEBE-10BF-46B7-B3C4-F79E7C987023}" srcOrd="5" destOrd="0" presId="urn:microsoft.com/office/officeart/2005/8/layout/pyramid2"/>
    <dgm:cxn modelId="{EEC1B4E4-7E08-4004-8943-6374FB83D455}" type="presParOf" srcId="{1E25F84D-E835-4235-9874-0549FD159CDC}" destId="{38676EF1-C0DA-40A0-BC54-7A3B254C03E9}" srcOrd="6" destOrd="0" presId="urn:microsoft.com/office/officeart/2005/8/layout/pyramid2"/>
    <dgm:cxn modelId="{9C671A19-1474-4613-B1A0-EC4227B4008E}" type="presParOf" srcId="{1E25F84D-E835-4235-9874-0549FD159CDC}" destId="{6D88BFE8-6076-4CA2-BFC0-80A0E3B2DBEC}"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D4EA4A-7C34-400B-9543-BCFA6897BA71}"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tr-TR"/>
        </a:p>
      </dgm:t>
    </dgm:pt>
    <dgm:pt modelId="{20E93191-448D-4790-B4FF-B732AB4CCF43}">
      <dgm:prSet phldrT="[Metin]"/>
      <dgm:spPr/>
      <dgm:t>
        <a:bodyPr/>
        <a:lstStyle/>
        <a:p>
          <a:r>
            <a:rPr lang="tr-TR" dirty="0" err="1" smtClean="0"/>
            <a:t>Study</a:t>
          </a:r>
          <a:r>
            <a:rPr lang="tr-TR" dirty="0" smtClean="0"/>
            <a:t> </a:t>
          </a:r>
          <a:r>
            <a:rPr lang="tr-TR" dirty="0" err="1" smtClean="0"/>
            <a:t>group</a:t>
          </a:r>
          <a:endParaRPr lang="tr-TR" dirty="0"/>
        </a:p>
      </dgm:t>
    </dgm:pt>
    <dgm:pt modelId="{39C12872-C801-40C2-88A3-52C45A84C0E0}" type="parTrans" cxnId="{3D1CC1CC-0B52-44D9-AC33-5A36A9A6B675}">
      <dgm:prSet/>
      <dgm:spPr/>
      <dgm:t>
        <a:bodyPr/>
        <a:lstStyle/>
        <a:p>
          <a:endParaRPr lang="tr-TR"/>
        </a:p>
      </dgm:t>
    </dgm:pt>
    <dgm:pt modelId="{929DC9CE-50D1-4468-816F-57BBEF224CED}" type="sibTrans" cxnId="{3D1CC1CC-0B52-44D9-AC33-5A36A9A6B675}">
      <dgm:prSet/>
      <dgm:spPr/>
      <dgm:t>
        <a:bodyPr/>
        <a:lstStyle/>
        <a:p>
          <a:endParaRPr lang="tr-TR"/>
        </a:p>
      </dgm:t>
    </dgm:pt>
    <dgm:pt modelId="{8A4890E0-DF24-408C-B321-18B284993E95}">
      <dgm:prSet phldrT="[Metin]"/>
      <dgm:spPr>
        <a:solidFill>
          <a:schemeClr val="tx2">
            <a:lumMod val="20000"/>
            <a:lumOff val="80000"/>
          </a:schemeClr>
        </a:solidFill>
      </dgm:spPr>
      <dgm:t>
        <a:bodyPr/>
        <a:lstStyle/>
        <a:p>
          <a:r>
            <a:rPr lang="tr-TR" dirty="0" smtClean="0"/>
            <a:t>CNS </a:t>
          </a:r>
          <a:r>
            <a:rPr lang="tr-TR" dirty="0" err="1" smtClean="0"/>
            <a:t>infection</a:t>
          </a:r>
          <a:endParaRPr lang="tr-TR" dirty="0"/>
        </a:p>
      </dgm:t>
    </dgm:pt>
    <dgm:pt modelId="{67DCC916-AF5B-4DA6-A410-45EBD10C7A53}" type="parTrans" cxnId="{B2D60B13-8C2C-472E-BC55-418254625B56}">
      <dgm:prSet/>
      <dgm:spPr/>
      <dgm:t>
        <a:bodyPr/>
        <a:lstStyle/>
        <a:p>
          <a:endParaRPr lang="tr-TR"/>
        </a:p>
      </dgm:t>
    </dgm:pt>
    <dgm:pt modelId="{7AA0D88C-2AB1-4417-AD54-DEA1930A5F3D}" type="sibTrans" cxnId="{B2D60B13-8C2C-472E-BC55-418254625B56}">
      <dgm:prSet/>
      <dgm:spPr/>
      <dgm:t>
        <a:bodyPr/>
        <a:lstStyle/>
        <a:p>
          <a:endParaRPr lang="tr-TR"/>
        </a:p>
      </dgm:t>
    </dgm:pt>
    <dgm:pt modelId="{8E6A30B4-D375-4138-B022-07DC269A39B7}">
      <dgm:prSet phldrT="[Metin]" custT="1"/>
      <dgm:spPr>
        <a:solidFill>
          <a:schemeClr val="tx2">
            <a:lumMod val="40000"/>
            <a:lumOff val="60000"/>
          </a:schemeClr>
        </a:solidFill>
      </dgm:spPr>
      <dgm:t>
        <a:bodyPr/>
        <a:lstStyle/>
        <a:p>
          <a:r>
            <a:rPr lang="tr-TR" sz="2100" dirty="0" err="1" smtClean="0"/>
            <a:t>Schizophrenia</a:t>
          </a:r>
          <a:endParaRPr lang="tr-TR" sz="2100" dirty="0" smtClean="0"/>
        </a:p>
        <a:p>
          <a:r>
            <a:rPr lang="tr-TR" sz="3200" b="1" dirty="0" smtClean="0"/>
            <a:t>a</a:t>
          </a:r>
          <a:endParaRPr lang="tr-TR" sz="3200" b="1" dirty="0"/>
        </a:p>
      </dgm:t>
    </dgm:pt>
    <dgm:pt modelId="{520717A8-C6A5-43E6-B3D6-05519E9D7D5A}" type="parTrans" cxnId="{EA9B0993-388C-4B48-BA46-41BECA892A12}">
      <dgm:prSet/>
      <dgm:spPr/>
      <dgm:t>
        <a:bodyPr/>
        <a:lstStyle/>
        <a:p>
          <a:endParaRPr lang="tr-TR"/>
        </a:p>
      </dgm:t>
    </dgm:pt>
    <dgm:pt modelId="{C91D62C3-E68F-4D40-9229-618799809DFE}" type="sibTrans" cxnId="{EA9B0993-388C-4B48-BA46-41BECA892A12}">
      <dgm:prSet/>
      <dgm:spPr/>
      <dgm:t>
        <a:bodyPr/>
        <a:lstStyle/>
        <a:p>
          <a:endParaRPr lang="tr-TR"/>
        </a:p>
      </dgm:t>
    </dgm:pt>
    <dgm:pt modelId="{5EACC5EE-F31D-407C-BEFF-8E16A16D1C43}">
      <dgm:prSet phldrT="[Metin]" custT="1"/>
      <dgm:spPr/>
      <dgm:t>
        <a:bodyPr/>
        <a:lstStyle/>
        <a:p>
          <a:r>
            <a:rPr lang="tr-TR" sz="2100" dirty="0" smtClean="0"/>
            <a:t>No </a:t>
          </a:r>
          <a:r>
            <a:rPr lang="tr-TR" sz="2100" dirty="0" err="1" smtClean="0"/>
            <a:t>Schizophrenia</a:t>
          </a:r>
          <a:endParaRPr lang="tr-TR" sz="2100" dirty="0" smtClean="0"/>
        </a:p>
        <a:p>
          <a:r>
            <a:rPr lang="tr-TR" sz="3200" b="1" dirty="0" smtClean="0"/>
            <a:t>b</a:t>
          </a:r>
          <a:endParaRPr lang="tr-TR" sz="3200" b="1" dirty="0"/>
        </a:p>
      </dgm:t>
    </dgm:pt>
    <dgm:pt modelId="{DF9284B3-70DD-4D7A-9441-93538CF5B5C6}" type="parTrans" cxnId="{514FC5BC-E47E-4ED2-8B04-E1A24004FEB9}">
      <dgm:prSet/>
      <dgm:spPr/>
      <dgm:t>
        <a:bodyPr/>
        <a:lstStyle/>
        <a:p>
          <a:endParaRPr lang="tr-TR"/>
        </a:p>
      </dgm:t>
    </dgm:pt>
    <dgm:pt modelId="{22DA4491-C36A-4F32-880E-09D0A632BD99}" type="sibTrans" cxnId="{514FC5BC-E47E-4ED2-8B04-E1A24004FEB9}">
      <dgm:prSet/>
      <dgm:spPr/>
      <dgm:t>
        <a:bodyPr/>
        <a:lstStyle/>
        <a:p>
          <a:endParaRPr lang="tr-TR"/>
        </a:p>
      </dgm:t>
    </dgm:pt>
    <dgm:pt modelId="{A8110D2C-FECF-4351-BFBF-F57523A5258E}">
      <dgm:prSet phldrT="[Metin]"/>
      <dgm:spPr/>
      <dgm:t>
        <a:bodyPr/>
        <a:lstStyle/>
        <a:p>
          <a:r>
            <a:rPr lang="tr-TR" dirty="0" smtClean="0"/>
            <a:t>No </a:t>
          </a:r>
          <a:r>
            <a:rPr lang="tr-TR" dirty="0" err="1" smtClean="0"/>
            <a:t>infection</a:t>
          </a:r>
          <a:endParaRPr lang="tr-TR" dirty="0"/>
        </a:p>
      </dgm:t>
    </dgm:pt>
    <dgm:pt modelId="{730122F5-2647-4BFE-A385-67DBBA3DC4B5}" type="parTrans" cxnId="{2B0CA790-FA8B-4A0B-86DF-FDC420803231}">
      <dgm:prSet/>
      <dgm:spPr/>
      <dgm:t>
        <a:bodyPr/>
        <a:lstStyle/>
        <a:p>
          <a:endParaRPr lang="tr-TR"/>
        </a:p>
      </dgm:t>
    </dgm:pt>
    <dgm:pt modelId="{2A3349D5-F034-4317-90B0-780C66939A40}" type="sibTrans" cxnId="{2B0CA790-FA8B-4A0B-86DF-FDC420803231}">
      <dgm:prSet/>
      <dgm:spPr/>
      <dgm:t>
        <a:bodyPr/>
        <a:lstStyle/>
        <a:p>
          <a:endParaRPr lang="tr-TR"/>
        </a:p>
      </dgm:t>
    </dgm:pt>
    <dgm:pt modelId="{E3D2880E-D4D5-4A73-8D39-1C4D8DC79014}">
      <dgm:prSet phldrT="[Metin]" custT="1"/>
      <dgm:spPr>
        <a:solidFill>
          <a:schemeClr val="tx2">
            <a:lumMod val="40000"/>
            <a:lumOff val="60000"/>
          </a:schemeClr>
        </a:solidFill>
      </dgm:spPr>
      <dgm:t>
        <a:bodyPr/>
        <a:lstStyle/>
        <a:p>
          <a:r>
            <a:rPr lang="tr-TR" sz="2100" dirty="0" err="1" smtClean="0"/>
            <a:t>Schizophrenia</a:t>
          </a:r>
          <a:endParaRPr lang="tr-TR" sz="2100" dirty="0" smtClean="0"/>
        </a:p>
        <a:p>
          <a:r>
            <a:rPr lang="tr-TR" sz="3200" b="1" dirty="0" smtClean="0"/>
            <a:t>c</a:t>
          </a:r>
          <a:endParaRPr lang="tr-TR" sz="3200" b="1" dirty="0"/>
        </a:p>
      </dgm:t>
    </dgm:pt>
    <dgm:pt modelId="{443F6071-91C6-46DB-80A2-0DEC0C4BC1A7}" type="parTrans" cxnId="{65DDA23F-8DF7-4EA4-A2E9-F7E8873F2B91}">
      <dgm:prSet/>
      <dgm:spPr/>
      <dgm:t>
        <a:bodyPr/>
        <a:lstStyle/>
        <a:p>
          <a:endParaRPr lang="tr-TR"/>
        </a:p>
      </dgm:t>
    </dgm:pt>
    <dgm:pt modelId="{3F10A362-7EF8-4F06-AF00-7F2C712D59E0}" type="sibTrans" cxnId="{65DDA23F-8DF7-4EA4-A2E9-F7E8873F2B91}">
      <dgm:prSet/>
      <dgm:spPr/>
      <dgm:t>
        <a:bodyPr/>
        <a:lstStyle/>
        <a:p>
          <a:endParaRPr lang="tr-TR"/>
        </a:p>
      </dgm:t>
    </dgm:pt>
    <dgm:pt modelId="{6FFE1046-8CF6-45F0-83AB-00B3CFD4E454}">
      <dgm:prSet custT="1"/>
      <dgm:spPr/>
      <dgm:t>
        <a:bodyPr/>
        <a:lstStyle/>
        <a:p>
          <a:r>
            <a:rPr lang="tr-TR" sz="2100" dirty="0" smtClean="0"/>
            <a:t>No </a:t>
          </a:r>
          <a:r>
            <a:rPr lang="tr-TR" sz="2100" dirty="0" err="1" smtClean="0"/>
            <a:t>Schizophrenia</a:t>
          </a:r>
          <a:endParaRPr lang="tr-TR" sz="2100" dirty="0" smtClean="0"/>
        </a:p>
        <a:p>
          <a:r>
            <a:rPr lang="tr-TR" sz="3200" b="1" dirty="0" smtClean="0"/>
            <a:t>d</a:t>
          </a:r>
          <a:endParaRPr lang="tr-TR" sz="3200" b="1" dirty="0"/>
        </a:p>
      </dgm:t>
    </dgm:pt>
    <dgm:pt modelId="{04029991-7C88-4BC7-AC9E-C057DE89907E}" type="parTrans" cxnId="{769D1998-9A30-47EF-879A-D23E6D39C73F}">
      <dgm:prSet/>
      <dgm:spPr/>
      <dgm:t>
        <a:bodyPr/>
        <a:lstStyle/>
        <a:p>
          <a:endParaRPr lang="tr-TR"/>
        </a:p>
      </dgm:t>
    </dgm:pt>
    <dgm:pt modelId="{6EED6DC8-CF3D-43B2-BD90-88BC98F40C8E}" type="sibTrans" cxnId="{769D1998-9A30-47EF-879A-D23E6D39C73F}">
      <dgm:prSet/>
      <dgm:spPr/>
      <dgm:t>
        <a:bodyPr/>
        <a:lstStyle/>
        <a:p>
          <a:endParaRPr lang="tr-TR"/>
        </a:p>
      </dgm:t>
    </dgm:pt>
    <dgm:pt modelId="{887F8E5A-76E2-471A-B45F-9EC3CEE48619}" type="pres">
      <dgm:prSet presAssocID="{7FD4EA4A-7C34-400B-9543-BCFA6897BA71}" presName="diagram" presStyleCnt="0">
        <dgm:presLayoutVars>
          <dgm:chPref val="1"/>
          <dgm:dir/>
          <dgm:animOne val="branch"/>
          <dgm:animLvl val="lvl"/>
          <dgm:resizeHandles val="exact"/>
        </dgm:presLayoutVars>
      </dgm:prSet>
      <dgm:spPr/>
      <dgm:t>
        <a:bodyPr/>
        <a:lstStyle/>
        <a:p>
          <a:endParaRPr lang="tr-TR"/>
        </a:p>
      </dgm:t>
    </dgm:pt>
    <dgm:pt modelId="{076164A6-5E67-46E7-8DA5-09F4A3F37D2C}" type="pres">
      <dgm:prSet presAssocID="{20E93191-448D-4790-B4FF-B732AB4CCF43}" presName="root1" presStyleCnt="0"/>
      <dgm:spPr/>
    </dgm:pt>
    <dgm:pt modelId="{B7CEE0F4-18AF-4763-9086-0F3AE16A8F6B}" type="pres">
      <dgm:prSet presAssocID="{20E93191-448D-4790-B4FF-B732AB4CCF43}" presName="LevelOneTextNode" presStyleLbl="node0" presStyleIdx="0" presStyleCnt="1">
        <dgm:presLayoutVars>
          <dgm:chPref val="3"/>
        </dgm:presLayoutVars>
      </dgm:prSet>
      <dgm:spPr/>
      <dgm:t>
        <a:bodyPr/>
        <a:lstStyle/>
        <a:p>
          <a:endParaRPr lang="tr-TR"/>
        </a:p>
      </dgm:t>
    </dgm:pt>
    <dgm:pt modelId="{6CF81D56-6140-4801-ACB5-76D6EE18CD93}" type="pres">
      <dgm:prSet presAssocID="{20E93191-448D-4790-B4FF-B732AB4CCF43}" presName="level2hierChild" presStyleCnt="0"/>
      <dgm:spPr/>
    </dgm:pt>
    <dgm:pt modelId="{98FC3710-1B83-4CBA-993B-DAF8715C637C}" type="pres">
      <dgm:prSet presAssocID="{67DCC916-AF5B-4DA6-A410-45EBD10C7A53}" presName="conn2-1" presStyleLbl="parChTrans1D2" presStyleIdx="0" presStyleCnt="2"/>
      <dgm:spPr/>
      <dgm:t>
        <a:bodyPr/>
        <a:lstStyle/>
        <a:p>
          <a:endParaRPr lang="tr-TR"/>
        </a:p>
      </dgm:t>
    </dgm:pt>
    <dgm:pt modelId="{2C0E4ABF-54F8-417B-B8F7-56BF817F2E9F}" type="pres">
      <dgm:prSet presAssocID="{67DCC916-AF5B-4DA6-A410-45EBD10C7A53}" presName="connTx" presStyleLbl="parChTrans1D2" presStyleIdx="0" presStyleCnt="2"/>
      <dgm:spPr/>
      <dgm:t>
        <a:bodyPr/>
        <a:lstStyle/>
        <a:p>
          <a:endParaRPr lang="tr-TR"/>
        </a:p>
      </dgm:t>
    </dgm:pt>
    <dgm:pt modelId="{09F80620-62B7-4CFE-BF2E-29D0635B1610}" type="pres">
      <dgm:prSet presAssocID="{8A4890E0-DF24-408C-B321-18B284993E95}" presName="root2" presStyleCnt="0"/>
      <dgm:spPr/>
    </dgm:pt>
    <dgm:pt modelId="{C1E1D672-6F5E-41F0-B0EA-BE037E09AF21}" type="pres">
      <dgm:prSet presAssocID="{8A4890E0-DF24-408C-B321-18B284993E95}" presName="LevelTwoTextNode" presStyleLbl="node2" presStyleIdx="0" presStyleCnt="2">
        <dgm:presLayoutVars>
          <dgm:chPref val="3"/>
        </dgm:presLayoutVars>
      </dgm:prSet>
      <dgm:spPr/>
      <dgm:t>
        <a:bodyPr/>
        <a:lstStyle/>
        <a:p>
          <a:endParaRPr lang="tr-TR"/>
        </a:p>
      </dgm:t>
    </dgm:pt>
    <dgm:pt modelId="{82FE95AA-D9EA-4799-BC7A-646651DBDDBF}" type="pres">
      <dgm:prSet presAssocID="{8A4890E0-DF24-408C-B321-18B284993E95}" presName="level3hierChild" presStyleCnt="0"/>
      <dgm:spPr/>
    </dgm:pt>
    <dgm:pt modelId="{A458FD9C-DF4A-495D-975A-F72120890318}" type="pres">
      <dgm:prSet presAssocID="{520717A8-C6A5-43E6-B3D6-05519E9D7D5A}" presName="conn2-1" presStyleLbl="parChTrans1D3" presStyleIdx="0" presStyleCnt="4"/>
      <dgm:spPr/>
      <dgm:t>
        <a:bodyPr/>
        <a:lstStyle/>
        <a:p>
          <a:endParaRPr lang="tr-TR"/>
        </a:p>
      </dgm:t>
    </dgm:pt>
    <dgm:pt modelId="{584E61CF-A059-4585-974C-56FCD44BC062}" type="pres">
      <dgm:prSet presAssocID="{520717A8-C6A5-43E6-B3D6-05519E9D7D5A}" presName="connTx" presStyleLbl="parChTrans1D3" presStyleIdx="0" presStyleCnt="4"/>
      <dgm:spPr/>
      <dgm:t>
        <a:bodyPr/>
        <a:lstStyle/>
        <a:p>
          <a:endParaRPr lang="tr-TR"/>
        </a:p>
      </dgm:t>
    </dgm:pt>
    <dgm:pt modelId="{0FF977EA-2AF3-4EC9-90E6-85FADB4FFE4D}" type="pres">
      <dgm:prSet presAssocID="{8E6A30B4-D375-4138-B022-07DC269A39B7}" presName="root2" presStyleCnt="0"/>
      <dgm:spPr/>
    </dgm:pt>
    <dgm:pt modelId="{470ABC9C-CE30-46A4-A43E-AAD1460DFD17}" type="pres">
      <dgm:prSet presAssocID="{8E6A30B4-D375-4138-B022-07DC269A39B7}" presName="LevelTwoTextNode" presStyleLbl="node3" presStyleIdx="0" presStyleCnt="4">
        <dgm:presLayoutVars>
          <dgm:chPref val="3"/>
        </dgm:presLayoutVars>
      </dgm:prSet>
      <dgm:spPr/>
      <dgm:t>
        <a:bodyPr/>
        <a:lstStyle/>
        <a:p>
          <a:endParaRPr lang="tr-TR"/>
        </a:p>
      </dgm:t>
    </dgm:pt>
    <dgm:pt modelId="{DDA983E0-B32C-4971-9165-13A587F5C234}" type="pres">
      <dgm:prSet presAssocID="{8E6A30B4-D375-4138-B022-07DC269A39B7}" presName="level3hierChild" presStyleCnt="0"/>
      <dgm:spPr/>
    </dgm:pt>
    <dgm:pt modelId="{5E310158-020E-49F6-9D5E-8DF9277428CE}" type="pres">
      <dgm:prSet presAssocID="{DF9284B3-70DD-4D7A-9441-93538CF5B5C6}" presName="conn2-1" presStyleLbl="parChTrans1D3" presStyleIdx="1" presStyleCnt="4"/>
      <dgm:spPr/>
      <dgm:t>
        <a:bodyPr/>
        <a:lstStyle/>
        <a:p>
          <a:endParaRPr lang="tr-TR"/>
        </a:p>
      </dgm:t>
    </dgm:pt>
    <dgm:pt modelId="{5094C21D-A182-4702-BBC4-9E5234B6883D}" type="pres">
      <dgm:prSet presAssocID="{DF9284B3-70DD-4D7A-9441-93538CF5B5C6}" presName="connTx" presStyleLbl="parChTrans1D3" presStyleIdx="1" presStyleCnt="4"/>
      <dgm:spPr/>
      <dgm:t>
        <a:bodyPr/>
        <a:lstStyle/>
        <a:p>
          <a:endParaRPr lang="tr-TR"/>
        </a:p>
      </dgm:t>
    </dgm:pt>
    <dgm:pt modelId="{68C1D5C8-42B4-4AEF-B303-EDEB6C95A288}" type="pres">
      <dgm:prSet presAssocID="{5EACC5EE-F31D-407C-BEFF-8E16A16D1C43}" presName="root2" presStyleCnt="0"/>
      <dgm:spPr/>
    </dgm:pt>
    <dgm:pt modelId="{ABFEEACC-586D-49D3-8D8E-BB4BFDA2625F}" type="pres">
      <dgm:prSet presAssocID="{5EACC5EE-F31D-407C-BEFF-8E16A16D1C43}" presName="LevelTwoTextNode" presStyleLbl="node3" presStyleIdx="1" presStyleCnt="4">
        <dgm:presLayoutVars>
          <dgm:chPref val="3"/>
        </dgm:presLayoutVars>
      </dgm:prSet>
      <dgm:spPr/>
      <dgm:t>
        <a:bodyPr/>
        <a:lstStyle/>
        <a:p>
          <a:endParaRPr lang="tr-TR"/>
        </a:p>
      </dgm:t>
    </dgm:pt>
    <dgm:pt modelId="{E8ABABC5-121F-4F20-96DB-80D5C31B3E91}" type="pres">
      <dgm:prSet presAssocID="{5EACC5EE-F31D-407C-BEFF-8E16A16D1C43}" presName="level3hierChild" presStyleCnt="0"/>
      <dgm:spPr/>
    </dgm:pt>
    <dgm:pt modelId="{31055E94-3BC6-4DBD-956E-062F3DE7FC50}" type="pres">
      <dgm:prSet presAssocID="{730122F5-2647-4BFE-A385-67DBBA3DC4B5}" presName="conn2-1" presStyleLbl="parChTrans1D2" presStyleIdx="1" presStyleCnt="2"/>
      <dgm:spPr/>
      <dgm:t>
        <a:bodyPr/>
        <a:lstStyle/>
        <a:p>
          <a:endParaRPr lang="tr-TR"/>
        </a:p>
      </dgm:t>
    </dgm:pt>
    <dgm:pt modelId="{2BA82761-43B1-4F66-AD64-A65F8A3F3DA0}" type="pres">
      <dgm:prSet presAssocID="{730122F5-2647-4BFE-A385-67DBBA3DC4B5}" presName="connTx" presStyleLbl="parChTrans1D2" presStyleIdx="1" presStyleCnt="2"/>
      <dgm:spPr/>
      <dgm:t>
        <a:bodyPr/>
        <a:lstStyle/>
        <a:p>
          <a:endParaRPr lang="tr-TR"/>
        </a:p>
      </dgm:t>
    </dgm:pt>
    <dgm:pt modelId="{92514916-EB5A-4002-BEE6-C153EB2C6C72}" type="pres">
      <dgm:prSet presAssocID="{A8110D2C-FECF-4351-BFBF-F57523A5258E}" presName="root2" presStyleCnt="0"/>
      <dgm:spPr/>
    </dgm:pt>
    <dgm:pt modelId="{94A2E984-841D-432D-B045-95A43BE3BCE2}" type="pres">
      <dgm:prSet presAssocID="{A8110D2C-FECF-4351-BFBF-F57523A5258E}" presName="LevelTwoTextNode" presStyleLbl="node2" presStyleIdx="1" presStyleCnt="2">
        <dgm:presLayoutVars>
          <dgm:chPref val="3"/>
        </dgm:presLayoutVars>
      </dgm:prSet>
      <dgm:spPr/>
      <dgm:t>
        <a:bodyPr/>
        <a:lstStyle/>
        <a:p>
          <a:endParaRPr lang="tr-TR"/>
        </a:p>
      </dgm:t>
    </dgm:pt>
    <dgm:pt modelId="{E0421BF1-8405-4F67-A7AC-C2FE50F561DB}" type="pres">
      <dgm:prSet presAssocID="{A8110D2C-FECF-4351-BFBF-F57523A5258E}" presName="level3hierChild" presStyleCnt="0"/>
      <dgm:spPr/>
    </dgm:pt>
    <dgm:pt modelId="{5FC65160-8EEC-4A76-8F5E-3CD97D5E6810}" type="pres">
      <dgm:prSet presAssocID="{443F6071-91C6-46DB-80A2-0DEC0C4BC1A7}" presName="conn2-1" presStyleLbl="parChTrans1D3" presStyleIdx="2" presStyleCnt="4"/>
      <dgm:spPr/>
      <dgm:t>
        <a:bodyPr/>
        <a:lstStyle/>
        <a:p>
          <a:endParaRPr lang="tr-TR"/>
        </a:p>
      </dgm:t>
    </dgm:pt>
    <dgm:pt modelId="{4F7A6B65-086D-4D6A-AE92-FD08A28789AD}" type="pres">
      <dgm:prSet presAssocID="{443F6071-91C6-46DB-80A2-0DEC0C4BC1A7}" presName="connTx" presStyleLbl="parChTrans1D3" presStyleIdx="2" presStyleCnt="4"/>
      <dgm:spPr/>
      <dgm:t>
        <a:bodyPr/>
        <a:lstStyle/>
        <a:p>
          <a:endParaRPr lang="tr-TR"/>
        </a:p>
      </dgm:t>
    </dgm:pt>
    <dgm:pt modelId="{C3CE2680-E5F2-4EBE-B342-50177F886DD1}" type="pres">
      <dgm:prSet presAssocID="{E3D2880E-D4D5-4A73-8D39-1C4D8DC79014}" presName="root2" presStyleCnt="0"/>
      <dgm:spPr/>
    </dgm:pt>
    <dgm:pt modelId="{68E2A0CD-67D4-4306-8BF5-8D34102B58A0}" type="pres">
      <dgm:prSet presAssocID="{E3D2880E-D4D5-4A73-8D39-1C4D8DC79014}" presName="LevelTwoTextNode" presStyleLbl="node3" presStyleIdx="2" presStyleCnt="4">
        <dgm:presLayoutVars>
          <dgm:chPref val="3"/>
        </dgm:presLayoutVars>
      </dgm:prSet>
      <dgm:spPr/>
      <dgm:t>
        <a:bodyPr/>
        <a:lstStyle/>
        <a:p>
          <a:endParaRPr lang="tr-TR"/>
        </a:p>
      </dgm:t>
    </dgm:pt>
    <dgm:pt modelId="{FAE5B08C-084C-42E9-8764-1C657E698236}" type="pres">
      <dgm:prSet presAssocID="{E3D2880E-D4D5-4A73-8D39-1C4D8DC79014}" presName="level3hierChild" presStyleCnt="0"/>
      <dgm:spPr/>
    </dgm:pt>
    <dgm:pt modelId="{E9405DA1-C99B-4287-86C9-1F42598164E4}" type="pres">
      <dgm:prSet presAssocID="{04029991-7C88-4BC7-AC9E-C057DE89907E}" presName="conn2-1" presStyleLbl="parChTrans1D3" presStyleIdx="3" presStyleCnt="4"/>
      <dgm:spPr/>
      <dgm:t>
        <a:bodyPr/>
        <a:lstStyle/>
        <a:p>
          <a:endParaRPr lang="tr-TR"/>
        </a:p>
      </dgm:t>
    </dgm:pt>
    <dgm:pt modelId="{E42DE5B0-9C71-4E7B-81D7-B3D557F136F5}" type="pres">
      <dgm:prSet presAssocID="{04029991-7C88-4BC7-AC9E-C057DE89907E}" presName="connTx" presStyleLbl="parChTrans1D3" presStyleIdx="3" presStyleCnt="4"/>
      <dgm:spPr/>
      <dgm:t>
        <a:bodyPr/>
        <a:lstStyle/>
        <a:p>
          <a:endParaRPr lang="tr-TR"/>
        </a:p>
      </dgm:t>
    </dgm:pt>
    <dgm:pt modelId="{8C5E377B-A634-4D03-914A-98D48A005BB5}" type="pres">
      <dgm:prSet presAssocID="{6FFE1046-8CF6-45F0-83AB-00B3CFD4E454}" presName="root2" presStyleCnt="0"/>
      <dgm:spPr/>
    </dgm:pt>
    <dgm:pt modelId="{56764B5D-7B61-497B-8D4E-3F0928012D58}" type="pres">
      <dgm:prSet presAssocID="{6FFE1046-8CF6-45F0-83AB-00B3CFD4E454}" presName="LevelTwoTextNode" presStyleLbl="node3" presStyleIdx="3" presStyleCnt="4">
        <dgm:presLayoutVars>
          <dgm:chPref val="3"/>
        </dgm:presLayoutVars>
      </dgm:prSet>
      <dgm:spPr/>
      <dgm:t>
        <a:bodyPr/>
        <a:lstStyle/>
        <a:p>
          <a:endParaRPr lang="tr-TR"/>
        </a:p>
      </dgm:t>
    </dgm:pt>
    <dgm:pt modelId="{440C0DFA-8D75-43C0-84CE-9616403536CA}" type="pres">
      <dgm:prSet presAssocID="{6FFE1046-8CF6-45F0-83AB-00B3CFD4E454}" presName="level3hierChild" presStyleCnt="0"/>
      <dgm:spPr/>
    </dgm:pt>
  </dgm:ptLst>
  <dgm:cxnLst>
    <dgm:cxn modelId="{C197A962-0826-4324-80E3-C9E28B1B2C0A}" type="presOf" srcId="{67DCC916-AF5B-4DA6-A410-45EBD10C7A53}" destId="{98FC3710-1B83-4CBA-993B-DAF8715C637C}" srcOrd="0" destOrd="0" presId="urn:microsoft.com/office/officeart/2005/8/layout/hierarchy2"/>
    <dgm:cxn modelId="{45872AA4-450A-47DF-A740-3EAD348457C8}" type="presOf" srcId="{5EACC5EE-F31D-407C-BEFF-8E16A16D1C43}" destId="{ABFEEACC-586D-49D3-8D8E-BB4BFDA2625F}" srcOrd="0" destOrd="0" presId="urn:microsoft.com/office/officeart/2005/8/layout/hierarchy2"/>
    <dgm:cxn modelId="{BED8AA81-4B98-472B-81C0-39437B134EDF}" type="presOf" srcId="{04029991-7C88-4BC7-AC9E-C057DE89907E}" destId="{E9405DA1-C99B-4287-86C9-1F42598164E4}" srcOrd="0" destOrd="0" presId="urn:microsoft.com/office/officeart/2005/8/layout/hierarchy2"/>
    <dgm:cxn modelId="{0D431C7B-02ED-4B22-8F8D-689305F72E86}" type="presOf" srcId="{520717A8-C6A5-43E6-B3D6-05519E9D7D5A}" destId="{584E61CF-A059-4585-974C-56FCD44BC062}" srcOrd="1" destOrd="0" presId="urn:microsoft.com/office/officeart/2005/8/layout/hierarchy2"/>
    <dgm:cxn modelId="{6C0EF25B-B24D-489B-8A6D-921C6EAD7303}" type="presOf" srcId="{730122F5-2647-4BFE-A385-67DBBA3DC4B5}" destId="{2BA82761-43B1-4F66-AD64-A65F8A3F3DA0}" srcOrd="1" destOrd="0" presId="urn:microsoft.com/office/officeart/2005/8/layout/hierarchy2"/>
    <dgm:cxn modelId="{769D1998-9A30-47EF-879A-D23E6D39C73F}" srcId="{A8110D2C-FECF-4351-BFBF-F57523A5258E}" destId="{6FFE1046-8CF6-45F0-83AB-00B3CFD4E454}" srcOrd="1" destOrd="0" parTransId="{04029991-7C88-4BC7-AC9E-C057DE89907E}" sibTransId="{6EED6DC8-CF3D-43B2-BD90-88BC98F40C8E}"/>
    <dgm:cxn modelId="{C506CB33-5909-47CE-8EDE-A76DA02063D8}" type="presOf" srcId="{520717A8-C6A5-43E6-B3D6-05519E9D7D5A}" destId="{A458FD9C-DF4A-495D-975A-F72120890318}" srcOrd="0" destOrd="0" presId="urn:microsoft.com/office/officeart/2005/8/layout/hierarchy2"/>
    <dgm:cxn modelId="{C114A731-713A-4CBE-A80D-3B4F3E5693AA}" type="presOf" srcId="{E3D2880E-D4D5-4A73-8D39-1C4D8DC79014}" destId="{68E2A0CD-67D4-4306-8BF5-8D34102B58A0}" srcOrd="0" destOrd="0" presId="urn:microsoft.com/office/officeart/2005/8/layout/hierarchy2"/>
    <dgm:cxn modelId="{9B340A7D-1A42-4038-8597-8A25A063FF46}" type="presOf" srcId="{DF9284B3-70DD-4D7A-9441-93538CF5B5C6}" destId="{5094C21D-A182-4702-BBC4-9E5234B6883D}" srcOrd="1" destOrd="0" presId="urn:microsoft.com/office/officeart/2005/8/layout/hierarchy2"/>
    <dgm:cxn modelId="{65DDA23F-8DF7-4EA4-A2E9-F7E8873F2B91}" srcId="{A8110D2C-FECF-4351-BFBF-F57523A5258E}" destId="{E3D2880E-D4D5-4A73-8D39-1C4D8DC79014}" srcOrd="0" destOrd="0" parTransId="{443F6071-91C6-46DB-80A2-0DEC0C4BC1A7}" sibTransId="{3F10A362-7EF8-4F06-AF00-7F2C712D59E0}"/>
    <dgm:cxn modelId="{646F7A8B-113D-41ED-9074-86803B58F43E}" type="presOf" srcId="{443F6071-91C6-46DB-80A2-0DEC0C4BC1A7}" destId="{4F7A6B65-086D-4D6A-AE92-FD08A28789AD}" srcOrd="1" destOrd="0" presId="urn:microsoft.com/office/officeart/2005/8/layout/hierarchy2"/>
    <dgm:cxn modelId="{3D1CC1CC-0B52-44D9-AC33-5A36A9A6B675}" srcId="{7FD4EA4A-7C34-400B-9543-BCFA6897BA71}" destId="{20E93191-448D-4790-B4FF-B732AB4CCF43}" srcOrd="0" destOrd="0" parTransId="{39C12872-C801-40C2-88A3-52C45A84C0E0}" sibTransId="{929DC9CE-50D1-4468-816F-57BBEF224CED}"/>
    <dgm:cxn modelId="{2B815A4A-C752-4649-BDEA-171CF19B7946}" type="presOf" srcId="{04029991-7C88-4BC7-AC9E-C057DE89907E}" destId="{E42DE5B0-9C71-4E7B-81D7-B3D557F136F5}" srcOrd="1" destOrd="0" presId="urn:microsoft.com/office/officeart/2005/8/layout/hierarchy2"/>
    <dgm:cxn modelId="{2B0CA790-FA8B-4A0B-86DF-FDC420803231}" srcId="{20E93191-448D-4790-B4FF-B732AB4CCF43}" destId="{A8110D2C-FECF-4351-BFBF-F57523A5258E}" srcOrd="1" destOrd="0" parTransId="{730122F5-2647-4BFE-A385-67DBBA3DC4B5}" sibTransId="{2A3349D5-F034-4317-90B0-780C66939A40}"/>
    <dgm:cxn modelId="{D3CCF9BE-306D-4D17-901F-41C46D0793BE}" type="presOf" srcId="{20E93191-448D-4790-B4FF-B732AB4CCF43}" destId="{B7CEE0F4-18AF-4763-9086-0F3AE16A8F6B}" srcOrd="0" destOrd="0" presId="urn:microsoft.com/office/officeart/2005/8/layout/hierarchy2"/>
    <dgm:cxn modelId="{EA9B0993-388C-4B48-BA46-41BECA892A12}" srcId="{8A4890E0-DF24-408C-B321-18B284993E95}" destId="{8E6A30B4-D375-4138-B022-07DC269A39B7}" srcOrd="0" destOrd="0" parTransId="{520717A8-C6A5-43E6-B3D6-05519E9D7D5A}" sibTransId="{C91D62C3-E68F-4D40-9229-618799809DFE}"/>
    <dgm:cxn modelId="{6AECD973-28E2-4340-A7CE-BDFE5972FEA0}" type="presOf" srcId="{DF9284B3-70DD-4D7A-9441-93538CF5B5C6}" destId="{5E310158-020E-49F6-9D5E-8DF9277428CE}" srcOrd="0" destOrd="0" presId="urn:microsoft.com/office/officeart/2005/8/layout/hierarchy2"/>
    <dgm:cxn modelId="{5AFF2793-05A1-4133-ADB0-45BA4149D657}" type="presOf" srcId="{8A4890E0-DF24-408C-B321-18B284993E95}" destId="{C1E1D672-6F5E-41F0-B0EA-BE037E09AF21}" srcOrd="0" destOrd="0" presId="urn:microsoft.com/office/officeart/2005/8/layout/hierarchy2"/>
    <dgm:cxn modelId="{4E5727D2-A94A-4796-8578-C1DEF5D1273B}" type="presOf" srcId="{443F6071-91C6-46DB-80A2-0DEC0C4BC1A7}" destId="{5FC65160-8EEC-4A76-8F5E-3CD97D5E6810}" srcOrd="0" destOrd="0" presId="urn:microsoft.com/office/officeart/2005/8/layout/hierarchy2"/>
    <dgm:cxn modelId="{0C2D1B1A-E93F-4D2E-8D40-EC2F161FF6EE}" type="presOf" srcId="{67DCC916-AF5B-4DA6-A410-45EBD10C7A53}" destId="{2C0E4ABF-54F8-417B-B8F7-56BF817F2E9F}" srcOrd="1" destOrd="0" presId="urn:microsoft.com/office/officeart/2005/8/layout/hierarchy2"/>
    <dgm:cxn modelId="{B2D60B13-8C2C-472E-BC55-418254625B56}" srcId="{20E93191-448D-4790-B4FF-B732AB4CCF43}" destId="{8A4890E0-DF24-408C-B321-18B284993E95}" srcOrd="0" destOrd="0" parTransId="{67DCC916-AF5B-4DA6-A410-45EBD10C7A53}" sibTransId="{7AA0D88C-2AB1-4417-AD54-DEA1930A5F3D}"/>
    <dgm:cxn modelId="{DBE24050-6C17-4CFB-8FCF-CACF00D8392E}" type="presOf" srcId="{8E6A30B4-D375-4138-B022-07DC269A39B7}" destId="{470ABC9C-CE30-46A4-A43E-AAD1460DFD17}" srcOrd="0" destOrd="0" presId="urn:microsoft.com/office/officeart/2005/8/layout/hierarchy2"/>
    <dgm:cxn modelId="{514FC5BC-E47E-4ED2-8B04-E1A24004FEB9}" srcId="{8A4890E0-DF24-408C-B321-18B284993E95}" destId="{5EACC5EE-F31D-407C-BEFF-8E16A16D1C43}" srcOrd="1" destOrd="0" parTransId="{DF9284B3-70DD-4D7A-9441-93538CF5B5C6}" sibTransId="{22DA4491-C36A-4F32-880E-09D0A632BD99}"/>
    <dgm:cxn modelId="{4EED9506-69D9-4CBD-8A99-7582A971970A}" type="presOf" srcId="{A8110D2C-FECF-4351-BFBF-F57523A5258E}" destId="{94A2E984-841D-432D-B045-95A43BE3BCE2}" srcOrd="0" destOrd="0" presId="urn:microsoft.com/office/officeart/2005/8/layout/hierarchy2"/>
    <dgm:cxn modelId="{A5644818-BC8F-4A83-9921-CE2FED4CFAF7}" type="presOf" srcId="{6FFE1046-8CF6-45F0-83AB-00B3CFD4E454}" destId="{56764B5D-7B61-497B-8D4E-3F0928012D58}" srcOrd="0" destOrd="0" presId="urn:microsoft.com/office/officeart/2005/8/layout/hierarchy2"/>
    <dgm:cxn modelId="{A8664580-8F1B-45E6-A79C-A10AE71EFDE6}" type="presOf" srcId="{730122F5-2647-4BFE-A385-67DBBA3DC4B5}" destId="{31055E94-3BC6-4DBD-956E-062F3DE7FC50}" srcOrd="0" destOrd="0" presId="urn:microsoft.com/office/officeart/2005/8/layout/hierarchy2"/>
    <dgm:cxn modelId="{42E29389-E423-4BD9-BB93-BE4D7DC58F43}" type="presOf" srcId="{7FD4EA4A-7C34-400B-9543-BCFA6897BA71}" destId="{887F8E5A-76E2-471A-B45F-9EC3CEE48619}" srcOrd="0" destOrd="0" presId="urn:microsoft.com/office/officeart/2005/8/layout/hierarchy2"/>
    <dgm:cxn modelId="{946CDB4B-3697-4EE6-867E-067EDC7727E8}" type="presParOf" srcId="{887F8E5A-76E2-471A-B45F-9EC3CEE48619}" destId="{076164A6-5E67-46E7-8DA5-09F4A3F37D2C}" srcOrd="0" destOrd="0" presId="urn:microsoft.com/office/officeart/2005/8/layout/hierarchy2"/>
    <dgm:cxn modelId="{248E9572-5CEA-4BF6-9E34-8876BE69F517}" type="presParOf" srcId="{076164A6-5E67-46E7-8DA5-09F4A3F37D2C}" destId="{B7CEE0F4-18AF-4763-9086-0F3AE16A8F6B}" srcOrd="0" destOrd="0" presId="urn:microsoft.com/office/officeart/2005/8/layout/hierarchy2"/>
    <dgm:cxn modelId="{DDA18A04-A4D2-4CEA-A678-AAC4CCE6748B}" type="presParOf" srcId="{076164A6-5E67-46E7-8DA5-09F4A3F37D2C}" destId="{6CF81D56-6140-4801-ACB5-76D6EE18CD93}" srcOrd="1" destOrd="0" presId="urn:microsoft.com/office/officeart/2005/8/layout/hierarchy2"/>
    <dgm:cxn modelId="{99B500E8-38C0-4F3B-B22B-F44F24613A34}" type="presParOf" srcId="{6CF81D56-6140-4801-ACB5-76D6EE18CD93}" destId="{98FC3710-1B83-4CBA-993B-DAF8715C637C}" srcOrd="0" destOrd="0" presId="urn:microsoft.com/office/officeart/2005/8/layout/hierarchy2"/>
    <dgm:cxn modelId="{2A719711-6C7D-4D07-867A-C91964953878}" type="presParOf" srcId="{98FC3710-1B83-4CBA-993B-DAF8715C637C}" destId="{2C0E4ABF-54F8-417B-B8F7-56BF817F2E9F}" srcOrd="0" destOrd="0" presId="urn:microsoft.com/office/officeart/2005/8/layout/hierarchy2"/>
    <dgm:cxn modelId="{070EC3ED-38A7-465E-AD34-C28ECDB1ECB2}" type="presParOf" srcId="{6CF81D56-6140-4801-ACB5-76D6EE18CD93}" destId="{09F80620-62B7-4CFE-BF2E-29D0635B1610}" srcOrd="1" destOrd="0" presId="urn:microsoft.com/office/officeart/2005/8/layout/hierarchy2"/>
    <dgm:cxn modelId="{23642B86-263E-48BB-BF45-D0574AE13644}" type="presParOf" srcId="{09F80620-62B7-4CFE-BF2E-29D0635B1610}" destId="{C1E1D672-6F5E-41F0-B0EA-BE037E09AF21}" srcOrd="0" destOrd="0" presId="urn:microsoft.com/office/officeart/2005/8/layout/hierarchy2"/>
    <dgm:cxn modelId="{FC6A253D-DC54-4894-AA09-893738513FBA}" type="presParOf" srcId="{09F80620-62B7-4CFE-BF2E-29D0635B1610}" destId="{82FE95AA-D9EA-4799-BC7A-646651DBDDBF}" srcOrd="1" destOrd="0" presId="urn:microsoft.com/office/officeart/2005/8/layout/hierarchy2"/>
    <dgm:cxn modelId="{F1319CBF-D242-4F0B-934B-4CD122B91075}" type="presParOf" srcId="{82FE95AA-D9EA-4799-BC7A-646651DBDDBF}" destId="{A458FD9C-DF4A-495D-975A-F72120890318}" srcOrd="0" destOrd="0" presId="urn:microsoft.com/office/officeart/2005/8/layout/hierarchy2"/>
    <dgm:cxn modelId="{8705B949-6221-4EAB-B8D7-045A28AC9EBA}" type="presParOf" srcId="{A458FD9C-DF4A-495D-975A-F72120890318}" destId="{584E61CF-A059-4585-974C-56FCD44BC062}" srcOrd="0" destOrd="0" presId="urn:microsoft.com/office/officeart/2005/8/layout/hierarchy2"/>
    <dgm:cxn modelId="{AEF6195D-59BA-400E-BB96-B8D9D1CC8019}" type="presParOf" srcId="{82FE95AA-D9EA-4799-BC7A-646651DBDDBF}" destId="{0FF977EA-2AF3-4EC9-90E6-85FADB4FFE4D}" srcOrd="1" destOrd="0" presId="urn:microsoft.com/office/officeart/2005/8/layout/hierarchy2"/>
    <dgm:cxn modelId="{B2B77C7E-B859-48CD-BBAA-EC88ADB05BBF}" type="presParOf" srcId="{0FF977EA-2AF3-4EC9-90E6-85FADB4FFE4D}" destId="{470ABC9C-CE30-46A4-A43E-AAD1460DFD17}" srcOrd="0" destOrd="0" presId="urn:microsoft.com/office/officeart/2005/8/layout/hierarchy2"/>
    <dgm:cxn modelId="{47D0F8DC-A3DB-4E60-AA0B-650CEA162266}" type="presParOf" srcId="{0FF977EA-2AF3-4EC9-90E6-85FADB4FFE4D}" destId="{DDA983E0-B32C-4971-9165-13A587F5C234}" srcOrd="1" destOrd="0" presId="urn:microsoft.com/office/officeart/2005/8/layout/hierarchy2"/>
    <dgm:cxn modelId="{7F42AB04-CAEF-4B23-BD96-988CE7BF1032}" type="presParOf" srcId="{82FE95AA-D9EA-4799-BC7A-646651DBDDBF}" destId="{5E310158-020E-49F6-9D5E-8DF9277428CE}" srcOrd="2" destOrd="0" presId="urn:microsoft.com/office/officeart/2005/8/layout/hierarchy2"/>
    <dgm:cxn modelId="{A1C360FF-3021-4A4C-BAE8-A3409852D8E1}" type="presParOf" srcId="{5E310158-020E-49F6-9D5E-8DF9277428CE}" destId="{5094C21D-A182-4702-BBC4-9E5234B6883D}" srcOrd="0" destOrd="0" presId="urn:microsoft.com/office/officeart/2005/8/layout/hierarchy2"/>
    <dgm:cxn modelId="{1E951BE0-1F3D-40AA-AF02-67D74D55F8CA}" type="presParOf" srcId="{82FE95AA-D9EA-4799-BC7A-646651DBDDBF}" destId="{68C1D5C8-42B4-4AEF-B303-EDEB6C95A288}" srcOrd="3" destOrd="0" presId="urn:microsoft.com/office/officeart/2005/8/layout/hierarchy2"/>
    <dgm:cxn modelId="{07A3D03F-4F82-4E0F-AE9B-02E200327802}" type="presParOf" srcId="{68C1D5C8-42B4-4AEF-B303-EDEB6C95A288}" destId="{ABFEEACC-586D-49D3-8D8E-BB4BFDA2625F}" srcOrd="0" destOrd="0" presId="urn:microsoft.com/office/officeart/2005/8/layout/hierarchy2"/>
    <dgm:cxn modelId="{FA99F867-3154-4D55-84B0-3535C66D6F38}" type="presParOf" srcId="{68C1D5C8-42B4-4AEF-B303-EDEB6C95A288}" destId="{E8ABABC5-121F-4F20-96DB-80D5C31B3E91}" srcOrd="1" destOrd="0" presId="urn:microsoft.com/office/officeart/2005/8/layout/hierarchy2"/>
    <dgm:cxn modelId="{2586B65E-84DF-43B0-849C-6BA20FA9ACC6}" type="presParOf" srcId="{6CF81D56-6140-4801-ACB5-76D6EE18CD93}" destId="{31055E94-3BC6-4DBD-956E-062F3DE7FC50}" srcOrd="2" destOrd="0" presId="urn:microsoft.com/office/officeart/2005/8/layout/hierarchy2"/>
    <dgm:cxn modelId="{F3549013-1FC6-47E8-A5B4-7E82769D9874}" type="presParOf" srcId="{31055E94-3BC6-4DBD-956E-062F3DE7FC50}" destId="{2BA82761-43B1-4F66-AD64-A65F8A3F3DA0}" srcOrd="0" destOrd="0" presId="urn:microsoft.com/office/officeart/2005/8/layout/hierarchy2"/>
    <dgm:cxn modelId="{4E6DE37E-C2A7-46CE-8E32-AE9EC3681B4B}" type="presParOf" srcId="{6CF81D56-6140-4801-ACB5-76D6EE18CD93}" destId="{92514916-EB5A-4002-BEE6-C153EB2C6C72}" srcOrd="3" destOrd="0" presId="urn:microsoft.com/office/officeart/2005/8/layout/hierarchy2"/>
    <dgm:cxn modelId="{72BB61EE-2F2B-4F6C-AF85-92679FA78A04}" type="presParOf" srcId="{92514916-EB5A-4002-BEE6-C153EB2C6C72}" destId="{94A2E984-841D-432D-B045-95A43BE3BCE2}" srcOrd="0" destOrd="0" presId="urn:microsoft.com/office/officeart/2005/8/layout/hierarchy2"/>
    <dgm:cxn modelId="{0A2433E8-AF80-478D-9F70-7E4024A11A77}" type="presParOf" srcId="{92514916-EB5A-4002-BEE6-C153EB2C6C72}" destId="{E0421BF1-8405-4F67-A7AC-C2FE50F561DB}" srcOrd="1" destOrd="0" presId="urn:microsoft.com/office/officeart/2005/8/layout/hierarchy2"/>
    <dgm:cxn modelId="{1E0CB446-5BAD-43C8-8042-9975F9FBE635}" type="presParOf" srcId="{E0421BF1-8405-4F67-A7AC-C2FE50F561DB}" destId="{5FC65160-8EEC-4A76-8F5E-3CD97D5E6810}" srcOrd="0" destOrd="0" presId="urn:microsoft.com/office/officeart/2005/8/layout/hierarchy2"/>
    <dgm:cxn modelId="{A176C429-9393-4F05-A5F6-29E34BEC165F}" type="presParOf" srcId="{5FC65160-8EEC-4A76-8F5E-3CD97D5E6810}" destId="{4F7A6B65-086D-4D6A-AE92-FD08A28789AD}" srcOrd="0" destOrd="0" presId="urn:microsoft.com/office/officeart/2005/8/layout/hierarchy2"/>
    <dgm:cxn modelId="{CB6DEEE0-B680-49E8-9ECF-4C1DD019904B}" type="presParOf" srcId="{E0421BF1-8405-4F67-A7AC-C2FE50F561DB}" destId="{C3CE2680-E5F2-4EBE-B342-50177F886DD1}" srcOrd="1" destOrd="0" presId="urn:microsoft.com/office/officeart/2005/8/layout/hierarchy2"/>
    <dgm:cxn modelId="{935866CF-1DF1-4322-8423-03B99F5C5A94}" type="presParOf" srcId="{C3CE2680-E5F2-4EBE-B342-50177F886DD1}" destId="{68E2A0CD-67D4-4306-8BF5-8D34102B58A0}" srcOrd="0" destOrd="0" presId="urn:microsoft.com/office/officeart/2005/8/layout/hierarchy2"/>
    <dgm:cxn modelId="{1E795B9A-2E5D-41A2-8DAF-1C40C1711989}" type="presParOf" srcId="{C3CE2680-E5F2-4EBE-B342-50177F886DD1}" destId="{FAE5B08C-084C-42E9-8764-1C657E698236}" srcOrd="1" destOrd="0" presId="urn:microsoft.com/office/officeart/2005/8/layout/hierarchy2"/>
    <dgm:cxn modelId="{47CECFF3-8819-4573-8FA8-68288B0590E4}" type="presParOf" srcId="{E0421BF1-8405-4F67-A7AC-C2FE50F561DB}" destId="{E9405DA1-C99B-4287-86C9-1F42598164E4}" srcOrd="2" destOrd="0" presId="urn:microsoft.com/office/officeart/2005/8/layout/hierarchy2"/>
    <dgm:cxn modelId="{6B09BE77-1840-463D-9616-C5BD97CA22A3}" type="presParOf" srcId="{E9405DA1-C99B-4287-86C9-1F42598164E4}" destId="{E42DE5B0-9C71-4E7B-81D7-B3D557F136F5}" srcOrd="0" destOrd="0" presId="urn:microsoft.com/office/officeart/2005/8/layout/hierarchy2"/>
    <dgm:cxn modelId="{F88636E3-41AA-46DB-9CC5-F2ABF19554E0}" type="presParOf" srcId="{E0421BF1-8405-4F67-A7AC-C2FE50F561DB}" destId="{8C5E377B-A634-4D03-914A-98D48A005BB5}" srcOrd="3" destOrd="0" presId="urn:microsoft.com/office/officeart/2005/8/layout/hierarchy2"/>
    <dgm:cxn modelId="{E8547515-7E83-41CA-8F0F-1689511DDF8E}" type="presParOf" srcId="{8C5E377B-A634-4D03-914A-98D48A005BB5}" destId="{56764B5D-7B61-497B-8D4E-3F0928012D58}" srcOrd="0" destOrd="0" presId="urn:microsoft.com/office/officeart/2005/8/layout/hierarchy2"/>
    <dgm:cxn modelId="{EBAC61B7-498D-4E50-A8ED-5437F06F6632}" type="presParOf" srcId="{8C5E377B-A634-4D03-914A-98D48A005BB5}" destId="{440C0DFA-8D75-43C0-84CE-9616403536C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6178D-0ADB-4012-8E4C-5889527FD29A}" type="doc">
      <dgm:prSet loTypeId="urn:microsoft.com/office/officeart/2005/8/layout/hierarchy6" loCatId="hierarchy" qsTypeId="urn:microsoft.com/office/officeart/2005/8/quickstyle/simple1" qsCatId="simple" csTypeId="urn:microsoft.com/office/officeart/2005/8/colors/colorful1#1" csCatId="colorful" phldr="1"/>
      <dgm:spPr/>
      <dgm:t>
        <a:bodyPr/>
        <a:lstStyle/>
        <a:p>
          <a:endParaRPr lang="tr-TR"/>
        </a:p>
      </dgm:t>
    </dgm:pt>
    <dgm:pt modelId="{83D2B836-ECED-47A4-B20C-30327A387BF4}">
      <dgm:prSet phldrT="[Metin]"/>
      <dgm:spPr/>
      <dgm:t>
        <a:bodyPr/>
        <a:lstStyle/>
        <a:p>
          <a:r>
            <a:rPr lang="tr-TR" b="1" dirty="0" err="1" smtClean="0"/>
            <a:t>randomized</a:t>
          </a:r>
          <a:endParaRPr lang="tr-TR" b="1" dirty="0"/>
        </a:p>
      </dgm:t>
    </dgm:pt>
    <dgm:pt modelId="{697ED374-AE7B-4C55-BB84-7D23F9F3E988}" type="parTrans" cxnId="{C072BDDA-0DC6-4780-BB95-CF868D9B98DA}">
      <dgm:prSet/>
      <dgm:spPr/>
      <dgm:t>
        <a:bodyPr/>
        <a:lstStyle/>
        <a:p>
          <a:endParaRPr lang="tr-TR" b="1"/>
        </a:p>
      </dgm:t>
    </dgm:pt>
    <dgm:pt modelId="{D1876BD2-E15B-42E3-82B0-0E5D4A6C3E07}" type="sibTrans" cxnId="{C072BDDA-0DC6-4780-BB95-CF868D9B98DA}">
      <dgm:prSet/>
      <dgm:spPr/>
      <dgm:t>
        <a:bodyPr/>
        <a:lstStyle/>
        <a:p>
          <a:endParaRPr lang="tr-TR" b="1"/>
        </a:p>
      </dgm:t>
    </dgm:pt>
    <dgm:pt modelId="{0EAA4855-1932-4D23-89CC-CB87FA714DAB}">
      <dgm:prSet phldrT="[Metin]"/>
      <dgm:spPr>
        <a:solidFill>
          <a:schemeClr val="bg1">
            <a:lumMod val="85000"/>
          </a:schemeClr>
        </a:solidFill>
      </dgm:spPr>
      <dgm:t>
        <a:bodyPr/>
        <a:lstStyle/>
        <a:p>
          <a:r>
            <a:rPr lang="tr-TR" b="1" dirty="0" smtClean="0">
              <a:solidFill>
                <a:schemeClr val="tx1"/>
              </a:solidFill>
            </a:rPr>
            <a:t>Aspirin</a:t>
          </a:r>
        </a:p>
        <a:p>
          <a:r>
            <a:rPr lang="tr-TR" b="1" dirty="0" err="1" smtClean="0">
              <a:solidFill>
                <a:schemeClr val="tx1"/>
              </a:solidFill>
            </a:rPr>
            <a:t>placebo</a:t>
          </a:r>
          <a:endParaRPr lang="tr-TR" b="1" dirty="0">
            <a:solidFill>
              <a:schemeClr val="tx1"/>
            </a:solidFill>
          </a:endParaRPr>
        </a:p>
      </dgm:t>
    </dgm:pt>
    <dgm:pt modelId="{B0271D7B-B70D-4C64-8A5F-95AAC229B534}" type="parTrans" cxnId="{445A14F0-38FC-4CDC-899A-9FA76CB41FB1}">
      <dgm:prSet/>
      <dgm:spPr/>
      <dgm:t>
        <a:bodyPr/>
        <a:lstStyle/>
        <a:p>
          <a:endParaRPr lang="tr-TR" b="1"/>
        </a:p>
      </dgm:t>
    </dgm:pt>
    <dgm:pt modelId="{79E7CC60-FD8B-48C8-88DB-0B817761EA41}" type="sibTrans" cxnId="{445A14F0-38FC-4CDC-899A-9FA76CB41FB1}">
      <dgm:prSet/>
      <dgm:spPr/>
      <dgm:t>
        <a:bodyPr/>
        <a:lstStyle/>
        <a:p>
          <a:endParaRPr lang="tr-TR" b="1"/>
        </a:p>
      </dgm:t>
    </dgm:pt>
    <dgm:pt modelId="{7B4B464D-338D-4F7E-801A-ECFE97EE7D01}">
      <dgm:prSet/>
      <dgm:spPr>
        <a:solidFill>
          <a:schemeClr val="bg1">
            <a:lumMod val="85000"/>
          </a:schemeClr>
        </a:solidFill>
      </dgm:spPr>
      <dgm:t>
        <a:bodyPr/>
        <a:lstStyle/>
        <a:p>
          <a:r>
            <a:rPr lang="tr-TR" b="1" dirty="0" smtClean="0">
              <a:solidFill>
                <a:schemeClr val="tx1"/>
              </a:solidFill>
            </a:rPr>
            <a:t>Beta </a:t>
          </a:r>
          <a:r>
            <a:rPr lang="tr-TR" b="1" dirty="0" err="1" smtClean="0">
              <a:solidFill>
                <a:schemeClr val="tx1"/>
              </a:solidFill>
            </a:rPr>
            <a:t>carotene</a:t>
          </a:r>
          <a:endParaRPr lang="tr-TR" b="1" dirty="0" smtClean="0">
            <a:solidFill>
              <a:schemeClr val="tx1"/>
            </a:solidFill>
          </a:endParaRPr>
        </a:p>
        <a:p>
          <a:r>
            <a:rPr lang="tr-TR" b="1" dirty="0" err="1" smtClean="0">
              <a:solidFill>
                <a:schemeClr val="tx1"/>
              </a:solidFill>
            </a:rPr>
            <a:t>placebo</a:t>
          </a:r>
          <a:endParaRPr lang="tr-TR" b="1" dirty="0">
            <a:solidFill>
              <a:schemeClr val="tx1"/>
            </a:solidFill>
          </a:endParaRPr>
        </a:p>
      </dgm:t>
    </dgm:pt>
    <dgm:pt modelId="{3AD5864A-72B4-42F0-94CE-1F016740B25C}" type="parTrans" cxnId="{9ACAEA21-4FF5-4CCE-B779-A8165EEF96AE}">
      <dgm:prSet/>
      <dgm:spPr/>
      <dgm:t>
        <a:bodyPr/>
        <a:lstStyle/>
        <a:p>
          <a:endParaRPr lang="tr-TR" b="1"/>
        </a:p>
      </dgm:t>
    </dgm:pt>
    <dgm:pt modelId="{24052086-B6DA-4551-BCAC-F224C31544E8}" type="sibTrans" cxnId="{9ACAEA21-4FF5-4CCE-B779-A8165EEF96AE}">
      <dgm:prSet/>
      <dgm:spPr/>
      <dgm:t>
        <a:bodyPr/>
        <a:lstStyle/>
        <a:p>
          <a:endParaRPr lang="tr-TR" b="1"/>
        </a:p>
      </dgm:t>
    </dgm:pt>
    <dgm:pt modelId="{0DFAC413-EEB3-475C-B9C1-56CC558EDA0B}">
      <dgm:prSet/>
      <dgm:spPr/>
      <dgm:t>
        <a:bodyPr/>
        <a:lstStyle/>
        <a:p>
          <a:r>
            <a:rPr lang="tr-TR" b="1" dirty="0" smtClean="0"/>
            <a:t>aspirin</a:t>
          </a:r>
          <a:endParaRPr lang="tr-TR" b="1" dirty="0"/>
        </a:p>
      </dgm:t>
    </dgm:pt>
    <dgm:pt modelId="{96AD4F7F-4A0A-437C-B610-D1861BF90D63}" type="parTrans" cxnId="{A1DA6006-2582-47C8-8DA9-666FB3368AB3}">
      <dgm:prSet/>
      <dgm:spPr/>
      <dgm:t>
        <a:bodyPr/>
        <a:lstStyle/>
        <a:p>
          <a:endParaRPr lang="tr-TR" b="1"/>
        </a:p>
      </dgm:t>
    </dgm:pt>
    <dgm:pt modelId="{735A7554-D767-4B5D-9D5F-6BC429DE9922}" type="sibTrans" cxnId="{A1DA6006-2582-47C8-8DA9-666FB3368AB3}">
      <dgm:prSet/>
      <dgm:spPr/>
      <dgm:t>
        <a:bodyPr/>
        <a:lstStyle/>
        <a:p>
          <a:endParaRPr lang="tr-TR" b="1"/>
        </a:p>
      </dgm:t>
    </dgm:pt>
    <dgm:pt modelId="{B655D9B8-8DC4-4113-9241-A948C13AEAB3}">
      <dgm:prSet/>
      <dgm:spPr>
        <a:solidFill>
          <a:srgbClr val="FFFF00"/>
        </a:solidFill>
      </dgm:spPr>
      <dgm:t>
        <a:bodyPr/>
        <a:lstStyle/>
        <a:p>
          <a:r>
            <a:rPr lang="tr-TR" b="1" dirty="0" smtClean="0">
              <a:solidFill>
                <a:schemeClr val="tx1"/>
              </a:solidFill>
            </a:rPr>
            <a:t>Beta </a:t>
          </a:r>
          <a:r>
            <a:rPr lang="tr-TR" b="1" dirty="0" err="1" smtClean="0">
              <a:solidFill>
                <a:schemeClr val="tx1"/>
              </a:solidFill>
            </a:rPr>
            <a:t>carotene</a:t>
          </a:r>
          <a:endParaRPr lang="tr-TR" b="1" dirty="0">
            <a:solidFill>
              <a:schemeClr val="tx1"/>
            </a:solidFill>
          </a:endParaRPr>
        </a:p>
      </dgm:t>
    </dgm:pt>
    <dgm:pt modelId="{79569387-A53D-4379-8E2D-A1B8B8DAAB99}" type="parTrans" cxnId="{302B5004-2F8E-4396-A0D3-E64A813F7F37}">
      <dgm:prSet/>
      <dgm:spPr/>
      <dgm:t>
        <a:bodyPr/>
        <a:lstStyle/>
        <a:p>
          <a:endParaRPr lang="tr-TR" b="1"/>
        </a:p>
      </dgm:t>
    </dgm:pt>
    <dgm:pt modelId="{8D9E89D7-37F4-4884-B8D2-472A74F534E9}" type="sibTrans" cxnId="{302B5004-2F8E-4396-A0D3-E64A813F7F37}">
      <dgm:prSet/>
      <dgm:spPr/>
      <dgm:t>
        <a:bodyPr/>
        <a:lstStyle/>
        <a:p>
          <a:endParaRPr lang="tr-TR" b="1"/>
        </a:p>
      </dgm:t>
    </dgm:pt>
    <dgm:pt modelId="{87CD1BEE-7F8B-446E-B3BA-D151966A20F8}">
      <dgm:prSet/>
      <dgm:spPr>
        <a:solidFill>
          <a:schemeClr val="bg1">
            <a:lumMod val="85000"/>
          </a:schemeClr>
        </a:solidFill>
      </dgm:spPr>
      <dgm:t>
        <a:bodyPr/>
        <a:lstStyle/>
        <a:p>
          <a:r>
            <a:rPr lang="tr-TR" b="1" dirty="0" smtClean="0">
              <a:solidFill>
                <a:schemeClr val="tx1"/>
              </a:solidFill>
            </a:rPr>
            <a:t>Beta </a:t>
          </a:r>
          <a:r>
            <a:rPr lang="tr-TR" b="1" dirty="0" err="1" smtClean="0">
              <a:solidFill>
                <a:schemeClr val="tx1"/>
              </a:solidFill>
            </a:rPr>
            <a:t>carotene</a:t>
          </a:r>
          <a:endParaRPr lang="tr-TR" b="1" dirty="0" smtClean="0">
            <a:solidFill>
              <a:schemeClr val="tx1"/>
            </a:solidFill>
          </a:endParaRPr>
        </a:p>
        <a:p>
          <a:r>
            <a:rPr lang="tr-TR" b="1" dirty="0" err="1" smtClean="0">
              <a:solidFill>
                <a:schemeClr val="tx1"/>
              </a:solidFill>
            </a:rPr>
            <a:t>placebo</a:t>
          </a:r>
          <a:endParaRPr lang="tr-TR" b="1" dirty="0">
            <a:solidFill>
              <a:schemeClr val="tx1"/>
            </a:solidFill>
          </a:endParaRPr>
        </a:p>
      </dgm:t>
    </dgm:pt>
    <dgm:pt modelId="{4BE622FE-7436-4D8C-97DD-85AB4D295F90}" type="parTrans" cxnId="{EE83698F-D799-43C4-8B54-DD2283DDA834}">
      <dgm:prSet/>
      <dgm:spPr/>
      <dgm:t>
        <a:bodyPr/>
        <a:lstStyle/>
        <a:p>
          <a:endParaRPr lang="tr-TR" b="1"/>
        </a:p>
      </dgm:t>
    </dgm:pt>
    <dgm:pt modelId="{B65B665C-3C07-474E-8CEA-C38F4D0FDDA4}" type="sibTrans" cxnId="{EE83698F-D799-43C4-8B54-DD2283DDA834}">
      <dgm:prSet/>
      <dgm:spPr/>
      <dgm:t>
        <a:bodyPr/>
        <a:lstStyle/>
        <a:p>
          <a:endParaRPr lang="tr-TR" b="1"/>
        </a:p>
      </dgm:t>
    </dgm:pt>
    <dgm:pt modelId="{BC8DA3D0-0423-4BB8-85EB-E0E758391BD1}">
      <dgm:prSet/>
      <dgm:spPr>
        <a:solidFill>
          <a:srgbClr val="FFFF00"/>
        </a:solidFill>
      </dgm:spPr>
      <dgm:t>
        <a:bodyPr/>
        <a:lstStyle/>
        <a:p>
          <a:r>
            <a:rPr lang="tr-TR" b="1" dirty="0" smtClean="0">
              <a:solidFill>
                <a:schemeClr val="tx1"/>
              </a:solidFill>
            </a:rPr>
            <a:t>Beta </a:t>
          </a:r>
          <a:r>
            <a:rPr lang="tr-TR" b="1" dirty="0" err="1" smtClean="0">
              <a:solidFill>
                <a:schemeClr val="tx1"/>
              </a:solidFill>
            </a:rPr>
            <a:t>carotene</a:t>
          </a:r>
          <a:endParaRPr lang="tr-TR" b="1" dirty="0">
            <a:solidFill>
              <a:schemeClr val="tx1"/>
            </a:solidFill>
          </a:endParaRPr>
        </a:p>
      </dgm:t>
    </dgm:pt>
    <dgm:pt modelId="{840BD2C2-DBC9-4608-BD5B-07EE4C7CBC86}" type="parTrans" cxnId="{1DDCD5E0-AE36-46C5-A858-D133FFC89B3C}">
      <dgm:prSet/>
      <dgm:spPr/>
      <dgm:t>
        <a:bodyPr/>
        <a:lstStyle/>
        <a:p>
          <a:endParaRPr lang="tr-TR" b="1"/>
        </a:p>
      </dgm:t>
    </dgm:pt>
    <dgm:pt modelId="{D746A855-285E-48BE-8EA4-B065EBDA2D4B}" type="sibTrans" cxnId="{1DDCD5E0-AE36-46C5-A858-D133FFC89B3C}">
      <dgm:prSet/>
      <dgm:spPr/>
      <dgm:t>
        <a:bodyPr/>
        <a:lstStyle/>
        <a:p>
          <a:endParaRPr lang="tr-TR" b="1"/>
        </a:p>
      </dgm:t>
    </dgm:pt>
    <dgm:pt modelId="{5CFBC27C-5A9D-4B23-9FA0-9661F3245435}" type="pres">
      <dgm:prSet presAssocID="{6316178D-0ADB-4012-8E4C-5889527FD29A}" presName="mainComposite" presStyleCnt="0">
        <dgm:presLayoutVars>
          <dgm:chPref val="1"/>
          <dgm:dir/>
          <dgm:animOne val="branch"/>
          <dgm:animLvl val="lvl"/>
          <dgm:resizeHandles val="exact"/>
        </dgm:presLayoutVars>
      </dgm:prSet>
      <dgm:spPr/>
      <dgm:t>
        <a:bodyPr/>
        <a:lstStyle/>
        <a:p>
          <a:endParaRPr lang="tr-TR"/>
        </a:p>
      </dgm:t>
    </dgm:pt>
    <dgm:pt modelId="{6491E623-7F81-4A9D-9563-461DA5EEC535}" type="pres">
      <dgm:prSet presAssocID="{6316178D-0ADB-4012-8E4C-5889527FD29A}" presName="hierFlow" presStyleCnt="0"/>
      <dgm:spPr/>
    </dgm:pt>
    <dgm:pt modelId="{716CE446-4F90-465F-BEEB-BAF91ACD4203}" type="pres">
      <dgm:prSet presAssocID="{6316178D-0ADB-4012-8E4C-5889527FD29A}" presName="hierChild1" presStyleCnt="0">
        <dgm:presLayoutVars>
          <dgm:chPref val="1"/>
          <dgm:animOne val="branch"/>
          <dgm:animLvl val="lvl"/>
        </dgm:presLayoutVars>
      </dgm:prSet>
      <dgm:spPr/>
    </dgm:pt>
    <dgm:pt modelId="{ADD10C3F-9707-4EED-A5DC-BC1891B6C57A}" type="pres">
      <dgm:prSet presAssocID="{83D2B836-ECED-47A4-B20C-30327A387BF4}" presName="Name14" presStyleCnt="0"/>
      <dgm:spPr/>
    </dgm:pt>
    <dgm:pt modelId="{526DE135-4C0F-4B4C-A441-AEA4A92F799A}" type="pres">
      <dgm:prSet presAssocID="{83D2B836-ECED-47A4-B20C-30327A387BF4}" presName="level1Shape" presStyleLbl="node0" presStyleIdx="0" presStyleCnt="1">
        <dgm:presLayoutVars>
          <dgm:chPref val="3"/>
        </dgm:presLayoutVars>
      </dgm:prSet>
      <dgm:spPr/>
      <dgm:t>
        <a:bodyPr/>
        <a:lstStyle/>
        <a:p>
          <a:endParaRPr lang="tr-TR"/>
        </a:p>
      </dgm:t>
    </dgm:pt>
    <dgm:pt modelId="{1C41F0CB-FD40-4770-BC1E-F05B6D63799D}" type="pres">
      <dgm:prSet presAssocID="{83D2B836-ECED-47A4-B20C-30327A387BF4}" presName="hierChild2" presStyleCnt="0"/>
      <dgm:spPr/>
    </dgm:pt>
    <dgm:pt modelId="{05274054-3297-44D4-87AA-3F4F2FDBE291}" type="pres">
      <dgm:prSet presAssocID="{96AD4F7F-4A0A-437C-B610-D1861BF90D63}" presName="Name19" presStyleLbl="parChTrans1D2" presStyleIdx="0" presStyleCnt="2"/>
      <dgm:spPr/>
      <dgm:t>
        <a:bodyPr/>
        <a:lstStyle/>
        <a:p>
          <a:endParaRPr lang="tr-TR"/>
        </a:p>
      </dgm:t>
    </dgm:pt>
    <dgm:pt modelId="{FCD0A78D-68BB-4C8D-B6CB-A696D962A679}" type="pres">
      <dgm:prSet presAssocID="{0DFAC413-EEB3-475C-B9C1-56CC558EDA0B}" presName="Name21" presStyleCnt="0"/>
      <dgm:spPr/>
    </dgm:pt>
    <dgm:pt modelId="{7699BB6C-54CD-4341-B360-C0E8A2E94CF8}" type="pres">
      <dgm:prSet presAssocID="{0DFAC413-EEB3-475C-B9C1-56CC558EDA0B}" presName="level2Shape" presStyleLbl="node2" presStyleIdx="0" presStyleCnt="2"/>
      <dgm:spPr/>
      <dgm:t>
        <a:bodyPr/>
        <a:lstStyle/>
        <a:p>
          <a:endParaRPr lang="tr-TR"/>
        </a:p>
      </dgm:t>
    </dgm:pt>
    <dgm:pt modelId="{ECD0BE6A-7B87-439E-881F-77D16482FFB7}" type="pres">
      <dgm:prSet presAssocID="{0DFAC413-EEB3-475C-B9C1-56CC558EDA0B}" presName="hierChild3" presStyleCnt="0"/>
      <dgm:spPr/>
    </dgm:pt>
    <dgm:pt modelId="{12959A56-AFF0-440E-9EBD-44EF2141BB93}" type="pres">
      <dgm:prSet presAssocID="{79569387-A53D-4379-8E2D-A1B8B8DAAB99}" presName="Name19" presStyleLbl="parChTrans1D3" presStyleIdx="0" presStyleCnt="4"/>
      <dgm:spPr/>
      <dgm:t>
        <a:bodyPr/>
        <a:lstStyle/>
        <a:p>
          <a:endParaRPr lang="tr-TR"/>
        </a:p>
      </dgm:t>
    </dgm:pt>
    <dgm:pt modelId="{3FE833D0-264C-408D-A393-D02673D7A8CA}" type="pres">
      <dgm:prSet presAssocID="{B655D9B8-8DC4-4113-9241-A948C13AEAB3}" presName="Name21" presStyleCnt="0"/>
      <dgm:spPr/>
    </dgm:pt>
    <dgm:pt modelId="{FAE935B6-C3A1-4113-BCC4-EABD85648C23}" type="pres">
      <dgm:prSet presAssocID="{B655D9B8-8DC4-4113-9241-A948C13AEAB3}" presName="level2Shape" presStyleLbl="node3" presStyleIdx="0" presStyleCnt="4"/>
      <dgm:spPr/>
      <dgm:t>
        <a:bodyPr/>
        <a:lstStyle/>
        <a:p>
          <a:endParaRPr lang="tr-TR"/>
        </a:p>
      </dgm:t>
    </dgm:pt>
    <dgm:pt modelId="{D75C5B90-5CF9-4C31-8D18-25AF15314E69}" type="pres">
      <dgm:prSet presAssocID="{B655D9B8-8DC4-4113-9241-A948C13AEAB3}" presName="hierChild3" presStyleCnt="0"/>
      <dgm:spPr/>
    </dgm:pt>
    <dgm:pt modelId="{33612AE7-6718-4D11-82C8-C2E80DB554FE}" type="pres">
      <dgm:prSet presAssocID="{3AD5864A-72B4-42F0-94CE-1F016740B25C}" presName="Name19" presStyleLbl="parChTrans1D3" presStyleIdx="1" presStyleCnt="4"/>
      <dgm:spPr/>
      <dgm:t>
        <a:bodyPr/>
        <a:lstStyle/>
        <a:p>
          <a:endParaRPr lang="tr-TR"/>
        </a:p>
      </dgm:t>
    </dgm:pt>
    <dgm:pt modelId="{061E2861-EF60-4515-B7D4-F3DE8ED41A54}" type="pres">
      <dgm:prSet presAssocID="{7B4B464D-338D-4F7E-801A-ECFE97EE7D01}" presName="Name21" presStyleCnt="0"/>
      <dgm:spPr/>
    </dgm:pt>
    <dgm:pt modelId="{D4813E6B-A27E-4BD1-81AA-C171FCE1EDE7}" type="pres">
      <dgm:prSet presAssocID="{7B4B464D-338D-4F7E-801A-ECFE97EE7D01}" presName="level2Shape" presStyleLbl="node3" presStyleIdx="1" presStyleCnt="4"/>
      <dgm:spPr/>
      <dgm:t>
        <a:bodyPr/>
        <a:lstStyle/>
        <a:p>
          <a:endParaRPr lang="tr-TR"/>
        </a:p>
      </dgm:t>
    </dgm:pt>
    <dgm:pt modelId="{B15377BA-15B1-4233-880E-3900ED050227}" type="pres">
      <dgm:prSet presAssocID="{7B4B464D-338D-4F7E-801A-ECFE97EE7D01}" presName="hierChild3" presStyleCnt="0"/>
      <dgm:spPr/>
    </dgm:pt>
    <dgm:pt modelId="{BD03C442-AAB0-4EB0-84BF-CA3780B89395}" type="pres">
      <dgm:prSet presAssocID="{B0271D7B-B70D-4C64-8A5F-95AAC229B534}" presName="Name19" presStyleLbl="parChTrans1D2" presStyleIdx="1" presStyleCnt="2"/>
      <dgm:spPr/>
      <dgm:t>
        <a:bodyPr/>
        <a:lstStyle/>
        <a:p>
          <a:endParaRPr lang="tr-TR"/>
        </a:p>
      </dgm:t>
    </dgm:pt>
    <dgm:pt modelId="{92930994-52F1-4AD5-AA89-C330DFFD1E25}" type="pres">
      <dgm:prSet presAssocID="{0EAA4855-1932-4D23-89CC-CB87FA714DAB}" presName="Name21" presStyleCnt="0"/>
      <dgm:spPr/>
    </dgm:pt>
    <dgm:pt modelId="{CE57D56F-62FE-4BBA-9C3A-CEE25211EA65}" type="pres">
      <dgm:prSet presAssocID="{0EAA4855-1932-4D23-89CC-CB87FA714DAB}" presName="level2Shape" presStyleLbl="node2" presStyleIdx="1" presStyleCnt="2"/>
      <dgm:spPr/>
      <dgm:t>
        <a:bodyPr/>
        <a:lstStyle/>
        <a:p>
          <a:endParaRPr lang="tr-TR"/>
        </a:p>
      </dgm:t>
    </dgm:pt>
    <dgm:pt modelId="{7898DB8E-63FA-43D8-BDD3-0B3E0C937227}" type="pres">
      <dgm:prSet presAssocID="{0EAA4855-1932-4D23-89CC-CB87FA714DAB}" presName="hierChild3" presStyleCnt="0"/>
      <dgm:spPr/>
    </dgm:pt>
    <dgm:pt modelId="{81A7BC35-F6DF-47AF-B181-EA96052B8627}" type="pres">
      <dgm:prSet presAssocID="{840BD2C2-DBC9-4608-BD5B-07EE4C7CBC86}" presName="Name19" presStyleLbl="parChTrans1D3" presStyleIdx="2" presStyleCnt="4"/>
      <dgm:spPr/>
      <dgm:t>
        <a:bodyPr/>
        <a:lstStyle/>
        <a:p>
          <a:endParaRPr lang="tr-TR"/>
        </a:p>
      </dgm:t>
    </dgm:pt>
    <dgm:pt modelId="{C7DBDBDF-05E9-48A0-BC9C-03479CC1AC0E}" type="pres">
      <dgm:prSet presAssocID="{BC8DA3D0-0423-4BB8-85EB-E0E758391BD1}" presName="Name21" presStyleCnt="0"/>
      <dgm:spPr/>
    </dgm:pt>
    <dgm:pt modelId="{18FD1263-DB5F-4A90-A93F-72400A34C763}" type="pres">
      <dgm:prSet presAssocID="{BC8DA3D0-0423-4BB8-85EB-E0E758391BD1}" presName="level2Shape" presStyleLbl="node3" presStyleIdx="2" presStyleCnt="4"/>
      <dgm:spPr/>
      <dgm:t>
        <a:bodyPr/>
        <a:lstStyle/>
        <a:p>
          <a:endParaRPr lang="tr-TR"/>
        </a:p>
      </dgm:t>
    </dgm:pt>
    <dgm:pt modelId="{B5C4584B-20E7-45D4-A70A-D05788A720C9}" type="pres">
      <dgm:prSet presAssocID="{BC8DA3D0-0423-4BB8-85EB-E0E758391BD1}" presName="hierChild3" presStyleCnt="0"/>
      <dgm:spPr/>
    </dgm:pt>
    <dgm:pt modelId="{FDDB6665-C6C8-4DF7-AA48-C1C2690F5973}" type="pres">
      <dgm:prSet presAssocID="{4BE622FE-7436-4D8C-97DD-85AB4D295F90}" presName="Name19" presStyleLbl="parChTrans1D3" presStyleIdx="3" presStyleCnt="4"/>
      <dgm:spPr/>
      <dgm:t>
        <a:bodyPr/>
        <a:lstStyle/>
        <a:p>
          <a:endParaRPr lang="tr-TR"/>
        </a:p>
      </dgm:t>
    </dgm:pt>
    <dgm:pt modelId="{AA035ED7-A493-49E0-82EB-D79DBED299AA}" type="pres">
      <dgm:prSet presAssocID="{87CD1BEE-7F8B-446E-B3BA-D151966A20F8}" presName="Name21" presStyleCnt="0"/>
      <dgm:spPr/>
    </dgm:pt>
    <dgm:pt modelId="{C5385B1B-E310-4F77-B68A-E350E5E8C6AE}" type="pres">
      <dgm:prSet presAssocID="{87CD1BEE-7F8B-446E-B3BA-D151966A20F8}" presName="level2Shape" presStyleLbl="node3" presStyleIdx="3" presStyleCnt="4"/>
      <dgm:spPr/>
      <dgm:t>
        <a:bodyPr/>
        <a:lstStyle/>
        <a:p>
          <a:endParaRPr lang="tr-TR"/>
        </a:p>
      </dgm:t>
    </dgm:pt>
    <dgm:pt modelId="{19E15981-4317-4A9A-956D-A63854849841}" type="pres">
      <dgm:prSet presAssocID="{87CD1BEE-7F8B-446E-B3BA-D151966A20F8}" presName="hierChild3" presStyleCnt="0"/>
      <dgm:spPr/>
    </dgm:pt>
    <dgm:pt modelId="{776CF04A-224D-4936-9969-8735B0EF2FBE}" type="pres">
      <dgm:prSet presAssocID="{6316178D-0ADB-4012-8E4C-5889527FD29A}" presName="bgShapesFlow" presStyleCnt="0"/>
      <dgm:spPr/>
    </dgm:pt>
  </dgm:ptLst>
  <dgm:cxnLst>
    <dgm:cxn modelId="{3017848B-F0D9-496D-88FE-7E6BCE694D3A}" type="presOf" srcId="{B655D9B8-8DC4-4113-9241-A948C13AEAB3}" destId="{FAE935B6-C3A1-4113-BCC4-EABD85648C23}" srcOrd="0" destOrd="0" presId="urn:microsoft.com/office/officeart/2005/8/layout/hierarchy6"/>
    <dgm:cxn modelId="{4A57A23E-04DD-4C34-9EE9-0C5019EDAEFB}" type="presOf" srcId="{3AD5864A-72B4-42F0-94CE-1F016740B25C}" destId="{33612AE7-6718-4D11-82C8-C2E80DB554FE}" srcOrd="0" destOrd="0" presId="urn:microsoft.com/office/officeart/2005/8/layout/hierarchy6"/>
    <dgm:cxn modelId="{A4EA6BF5-A142-4155-90FE-963124E2706A}" type="presOf" srcId="{0DFAC413-EEB3-475C-B9C1-56CC558EDA0B}" destId="{7699BB6C-54CD-4341-B360-C0E8A2E94CF8}" srcOrd="0" destOrd="0" presId="urn:microsoft.com/office/officeart/2005/8/layout/hierarchy6"/>
    <dgm:cxn modelId="{1DDCD5E0-AE36-46C5-A858-D133FFC89B3C}" srcId="{0EAA4855-1932-4D23-89CC-CB87FA714DAB}" destId="{BC8DA3D0-0423-4BB8-85EB-E0E758391BD1}" srcOrd="0" destOrd="0" parTransId="{840BD2C2-DBC9-4608-BD5B-07EE4C7CBC86}" sibTransId="{D746A855-285E-48BE-8EA4-B065EBDA2D4B}"/>
    <dgm:cxn modelId="{C072BDDA-0DC6-4780-BB95-CF868D9B98DA}" srcId="{6316178D-0ADB-4012-8E4C-5889527FD29A}" destId="{83D2B836-ECED-47A4-B20C-30327A387BF4}" srcOrd="0" destOrd="0" parTransId="{697ED374-AE7B-4C55-BB84-7D23F9F3E988}" sibTransId="{D1876BD2-E15B-42E3-82B0-0E5D4A6C3E07}"/>
    <dgm:cxn modelId="{A3DEA2C0-46D3-4131-BC66-661628E27DC1}" type="presOf" srcId="{79569387-A53D-4379-8E2D-A1B8B8DAAB99}" destId="{12959A56-AFF0-440E-9EBD-44EF2141BB93}" srcOrd="0" destOrd="0" presId="urn:microsoft.com/office/officeart/2005/8/layout/hierarchy6"/>
    <dgm:cxn modelId="{68F67C8B-E84D-423C-80B7-0114515E10A3}" type="presOf" srcId="{B0271D7B-B70D-4C64-8A5F-95AAC229B534}" destId="{BD03C442-AAB0-4EB0-84BF-CA3780B89395}" srcOrd="0" destOrd="0" presId="urn:microsoft.com/office/officeart/2005/8/layout/hierarchy6"/>
    <dgm:cxn modelId="{8D56C86D-2464-4F5C-9CDE-E84C3D652B8C}" type="presOf" srcId="{6316178D-0ADB-4012-8E4C-5889527FD29A}" destId="{5CFBC27C-5A9D-4B23-9FA0-9661F3245435}" srcOrd="0" destOrd="0" presId="urn:microsoft.com/office/officeart/2005/8/layout/hierarchy6"/>
    <dgm:cxn modelId="{9ACAEA21-4FF5-4CCE-B779-A8165EEF96AE}" srcId="{0DFAC413-EEB3-475C-B9C1-56CC558EDA0B}" destId="{7B4B464D-338D-4F7E-801A-ECFE97EE7D01}" srcOrd="1" destOrd="0" parTransId="{3AD5864A-72B4-42F0-94CE-1F016740B25C}" sibTransId="{24052086-B6DA-4551-BCAC-F224C31544E8}"/>
    <dgm:cxn modelId="{302B5004-2F8E-4396-A0D3-E64A813F7F37}" srcId="{0DFAC413-EEB3-475C-B9C1-56CC558EDA0B}" destId="{B655D9B8-8DC4-4113-9241-A948C13AEAB3}" srcOrd="0" destOrd="0" parTransId="{79569387-A53D-4379-8E2D-A1B8B8DAAB99}" sibTransId="{8D9E89D7-37F4-4884-B8D2-472A74F534E9}"/>
    <dgm:cxn modelId="{6B8283A3-7B7E-4274-9F5A-1437185FFAAF}" type="presOf" srcId="{87CD1BEE-7F8B-446E-B3BA-D151966A20F8}" destId="{C5385B1B-E310-4F77-B68A-E350E5E8C6AE}" srcOrd="0" destOrd="0" presId="urn:microsoft.com/office/officeart/2005/8/layout/hierarchy6"/>
    <dgm:cxn modelId="{EE83698F-D799-43C4-8B54-DD2283DDA834}" srcId="{0EAA4855-1932-4D23-89CC-CB87FA714DAB}" destId="{87CD1BEE-7F8B-446E-B3BA-D151966A20F8}" srcOrd="1" destOrd="0" parTransId="{4BE622FE-7436-4D8C-97DD-85AB4D295F90}" sibTransId="{B65B665C-3C07-474E-8CEA-C38F4D0FDDA4}"/>
    <dgm:cxn modelId="{68261706-A083-4C47-A35A-C5CB9E7FF773}" type="presOf" srcId="{BC8DA3D0-0423-4BB8-85EB-E0E758391BD1}" destId="{18FD1263-DB5F-4A90-A93F-72400A34C763}" srcOrd="0" destOrd="0" presId="urn:microsoft.com/office/officeart/2005/8/layout/hierarchy6"/>
    <dgm:cxn modelId="{AB21B4B8-D310-4BB3-A642-272E94FD9971}" type="presOf" srcId="{840BD2C2-DBC9-4608-BD5B-07EE4C7CBC86}" destId="{81A7BC35-F6DF-47AF-B181-EA96052B8627}" srcOrd="0" destOrd="0" presId="urn:microsoft.com/office/officeart/2005/8/layout/hierarchy6"/>
    <dgm:cxn modelId="{EE593212-05C5-4B59-9F34-A8C39C5252BD}" type="presOf" srcId="{96AD4F7F-4A0A-437C-B610-D1861BF90D63}" destId="{05274054-3297-44D4-87AA-3F4F2FDBE291}" srcOrd="0" destOrd="0" presId="urn:microsoft.com/office/officeart/2005/8/layout/hierarchy6"/>
    <dgm:cxn modelId="{05092420-0A6A-457B-9899-CB4E8BB8F611}" type="presOf" srcId="{4BE622FE-7436-4D8C-97DD-85AB4D295F90}" destId="{FDDB6665-C6C8-4DF7-AA48-C1C2690F5973}" srcOrd="0" destOrd="0" presId="urn:microsoft.com/office/officeart/2005/8/layout/hierarchy6"/>
    <dgm:cxn modelId="{2D86D8B0-1EEC-4C30-8EDC-65749777EE16}" type="presOf" srcId="{7B4B464D-338D-4F7E-801A-ECFE97EE7D01}" destId="{D4813E6B-A27E-4BD1-81AA-C171FCE1EDE7}" srcOrd="0" destOrd="0" presId="urn:microsoft.com/office/officeart/2005/8/layout/hierarchy6"/>
    <dgm:cxn modelId="{445A14F0-38FC-4CDC-899A-9FA76CB41FB1}" srcId="{83D2B836-ECED-47A4-B20C-30327A387BF4}" destId="{0EAA4855-1932-4D23-89CC-CB87FA714DAB}" srcOrd="1" destOrd="0" parTransId="{B0271D7B-B70D-4C64-8A5F-95AAC229B534}" sibTransId="{79E7CC60-FD8B-48C8-88DB-0B817761EA41}"/>
    <dgm:cxn modelId="{0F183E04-2839-4035-96F5-86484D7313B3}" type="presOf" srcId="{83D2B836-ECED-47A4-B20C-30327A387BF4}" destId="{526DE135-4C0F-4B4C-A441-AEA4A92F799A}" srcOrd="0" destOrd="0" presId="urn:microsoft.com/office/officeart/2005/8/layout/hierarchy6"/>
    <dgm:cxn modelId="{A1DA6006-2582-47C8-8DA9-666FB3368AB3}" srcId="{83D2B836-ECED-47A4-B20C-30327A387BF4}" destId="{0DFAC413-EEB3-475C-B9C1-56CC558EDA0B}" srcOrd="0" destOrd="0" parTransId="{96AD4F7F-4A0A-437C-B610-D1861BF90D63}" sibTransId="{735A7554-D767-4B5D-9D5F-6BC429DE9922}"/>
    <dgm:cxn modelId="{4D4F2AA3-A9B1-44B0-AC1A-397A021AACBA}" type="presOf" srcId="{0EAA4855-1932-4D23-89CC-CB87FA714DAB}" destId="{CE57D56F-62FE-4BBA-9C3A-CEE25211EA65}" srcOrd="0" destOrd="0" presId="urn:microsoft.com/office/officeart/2005/8/layout/hierarchy6"/>
    <dgm:cxn modelId="{598B893E-4BFA-43B9-A637-F616634A9067}" type="presParOf" srcId="{5CFBC27C-5A9D-4B23-9FA0-9661F3245435}" destId="{6491E623-7F81-4A9D-9563-461DA5EEC535}" srcOrd="0" destOrd="0" presId="urn:microsoft.com/office/officeart/2005/8/layout/hierarchy6"/>
    <dgm:cxn modelId="{1BA04C4E-EC27-427E-9271-F9E0DC67226F}" type="presParOf" srcId="{6491E623-7F81-4A9D-9563-461DA5EEC535}" destId="{716CE446-4F90-465F-BEEB-BAF91ACD4203}" srcOrd="0" destOrd="0" presId="urn:microsoft.com/office/officeart/2005/8/layout/hierarchy6"/>
    <dgm:cxn modelId="{9E47C6A4-835C-4457-8993-CD0F8C3CE177}" type="presParOf" srcId="{716CE446-4F90-465F-BEEB-BAF91ACD4203}" destId="{ADD10C3F-9707-4EED-A5DC-BC1891B6C57A}" srcOrd="0" destOrd="0" presId="urn:microsoft.com/office/officeart/2005/8/layout/hierarchy6"/>
    <dgm:cxn modelId="{66746842-C6F4-42D9-AB20-ABF196E0EB66}" type="presParOf" srcId="{ADD10C3F-9707-4EED-A5DC-BC1891B6C57A}" destId="{526DE135-4C0F-4B4C-A441-AEA4A92F799A}" srcOrd="0" destOrd="0" presId="urn:microsoft.com/office/officeart/2005/8/layout/hierarchy6"/>
    <dgm:cxn modelId="{32A42759-EBA5-4511-A435-4F588F94D399}" type="presParOf" srcId="{ADD10C3F-9707-4EED-A5DC-BC1891B6C57A}" destId="{1C41F0CB-FD40-4770-BC1E-F05B6D63799D}" srcOrd="1" destOrd="0" presId="urn:microsoft.com/office/officeart/2005/8/layout/hierarchy6"/>
    <dgm:cxn modelId="{D7222275-F305-49EC-B8F2-0BAF2AD547EB}" type="presParOf" srcId="{1C41F0CB-FD40-4770-BC1E-F05B6D63799D}" destId="{05274054-3297-44D4-87AA-3F4F2FDBE291}" srcOrd="0" destOrd="0" presId="urn:microsoft.com/office/officeart/2005/8/layout/hierarchy6"/>
    <dgm:cxn modelId="{07A88F3D-0AEB-4109-8322-CFB68CD71AA9}" type="presParOf" srcId="{1C41F0CB-FD40-4770-BC1E-F05B6D63799D}" destId="{FCD0A78D-68BB-4C8D-B6CB-A696D962A679}" srcOrd="1" destOrd="0" presId="urn:microsoft.com/office/officeart/2005/8/layout/hierarchy6"/>
    <dgm:cxn modelId="{13DACA5C-E99A-4535-9175-12A04D9EED2C}" type="presParOf" srcId="{FCD0A78D-68BB-4C8D-B6CB-A696D962A679}" destId="{7699BB6C-54CD-4341-B360-C0E8A2E94CF8}" srcOrd="0" destOrd="0" presId="urn:microsoft.com/office/officeart/2005/8/layout/hierarchy6"/>
    <dgm:cxn modelId="{3C4453F5-C9D4-4FF6-99D6-2EDA6AE9A50C}" type="presParOf" srcId="{FCD0A78D-68BB-4C8D-B6CB-A696D962A679}" destId="{ECD0BE6A-7B87-439E-881F-77D16482FFB7}" srcOrd="1" destOrd="0" presId="urn:microsoft.com/office/officeart/2005/8/layout/hierarchy6"/>
    <dgm:cxn modelId="{42C8D992-A233-44FB-90EF-58FE01A7C494}" type="presParOf" srcId="{ECD0BE6A-7B87-439E-881F-77D16482FFB7}" destId="{12959A56-AFF0-440E-9EBD-44EF2141BB93}" srcOrd="0" destOrd="0" presId="urn:microsoft.com/office/officeart/2005/8/layout/hierarchy6"/>
    <dgm:cxn modelId="{6CB3B744-0D4F-4C09-B8C3-8E619A78F26C}" type="presParOf" srcId="{ECD0BE6A-7B87-439E-881F-77D16482FFB7}" destId="{3FE833D0-264C-408D-A393-D02673D7A8CA}" srcOrd="1" destOrd="0" presId="urn:microsoft.com/office/officeart/2005/8/layout/hierarchy6"/>
    <dgm:cxn modelId="{C74729BD-8701-47E2-A60F-77CA1CBA6288}" type="presParOf" srcId="{3FE833D0-264C-408D-A393-D02673D7A8CA}" destId="{FAE935B6-C3A1-4113-BCC4-EABD85648C23}" srcOrd="0" destOrd="0" presId="urn:microsoft.com/office/officeart/2005/8/layout/hierarchy6"/>
    <dgm:cxn modelId="{EB3BA919-BD3D-474C-8E8A-3A00EABD99B5}" type="presParOf" srcId="{3FE833D0-264C-408D-A393-D02673D7A8CA}" destId="{D75C5B90-5CF9-4C31-8D18-25AF15314E69}" srcOrd="1" destOrd="0" presId="urn:microsoft.com/office/officeart/2005/8/layout/hierarchy6"/>
    <dgm:cxn modelId="{90DCFB2D-BD01-4AFC-9546-E7DC6B856366}" type="presParOf" srcId="{ECD0BE6A-7B87-439E-881F-77D16482FFB7}" destId="{33612AE7-6718-4D11-82C8-C2E80DB554FE}" srcOrd="2" destOrd="0" presId="urn:microsoft.com/office/officeart/2005/8/layout/hierarchy6"/>
    <dgm:cxn modelId="{BB524E3A-FE09-464A-BD88-3A6CFB18D283}" type="presParOf" srcId="{ECD0BE6A-7B87-439E-881F-77D16482FFB7}" destId="{061E2861-EF60-4515-B7D4-F3DE8ED41A54}" srcOrd="3" destOrd="0" presId="urn:microsoft.com/office/officeart/2005/8/layout/hierarchy6"/>
    <dgm:cxn modelId="{F582AD7C-964B-4232-B674-12E0E3776F48}" type="presParOf" srcId="{061E2861-EF60-4515-B7D4-F3DE8ED41A54}" destId="{D4813E6B-A27E-4BD1-81AA-C171FCE1EDE7}" srcOrd="0" destOrd="0" presId="urn:microsoft.com/office/officeart/2005/8/layout/hierarchy6"/>
    <dgm:cxn modelId="{D3D47172-E00E-4E37-86B0-8CC70B490C58}" type="presParOf" srcId="{061E2861-EF60-4515-B7D4-F3DE8ED41A54}" destId="{B15377BA-15B1-4233-880E-3900ED050227}" srcOrd="1" destOrd="0" presId="urn:microsoft.com/office/officeart/2005/8/layout/hierarchy6"/>
    <dgm:cxn modelId="{37B9F89E-DEC8-4A3D-AC2A-F706688B3553}" type="presParOf" srcId="{1C41F0CB-FD40-4770-BC1E-F05B6D63799D}" destId="{BD03C442-AAB0-4EB0-84BF-CA3780B89395}" srcOrd="2" destOrd="0" presId="urn:microsoft.com/office/officeart/2005/8/layout/hierarchy6"/>
    <dgm:cxn modelId="{74DE3D45-5680-4D6A-AFD4-C73B435E1C8A}" type="presParOf" srcId="{1C41F0CB-FD40-4770-BC1E-F05B6D63799D}" destId="{92930994-52F1-4AD5-AA89-C330DFFD1E25}" srcOrd="3" destOrd="0" presId="urn:microsoft.com/office/officeart/2005/8/layout/hierarchy6"/>
    <dgm:cxn modelId="{E711C88B-E763-4FCC-B3FF-BCBAF445D6B5}" type="presParOf" srcId="{92930994-52F1-4AD5-AA89-C330DFFD1E25}" destId="{CE57D56F-62FE-4BBA-9C3A-CEE25211EA65}" srcOrd="0" destOrd="0" presId="urn:microsoft.com/office/officeart/2005/8/layout/hierarchy6"/>
    <dgm:cxn modelId="{810FBC61-6813-4605-8633-66BA29648359}" type="presParOf" srcId="{92930994-52F1-4AD5-AA89-C330DFFD1E25}" destId="{7898DB8E-63FA-43D8-BDD3-0B3E0C937227}" srcOrd="1" destOrd="0" presId="urn:microsoft.com/office/officeart/2005/8/layout/hierarchy6"/>
    <dgm:cxn modelId="{8438B6A9-CB1A-49CB-90F9-F532F979E933}" type="presParOf" srcId="{7898DB8E-63FA-43D8-BDD3-0B3E0C937227}" destId="{81A7BC35-F6DF-47AF-B181-EA96052B8627}" srcOrd="0" destOrd="0" presId="urn:microsoft.com/office/officeart/2005/8/layout/hierarchy6"/>
    <dgm:cxn modelId="{48861D28-277E-4592-828A-087695F30F23}" type="presParOf" srcId="{7898DB8E-63FA-43D8-BDD3-0B3E0C937227}" destId="{C7DBDBDF-05E9-48A0-BC9C-03479CC1AC0E}" srcOrd="1" destOrd="0" presId="urn:microsoft.com/office/officeart/2005/8/layout/hierarchy6"/>
    <dgm:cxn modelId="{F2867659-3FBB-49A1-94A3-2843A4479063}" type="presParOf" srcId="{C7DBDBDF-05E9-48A0-BC9C-03479CC1AC0E}" destId="{18FD1263-DB5F-4A90-A93F-72400A34C763}" srcOrd="0" destOrd="0" presId="urn:microsoft.com/office/officeart/2005/8/layout/hierarchy6"/>
    <dgm:cxn modelId="{F3E75F28-1E2B-4830-8874-65E6C244E9A3}" type="presParOf" srcId="{C7DBDBDF-05E9-48A0-BC9C-03479CC1AC0E}" destId="{B5C4584B-20E7-45D4-A70A-D05788A720C9}" srcOrd="1" destOrd="0" presId="urn:microsoft.com/office/officeart/2005/8/layout/hierarchy6"/>
    <dgm:cxn modelId="{CC028C05-53D9-4BF6-B69F-F4CDF96BA744}" type="presParOf" srcId="{7898DB8E-63FA-43D8-BDD3-0B3E0C937227}" destId="{FDDB6665-C6C8-4DF7-AA48-C1C2690F5973}" srcOrd="2" destOrd="0" presId="urn:microsoft.com/office/officeart/2005/8/layout/hierarchy6"/>
    <dgm:cxn modelId="{A85CFA9C-C68A-4265-B399-CB07F32216BC}" type="presParOf" srcId="{7898DB8E-63FA-43D8-BDD3-0B3E0C937227}" destId="{AA035ED7-A493-49E0-82EB-D79DBED299AA}" srcOrd="3" destOrd="0" presId="urn:microsoft.com/office/officeart/2005/8/layout/hierarchy6"/>
    <dgm:cxn modelId="{76EC8727-1F6B-4F5A-A953-27A15FE5B182}" type="presParOf" srcId="{AA035ED7-A493-49E0-82EB-D79DBED299AA}" destId="{C5385B1B-E310-4F77-B68A-E350E5E8C6AE}" srcOrd="0" destOrd="0" presId="urn:microsoft.com/office/officeart/2005/8/layout/hierarchy6"/>
    <dgm:cxn modelId="{6F37A818-C6F9-4B81-B068-EF0BEFA10078}" type="presParOf" srcId="{AA035ED7-A493-49E0-82EB-D79DBED299AA}" destId="{19E15981-4317-4A9A-956D-A63854849841}" srcOrd="1" destOrd="0" presId="urn:microsoft.com/office/officeart/2005/8/layout/hierarchy6"/>
    <dgm:cxn modelId="{AFEF561D-D0F8-4A29-B94E-05D2F3187EDB}" type="presParOf" srcId="{5CFBC27C-5A9D-4B23-9FA0-9661F3245435}" destId="{776CF04A-224D-4936-9969-8735B0EF2FB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F8F61-2676-4949-A73E-EB0F29264EB3}">
      <dsp:nvSpPr>
        <dsp:cNvPr id="0" name=""/>
        <dsp:cNvSpPr/>
      </dsp:nvSpPr>
      <dsp:spPr>
        <a:xfrm>
          <a:off x="585791" y="0"/>
          <a:ext cx="6000792" cy="6000792"/>
        </a:xfrm>
        <a:prstGeom prst="triangle">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62CB9A-F078-4C97-A3DD-AF8ACC44EC84}">
      <dsp:nvSpPr>
        <dsp:cNvPr id="0" name=""/>
        <dsp:cNvSpPr/>
      </dsp:nvSpPr>
      <dsp:spPr>
        <a:xfrm>
          <a:off x="3586187" y="600665"/>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smtClean="0">
              <a:latin typeface="Calibri" pitchFamily="34" charset="0"/>
            </a:rPr>
            <a:t>RCT </a:t>
          </a:r>
          <a:r>
            <a:rPr lang="tr-TR" sz="2300" kern="1200" dirty="0" err="1" smtClean="0">
              <a:latin typeface="Calibri" pitchFamily="34" charset="0"/>
            </a:rPr>
            <a:t>or</a:t>
          </a:r>
          <a:r>
            <a:rPr lang="tr-TR" sz="2300" kern="1200" dirty="0" smtClean="0">
              <a:latin typeface="Calibri" pitchFamily="34" charset="0"/>
            </a:rPr>
            <a:t> </a:t>
          </a:r>
        </a:p>
        <a:p>
          <a:pPr lvl="0" algn="ctr" defTabSz="1022350">
            <a:lnSpc>
              <a:spcPct val="90000"/>
            </a:lnSpc>
            <a:spcBef>
              <a:spcPct val="0"/>
            </a:spcBef>
            <a:spcAft>
              <a:spcPct val="35000"/>
            </a:spcAft>
          </a:pPr>
          <a:r>
            <a:rPr lang="tr-TR" sz="2300" kern="1200" dirty="0" smtClean="0">
              <a:latin typeface="Calibri" pitchFamily="34" charset="0"/>
            </a:rPr>
            <a:t>Meta-</a:t>
          </a:r>
          <a:r>
            <a:rPr lang="tr-TR" sz="2300" kern="1200" dirty="0" err="1" smtClean="0">
              <a:latin typeface="Calibri" pitchFamily="34" charset="0"/>
            </a:rPr>
            <a:t>analysis</a:t>
          </a:r>
          <a:endParaRPr lang="tr-TR" sz="2300" kern="1200" dirty="0">
            <a:latin typeface="Calibri" pitchFamily="34" charset="0"/>
          </a:endParaRPr>
        </a:p>
      </dsp:txBody>
      <dsp:txXfrm>
        <a:off x="3638252" y="652730"/>
        <a:ext cx="3796384" cy="962417"/>
      </dsp:txXfrm>
    </dsp:sp>
    <dsp:sp modelId="{48E1EEED-AC5B-4373-995C-2DBCBE620B99}">
      <dsp:nvSpPr>
        <dsp:cNvPr id="0" name=""/>
        <dsp:cNvSpPr/>
      </dsp:nvSpPr>
      <dsp:spPr>
        <a:xfrm>
          <a:off x="3586187" y="1800530"/>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err="1" smtClean="0">
              <a:latin typeface="Calibri" pitchFamily="34" charset="0"/>
            </a:rPr>
            <a:t>Non</a:t>
          </a:r>
          <a:r>
            <a:rPr lang="tr-TR" sz="2300" kern="1200" dirty="0" smtClean="0">
              <a:latin typeface="Calibri" pitchFamily="34" charset="0"/>
            </a:rPr>
            <a:t> </a:t>
          </a:r>
          <a:r>
            <a:rPr lang="tr-TR" sz="2300" kern="1200" dirty="0" err="1" smtClean="0">
              <a:latin typeface="Calibri" pitchFamily="34" charset="0"/>
            </a:rPr>
            <a:t>randomized</a:t>
          </a:r>
          <a:r>
            <a:rPr lang="tr-TR" sz="2300" kern="1200" dirty="0" smtClean="0">
              <a:latin typeface="Calibri" pitchFamily="34" charset="0"/>
            </a:rPr>
            <a:t> but </a:t>
          </a:r>
          <a:r>
            <a:rPr lang="tr-TR" sz="2300" kern="1200" dirty="0" err="1" smtClean="0">
              <a:latin typeface="Calibri" pitchFamily="34" charset="0"/>
            </a:rPr>
            <a:t>controlled</a:t>
          </a:r>
          <a:endParaRPr lang="tr-TR" sz="2300" kern="1200" dirty="0">
            <a:latin typeface="Calibri" pitchFamily="34" charset="0"/>
          </a:endParaRPr>
        </a:p>
      </dsp:txBody>
      <dsp:txXfrm>
        <a:off x="3638252" y="1852595"/>
        <a:ext cx="3796384" cy="962417"/>
      </dsp:txXfrm>
    </dsp:sp>
    <dsp:sp modelId="{871C0403-5853-467A-BA97-A75BC3D02985}">
      <dsp:nvSpPr>
        <dsp:cNvPr id="0" name=""/>
        <dsp:cNvSpPr/>
      </dsp:nvSpPr>
      <dsp:spPr>
        <a:xfrm>
          <a:off x="3586187" y="3000395"/>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err="1" smtClean="0">
              <a:latin typeface="Calibri" pitchFamily="34" charset="0"/>
            </a:rPr>
            <a:t>Multicentric</a:t>
          </a:r>
          <a:r>
            <a:rPr lang="tr-TR" sz="2300" kern="1200" dirty="0" smtClean="0">
              <a:latin typeface="Calibri" pitchFamily="34" charset="0"/>
            </a:rPr>
            <a:t> </a:t>
          </a:r>
          <a:r>
            <a:rPr lang="tr-TR" sz="2300" kern="1200" dirty="0" err="1" smtClean="0">
              <a:latin typeface="Calibri" pitchFamily="34" charset="0"/>
            </a:rPr>
            <a:t>cohort</a:t>
          </a:r>
          <a:r>
            <a:rPr lang="tr-TR" sz="2300" kern="1200" dirty="0" smtClean="0">
              <a:latin typeface="Calibri" pitchFamily="34" charset="0"/>
            </a:rPr>
            <a:t> </a:t>
          </a:r>
          <a:r>
            <a:rPr lang="tr-TR" sz="2300" kern="1200" dirty="0" err="1" smtClean="0">
              <a:latin typeface="Calibri" pitchFamily="34" charset="0"/>
            </a:rPr>
            <a:t>or</a:t>
          </a:r>
          <a:r>
            <a:rPr lang="tr-TR" sz="2300" kern="1200" dirty="0" smtClean="0">
              <a:latin typeface="Calibri" pitchFamily="34" charset="0"/>
            </a:rPr>
            <a:t> </a:t>
          </a:r>
          <a:r>
            <a:rPr lang="tr-TR" sz="2300" kern="1200" dirty="0" err="1" smtClean="0">
              <a:latin typeface="Calibri" pitchFamily="34" charset="0"/>
            </a:rPr>
            <a:t>case</a:t>
          </a:r>
          <a:r>
            <a:rPr lang="tr-TR" sz="2300" kern="1200" dirty="0" smtClean="0">
              <a:latin typeface="Calibri" pitchFamily="34" charset="0"/>
            </a:rPr>
            <a:t> </a:t>
          </a:r>
          <a:r>
            <a:rPr lang="tr-TR" sz="2300" kern="1200" dirty="0" err="1" smtClean="0">
              <a:latin typeface="Calibri" pitchFamily="34" charset="0"/>
            </a:rPr>
            <a:t>control</a:t>
          </a:r>
          <a:endParaRPr lang="tr-TR" sz="2300" kern="1200" dirty="0">
            <a:latin typeface="Calibri" pitchFamily="34" charset="0"/>
          </a:endParaRPr>
        </a:p>
      </dsp:txBody>
      <dsp:txXfrm>
        <a:off x="3638252" y="3052460"/>
        <a:ext cx="3796384" cy="962417"/>
      </dsp:txXfrm>
    </dsp:sp>
    <dsp:sp modelId="{38676EF1-C0DA-40A0-BC54-7A3B254C03E9}">
      <dsp:nvSpPr>
        <dsp:cNvPr id="0" name=""/>
        <dsp:cNvSpPr/>
      </dsp:nvSpPr>
      <dsp:spPr>
        <a:xfrm>
          <a:off x="3586187" y="4200261"/>
          <a:ext cx="3900514" cy="1066547"/>
        </a:xfrm>
        <a:prstGeom prst="roundRect">
          <a:avLst/>
        </a:prstGeom>
        <a:solidFill>
          <a:schemeClr val="lt1">
            <a:alpha val="90000"/>
            <a:hueOff val="0"/>
            <a:satOff val="0"/>
            <a:lumOff val="0"/>
            <a:alphaOff val="0"/>
          </a:schemeClr>
        </a:solidFill>
        <a:ln w="9525" cap="flat" cmpd="sng" algn="ctr">
          <a:solidFill>
            <a:srgbClr val="FF0000"/>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tr-TR" sz="2300" kern="1200" dirty="0" err="1" smtClean="0">
              <a:latin typeface="Calibri" pitchFamily="34" charset="0"/>
            </a:rPr>
            <a:t>Expert</a:t>
          </a:r>
          <a:r>
            <a:rPr lang="tr-TR" sz="2300" kern="1200" dirty="0" smtClean="0">
              <a:latin typeface="Calibri" pitchFamily="34" charset="0"/>
            </a:rPr>
            <a:t> </a:t>
          </a:r>
          <a:r>
            <a:rPr lang="tr-TR" sz="2300" kern="1200" dirty="0" err="1" smtClean="0">
              <a:latin typeface="Calibri" pitchFamily="34" charset="0"/>
            </a:rPr>
            <a:t>opinion</a:t>
          </a:r>
          <a:r>
            <a:rPr lang="tr-TR" sz="2300" kern="1200" dirty="0" smtClean="0">
              <a:latin typeface="Calibri" pitchFamily="34" charset="0"/>
            </a:rPr>
            <a:t>, </a:t>
          </a:r>
          <a:r>
            <a:rPr lang="tr-TR" sz="2300" kern="1200" dirty="0" err="1" smtClean="0">
              <a:latin typeface="Calibri" pitchFamily="34" charset="0"/>
            </a:rPr>
            <a:t>descriptive</a:t>
          </a:r>
          <a:r>
            <a:rPr lang="tr-TR" sz="2300" kern="1200" dirty="0" smtClean="0">
              <a:latin typeface="Calibri" pitchFamily="34" charset="0"/>
            </a:rPr>
            <a:t>, </a:t>
          </a:r>
          <a:r>
            <a:rPr lang="tr-TR" sz="2300" kern="1200" dirty="0" err="1" smtClean="0">
              <a:latin typeface="Calibri" pitchFamily="34" charset="0"/>
            </a:rPr>
            <a:t>case</a:t>
          </a:r>
          <a:r>
            <a:rPr lang="tr-TR" sz="2300" kern="1200" dirty="0" smtClean="0">
              <a:latin typeface="Calibri" pitchFamily="34" charset="0"/>
            </a:rPr>
            <a:t> </a:t>
          </a:r>
          <a:r>
            <a:rPr lang="tr-TR" sz="2300" kern="1200" dirty="0" err="1" smtClean="0">
              <a:latin typeface="Calibri" pitchFamily="34" charset="0"/>
            </a:rPr>
            <a:t>series</a:t>
          </a:r>
          <a:endParaRPr lang="tr-TR" sz="2300" kern="1200" dirty="0">
            <a:latin typeface="Calibri" pitchFamily="34" charset="0"/>
          </a:endParaRPr>
        </a:p>
      </dsp:txBody>
      <dsp:txXfrm>
        <a:off x="3638252" y="4252326"/>
        <a:ext cx="3796384" cy="962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EE0F4-18AF-4763-9086-0F3AE16A8F6B}">
      <dsp:nvSpPr>
        <dsp:cNvPr id="0" name=""/>
        <dsp:cNvSpPr/>
      </dsp:nvSpPr>
      <dsp:spPr>
        <a:xfrm>
          <a:off x="1209" y="220587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err="1" smtClean="0"/>
            <a:t>Study</a:t>
          </a:r>
          <a:r>
            <a:rPr lang="tr-TR" sz="3400" kern="1200" dirty="0" smtClean="0"/>
            <a:t> </a:t>
          </a:r>
          <a:r>
            <a:rPr lang="tr-TR" sz="3400" kern="1200" dirty="0" err="1" smtClean="0"/>
            <a:t>group</a:t>
          </a:r>
          <a:endParaRPr lang="tr-TR" sz="3400" kern="1200" dirty="0"/>
        </a:p>
      </dsp:txBody>
      <dsp:txXfrm>
        <a:off x="32280" y="2236948"/>
        <a:ext cx="2059562" cy="998710"/>
      </dsp:txXfrm>
    </dsp:sp>
    <dsp:sp modelId="{98FC3710-1B83-4CBA-993B-DAF8715C637C}">
      <dsp:nvSpPr>
        <dsp:cNvPr id="0" name=""/>
        <dsp:cNvSpPr/>
      </dsp:nvSpPr>
      <dsp:spPr>
        <a:xfrm rot="18289469">
          <a:off x="1804184" y="2108867"/>
          <a:ext cx="1486140" cy="34892"/>
        </a:xfrm>
        <a:custGeom>
          <a:avLst/>
          <a:gdLst/>
          <a:ahLst/>
          <a:cxnLst/>
          <a:rect l="0" t="0" r="0" b="0"/>
          <a:pathLst>
            <a:path>
              <a:moveTo>
                <a:pt x="0" y="17446"/>
              </a:moveTo>
              <a:lnTo>
                <a:pt x="1486140" y="174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10101" y="2089160"/>
        <a:ext cx="74307" cy="74307"/>
      </dsp:txXfrm>
    </dsp:sp>
    <dsp:sp modelId="{C1E1D672-6F5E-41F0-B0EA-BE037E09AF21}">
      <dsp:nvSpPr>
        <dsp:cNvPr id="0" name=""/>
        <dsp:cNvSpPr/>
      </dsp:nvSpPr>
      <dsp:spPr>
        <a:xfrm>
          <a:off x="2971595" y="985897"/>
          <a:ext cx="2121704" cy="1060852"/>
        </a:xfrm>
        <a:prstGeom prst="roundRect">
          <a:avLst>
            <a:gd name="adj" fmla="val 10000"/>
          </a:avLst>
        </a:prstGeom>
        <a:solidFill>
          <a:schemeClr val="tx2">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CNS </a:t>
          </a:r>
          <a:r>
            <a:rPr lang="tr-TR" sz="3400" kern="1200" dirty="0" err="1" smtClean="0"/>
            <a:t>infection</a:t>
          </a:r>
          <a:endParaRPr lang="tr-TR" sz="3400" kern="1200" dirty="0"/>
        </a:p>
      </dsp:txBody>
      <dsp:txXfrm>
        <a:off x="3002666" y="1016968"/>
        <a:ext cx="2059562" cy="998710"/>
      </dsp:txXfrm>
    </dsp:sp>
    <dsp:sp modelId="{A458FD9C-DF4A-495D-975A-F72120890318}">
      <dsp:nvSpPr>
        <dsp:cNvPr id="0" name=""/>
        <dsp:cNvSpPr/>
      </dsp:nvSpPr>
      <dsp:spPr>
        <a:xfrm rot="19457599">
          <a:off x="4995063" y="119388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1185200"/>
        <a:ext cx="52257" cy="52257"/>
      </dsp:txXfrm>
    </dsp:sp>
    <dsp:sp modelId="{470ABC9C-CE30-46A4-A43E-AAD1460DFD17}">
      <dsp:nvSpPr>
        <dsp:cNvPr id="0" name=""/>
        <dsp:cNvSpPr/>
      </dsp:nvSpPr>
      <dsp:spPr>
        <a:xfrm>
          <a:off x="5941982" y="375907"/>
          <a:ext cx="2121704" cy="1060852"/>
        </a:xfrm>
        <a:prstGeom prst="roundRect">
          <a:avLst>
            <a:gd name="adj" fmla="val 10000"/>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err="1" smtClean="0"/>
            <a:t>Schizophrenia</a:t>
          </a:r>
          <a:endParaRPr lang="tr-TR" sz="2100" kern="1200" dirty="0" smtClean="0"/>
        </a:p>
        <a:p>
          <a:pPr lvl="0" algn="ctr" defTabSz="933450">
            <a:lnSpc>
              <a:spcPct val="90000"/>
            </a:lnSpc>
            <a:spcBef>
              <a:spcPct val="0"/>
            </a:spcBef>
            <a:spcAft>
              <a:spcPct val="35000"/>
            </a:spcAft>
          </a:pPr>
          <a:r>
            <a:rPr lang="tr-TR" sz="3200" b="1" kern="1200" dirty="0" smtClean="0"/>
            <a:t>a</a:t>
          </a:r>
          <a:endParaRPr lang="tr-TR" sz="3200" b="1" kern="1200" dirty="0"/>
        </a:p>
      </dsp:txBody>
      <dsp:txXfrm>
        <a:off x="5973053" y="406978"/>
        <a:ext cx="2059562" cy="998710"/>
      </dsp:txXfrm>
    </dsp:sp>
    <dsp:sp modelId="{5E310158-020E-49F6-9D5E-8DF9277428CE}">
      <dsp:nvSpPr>
        <dsp:cNvPr id="0" name=""/>
        <dsp:cNvSpPr/>
      </dsp:nvSpPr>
      <dsp:spPr>
        <a:xfrm rot="2142401">
          <a:off x="4995063" y="180387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1795190"/>
        <a:ext cx="52257" cy="52257"/>
      </dsp:txXfrm>
    </dsp:sp>
    <dsp:sp modelId="{ABFEEACC-586D-49D3-8D8E-BB4BFDA2625F}">
      <dsp:nvSpPr>
        <dsp:cNvPr id="0" name=""/>
        <dsp:cNvSpPr/>
      </dsp:nvSpPr>
      <dsp:spPr>
        <a:xfrm>
          <a:off x="5941982" y="159588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No </a:t>
          </a:r>
          <a:r>
            <a:rPr lang="tr-TR" sz="2100" kern="1200" dirty="0" err="1" smtClean="0"/>
            <a:t>Schizophrenia</a:t>
          </a:r>
          <a:endParaRPr lang="tr-TR" sz="2100" kern="1200" dirty="0" smtClean="0"/>
        </a:p>
        <a:p>
          <a:pPr lvl="0" algn="ctr" defTabSz="933450">
            <a:lnSpc>
              <a:spcPct val="90000"/>
            </a:lnSpc>
            <a:spcBef>
              <a:spcPct val="0"/>
            </a:spcBef>
            <a:spcAft>
              <a:spcPct val="35000"/>
            </a:spcAft>
          </a:pPr>
          <a:r>
            <a:rPr lang="tr-TR" sz="3200" b="1" kern="1200" dirty="0" smtClean="0"/>
            <a:t>b</a:t>
          </a:r>
          <a:endParaRPr lang="tr-TR" sz="3200" b="1" kern="1200" dirty="0"/>
        </a:p>
      </dsp:txBody>
      <dsp:txXfrm>
        <a:off x="5973053" y="1626958"/>
        <a:ext cx="2059562" cy="998710"/>
      </dsp:txXfrm>
    </dsp:sp>
    <dsp:sp modelId="{31055E94-3BC6-4DBD-956E-062F3DE7FC50}">
      <dsp:nvSpPr>
        <dsp:cNvPr id="0" name=""/>
        <dsp:cNvSpPr/>
      </dsp:nvSpPr>
      <dsp:spPr>
        <a:xfrm rot="3310531">
          <a:off x="1804184" y="3328847"/>
          <a:ext cx="1486140" cy="34892"/>
        </a:xfrm>
        <a:custGeom>
          <a:avLst/>
          <a:gdLst/>
          <a:ahLst/>
          <a:cxnLst/>
          <a:rect l="0" t="0" r="0" b="0"/>
          <a:pathLst>
            <a:path>
              <a:moveTo>
                <a:pt x="0" y="17446"/>
              </a:moveTo>
              <a:lnTo>
                <a:pt x="1486140" y="1744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10101" y="3309140"/>
        <a:ext cx="74307" cy="74307"/>
      </dsp:txXfrm>
    </dsp:sp>
    <dsp:sp modelId="{94A2E984-841D-432D-B045-95A43BE3BCE2}">
      <dsp:nvSpPr>
        <dsp:cNvPr id="0" name=""/>
        <dsp:cNvSpPr/>
      </dsp:nvSpPr>
      <dsp:spPr>
        <a:xfrm>
          <a:off x="2971595" y="342585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No </a:t>
          </a:r>
          <a:r>
            <a:rPr lang="tr-TR" sz="3400" kern="1200" dirty="0" err="1" smtClean="0"/>
            <a:t>infection</a:t>
          </a:r>
          <a:endParaRPr lang="tr-TR" sz="3400" kern="1200" dirty="0"/>
        </a:p>
      </dsp:txBody>
      <dsp:txXfrm>
        <a:off x="3002666" y="3456928"/>
        <a:ext cx="2059562" cy="998710"/>
      </dsp:txXfrm>
    </dsp:sp>
    <dsp:sp modelId="{5FC65160-8EEC-4A76-8F5E-3CD97D5E6810}">
      <dsp:nvSpPr>
        <dsp:cNvPr id="0" name=""/>
        <dsp:cNvSpPr/>
      </dsp:nvSpPr>
      <dsp:spPr>
        <a:xfrm rot="19457599">
          <a:off x="4995063" y="363384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3625160"/>
        <a:ext cx="52257" cy="52257"/>
      </dsp:txXfrm>
    </dsp:sp>
    <dsp:sp modelId="{68E2A0CD-67D4-4306-8BF5-8D34102B58A0}">
      <dsp:nvSpPr>
        <dsp:cNvPr id="0" name=""/>
        <dsp:cNvSpPr/>
      </dsp:nvSpPr>
      <dsp:spPr>
        <a:xfrm>
          <a:off x="5941982" y="2815867"/>
          <a:ext cx="2121704" cy="1060852"/>
        </a:xfrm>
        <a:prstGeom prst="roundRect">
          <a:avLst>
            <a:gd name="adj" fmla="val 10000"/>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err="1" smtClean="0"/>
            <a:t>Schizophrenia</a:t>
          </a:r>
          <a:endParaRPr lang="tr-TR" sz="2100" kern="1200" dirty="0" smtClean="0"/>
        </a:p>
        <a:p>
          <a:pPr lvl="0" algn="ctr" defTabSz="933450">
            <a:lnSpc>
              <a:spcPct val="90000"/>
            </a:lnSpc>
            <a:spcBef>
              <a:spcPct val="0"/>
            </a:spcBef>
            <a:spcAft>
              <a:spcPct val="35000"/>
            </a:spcAft>
          </a:pPr>
          <a:r>
            <a:rPr lang="tr-TR" sz="3200" b="1" kern="1200" dirty="0" smtClean="0"/>
            <a:t>c</a:t>
          </a:r>
          <a:endParaRPr lang="tr-TR" sz="3200" b="1" kern="1200" dirty="0"/>
        </a:p>
      </dsp:txBody>
      <dsp:txXfrm>
        <a:off x="5973053" y="2846938"/>
        <a:ext cx="2059562" cy="998710"/>
      </dsp:txXfrm>
    </dsp:sp>
    <dsp:sp modelId="{E9405DA1-C99B-4287-86C9-1F42598164E4}">
      <dsp:nvSpPr>
        <dsp:cNvPr id="0" name=""/>
        <dsp:cNvSpPr/>
      </dsp:nvSpPr>
      <dsp:spPr>
        <a:xfrm rot="2142401">
          <a:off x="4995063" y="4243832"/>
          <a:ext cx="1045154" cy="34892"/>
        </a:xfrm>
        <a:custGeom>
          <a:avLst/>
          <a:gdLst/>
          <a:ahLst/>
          <a:cxnLst/>
          <a:rect l="0" t="0" r="0" b="0"/>
          <a:pathLst>
            <a:path>
              <a:moveTo>
                <a:pt x="0" y="17446"/>
              </a:moveTo>
              <a:lnTo>
                <a:pt x="1045154" y="1744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491512" y="4235150"/>
        <a:ext cx="52257" cy="52257"/>
      </dsp:txXfrm>
    </dsp:sp>
    <dsp:sp modelId="{56764B5D-7B61-497B-8D4E-3F0928012D58}">
      <dsp:nvSpPr>
        <dsp:cNvPr id="0" name=""/>
        <dsp:cNvSpPr/>
      </dsp:nvSpPr>
      <dsp:spPr>
        <a:xfrm>
          <a:off x="5941982" y="4035847"/>
          <a:ext cx="2121704" cy="106085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smtClean="0"/>
            <a:t>No </a:t>
          </a:r>
          <a:r>
            <a:rPr lang="tr-TR" sz="2100" kern="1200" dirty="0" err="1" smtClean="0"/>
            <a:t>Schizophrenia</a:t>
          </a:r>
          <a:endParaRPr lang="tr-TR" sz="2100" kern="1200" dirty="0" smtClean="0"/>
        </a:p>
        <a:p>
          <a:pPr lvl="0" algn="ctr" defTabSz="933450">
            <a:lnSpc>
              <a:spcPct val="90000"/>
            </a:lnSpc>
            <a:spcBef>
              <a:spcPct val="0"/>
            </a:spcBef>
            <a:spcAft>
              <a:spcPct val="35000"/>
            </a:spcAft>
          </a:pPr>
          <a:r>
            <a:rPr lang="tr-TR" sz="3200" b="1" kern="1200" dirty="0" smtClean="0"/>
            <a:t>d</a:t>
          </a:r>
          <a:endParaRPr lang="tr-TR" sz="3200" b="1" kern="1200" dirty="0"/>
        </a:p>
      </dsp:txBody>
      <dsp:txXfrm>
        <a:off x="5973053" y="4066918"/>
        <a:ext cx="2059562" cy="998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DE135-4C0F-4B4C-A441-AEA4A92F799A}">
      <dsp:nvSpPr>
        <dsp:cNvPr id="0" name=""/>
        <dsp:cNvSpPr/>
      </dsp:nvSpPr>
      <dsp:spPr>
        <a:xfrm>
          <a:off x="3067081" y="782764"/>
          <a:ext cx="1570692" cy="1047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err="1" smtClean="0"/>
            <a:t>randomized</a:t>
          </a:r>
          <a:endParaRPr lang="tr-TR" sz="1800" b="1" kern="1200" dirty="0"/>
        </a:p>
      </dsp:txBody>
      <dsp:txXfrm>
        <a:off x="3097750" y="813433"/>
        <a:ext cx="1509354" cy="985790"/>
      </dsp:txXfrm>
    </dsp:sp>
    <dsp:sp modelId="{05274054-3297-44D4-87AA-3F4F2FDBE291}">
      <dsp:nvSpPr>
        <dsp:cNvPr id="0" name=""/>
        <dsp:cNvSpPr/>
      </dsp:nvSpPr>
      <dsp:spPr>
        <a:xfrm>
          <a:off x="1810528" y="1829892"/>
          <a:ext cx="2041899" cy="418851"/>
        </a:xfrm>
        <a:custGeom>
          <a:avLst/>
          <a:gdLst/>
          <a:ahLst/>
          <a:cxnLst/>
          <a:rect l="0" t="0" r="0" b="0"/>
          <a:pathLst>
            <a:path>
              <a:moveTo>
                <a:pt x="2041899" y="0"/>
              </a:moveTo>
              <a:lnTo>
                <a:pt x="2041899" y="209425"/>
              </a:lnTo>
              <a:lnTo>
                <a:pt x="0" y="209425"/>
              </a:lnTo>
              <a:lnTo>
                <a:pt x="0" y="4188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9BB6C-54CD-4341-B360-C0E8A2E94CF8}">
      <dsp:nvSpPr>
        <dsp:cNvPr id="0" name=""/>
        <dsp:cNvSpPr/>
      </dsp:nvSpPr>
      <dsp:spPr>
        <a:xfrm>
          <a:off x="1025182" y="2248743"/>
          <a:ext cx="1570692" cy="10471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aspirin</a:t>
          </a:r>
          <a:endParaRPr lang="tr-TR" sz="1800" b="1" kern="1200" dirty="0"/>
        </a:p>
      </dsp:txBody>
      <dsp:txXfrm>
        <a:off x="1055851" y="2279412"/>
        <a:ext cx="1509354" cy="985790"/>
      </dsp:txXfrm>
    </dsp:sp>
    <dsp:sp modelId="{12959A56-AFF0-440E-9EBD-44EF2141BB93}">
      <dsp:nvSpPr>
        <dsp:cNvPr id="0" name=""/>
        <dsp:cNvSpPr/>
      </dsp:nvSpPr>
      <dsp:spPr>
        <a:xfrm>
          <a:off x="789578" y="3295872"/>
          <a:ext cx="1020949" cy="418851"/>
        </a:xfrm>
        <a:custGeom>
          <a:avLst/>
          <a:gdLst/>
          <a:ahLst/>
          <a:cxnLst/>
          <a:rect l="0" t="0" r="0" b="0"/>
          <a:pathLst>
            <a:path>
              <a:moveTo>
                <a:pt x="1020949" y="0"/>
              </a:moveTo>
              <a:lnTo>
                <a:pt x="1020949" y="209425"/>
              </a:lnTo>
              <a:lnTo>
                <a:pt x="0" y="209425"/>
              </a:lnTo>
              <a:lnTo>
                <a:pt x="0"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935B6-C3A1-4113-BCC4-EABD85648C23}">
      <dsp:nvSpPr>
        <dsp:cNvPr id="0" name=""/>
        <dsp:cNvSpPr/>
      </dsp:nvSpPr>
      <dsp:spPr>
        <a:xfrm>
          <a:off x="4232" y="3714723"/>
          <a:ext cx="1570692" cy="104712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a:solidFill>
              <a:schemeClr val="tx1"/>
            </a:solidFill>
          </a:endParaRPr>
        </a:p>
      </dsp:txBody>
      <dsp:txXfrm>
        <a:off x="34901" y="3745392"/>
        <a:ext cx="1509354" cy="985790"/>
      </dsp:txXfrm>
    </dsp:sp>
    <dsp:sp modelId="{33612AE7-6718-4D11-82C8-C2E80DB554FE}">
      <dsp:nvSpPr>
        <dsp:cNvPr id="0" name=""/>
        <dsp:cNvSpPr/>
      </dsp:nvSpPr>
      <dsp:spPr>
        <a:xfrm>
          <a:off x="1810528" y="3295872"/>
          <a:ext cx="1020949" cy="418851"/>
        </a:xfrm>
        <a:custGeom>
          <a:avLst/>
          <a:gdLst/>
          <a:ahLst/>
          <a:cxnLst/>
          <a:rect l="0" t="0" r="0" b="0"/>
          <a:pathLst>
            <a:path>
              <a:moveTo>
                <a:pt x="0" y="0"/>
              </a:moveTo>
              <a:lnTo>
                <a:pt x="0" y="209425"/>
              </a:lnTo>
              <a:lnTo>
                <a:pt x="1020949" y="209425"/>
              </a:lnTo>
              <a:lnTo>
                <a:pt x="1020949"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13E6B-A27E-4BD1-81AA-C171FCE1EDE7}">
      <dsp:nvSpPr>
        <dsp:cNvPr id="0" name=""/>
        <dsp:cNvSpPr/>
      </dsp:nvSpPr>
      <dsp:spPr>
        <a:xfrm>
          <a:off x="2046132" y="3714723"/>
          <a:ext cx="1570692" cy="104712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smtClean="0">
            <a:solidFill>
              <a:schemeClr val="tx1"/>
            </a:solidFill>
          </a:endParaRPr>
        </a:p>
        <a:p>
          <a:pPr lvl="0" algn="ctr" defTabSz="800100">
            <a:lnSpc>
              <a:spcPct val="90000"/>
            </a:lnSpc>
            <a:spcBef>
              <a:spcPct val="0"/>
            </a:spcBef>
            <a:spcAft>
              <a:spcPct val="35000"/>
            </a:spcAft>
          </a:pPr>
          <a:r>
            <a:rPr lang="tr-TR" sz="1800" b="1" kern="1200" dirty="0" err="1" smtClean="0">
              <a:solidFill>
                <a:schemeClr val="tx1"/>
              </a:solidFill>
            </a:rPr>
            <a:t>placebo</a:t>
          </a:r>
          <a:endParaRPr lang="tr-TR" sz="1800" b="1" kern="1200" dirty="0">
            <a:solidFill>
              <a:schemeClr val="tx1"/>
            </a:solidFill>
          </a:endParaRPr>
        </a:p>
      </dsp:txBody>
      <dsp:txXfrm>
        <a:off x="2076801" y="3745392"/>
        <a:ext cx="1509354" cy="985790"/>
      </dsp:txXfrm>
    </dsp:sp>
    <dsp:sp modelId="{BD03C442-AAB0-4EB0-84BF-CA3780B89395}">
      <dsp:nvSpPr>
        <dsp:cNvPr id="0" name=""/>
        <dsp:cNvSpPr/>
      </dsp:nvSpPr>
      <dsp:spPr>
        <a:xfrm>
          <a:off x="3852427" y="1829892"/>
          <a:ext cx="2041899" cy="418851"/>
        </a:xfrm>
        <a:custGeom>
          <a:avLst/>
          <a:gdLst/>
          <a:ahLst/>
          <a:cxnLst/>
          <a:rect l="0" t="0" r="0" b="0"/>
          <a:pathLst>
            <a:path>
              <a:moveTo>
                <a:pt x="0" y="0"/>
              </a:moveTo>
              <a:lnTo>
                <a:pt x="0" y="209425"/>
              </a:lnTo>
              <a:lnTo>
                <a:pt x="2041899" y="209425"/>
              </a:lnTo>
              <a:lnTo>
                <a:pt x="2041899" y="4188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7D56F-62FE-4BBA-9C3A-CEE25211EA65}">
      <dsp:nvSpPr>
        <dsp:cNvPr id="0" name=""/>
        <dsp:cNvSpPr/>
      </dsp:nvSpPr>
      <dsp:spPr>
        <a:xfrm>
          <a:off x="5108981" y="2248743"/>
          <a:ext cx="1570692" cy="104712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Aspirin</a:t>
          </a:r>
        </a:p>
        <a:p>
          <a:pPr lvl="0" algn="ctr" defTabSz="800100">
            <a:lnSpc>
              <a:spcPct val="90000"/>
            </a:lnSpc>
            <a:spcBef>
              <a:spcPct val="0"/>
            </a:spcBef>
            <a:spcAft>
              <a:spcPct val="35000"/>
            </a:spcAft>
          </a:pPr>
          <a:r>
            <a:rPr lang="tr-TR" sz="1800" b="1" kern="1200" dirty="0" err="1" smtClean="0">
              <a:solidFill>
                <a:schemeClr val="tx1"/>
              </a:solidFill>
            </a:rPr>
            <a:t>placebo</a:t>
          </a:r>
          <a:endParaRPr lang="tr-TR" sz="1800" b="1" kern="1200" dirty="0">
            <a:solidFill>
              <a:schemeClr val="tx1"/>
            </a:solidFill>
          </a:endParaRPr>
        </a:p>
      </dsp:txBody>
      <dsp:txXfrm>
        <a:off x="5139650" y="2279412"/>
        <a:ext cx="1509354" cy="985790"/>
      </dsp:txXfrm>
    </dsp:sp>
    <dsp:sp modelId="{81A7BC35-F6DF-47AF-B181-EA96052B8627}">
      <dsp:nvSpPr>
        <dsp:cNvPr id="0" name=""/>
        <dsp:cNvSpPr/>
      </dsp:nvSpPr>
      <dsp:spPr>
        <a:xfrm>
          <a:off x="4873377" y="3295872"/>
          <a:ext cx="1020949" cy="418851"/>
        </a:xfrm>
        <a:custGeom>
          <a:avLst/>
          <a:gdLst/>
          <a:ahLst/>
          <a:cxnLst/>
          <a:rect l="0" t="0" r="0" b="0"/>
          <a:pathLst>
            <a:path>
              <a:moveTo>
                <a:pt x="1020949" y="0"/>
              </a:moveTo>
              <a:lnTo>
                <a:pt x="1020949" y="209425"/>
              </a:lnTo>
              <a:lnTo>
                <a:pt x="0" y="209425"/>
              </a:lnTo>
              <a:lnTo>
                <a:pt x="0"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D1263-DB5F-4A90-A93F-72400A34C763}">
      <dsp:nvSpPr>
        <dsp:cNvPr id="0" name=""/>
        <dsp:cNvSpPr/>
      </dsp:nvSpPr>
      <dsp:spPr>
        <a:xfrm>
          <a:off x="4088031" y="3714723"/>
          <a:ext cx="1570692" cy="104712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a:solidFill>
              <a:schemeClr val="tx1"/>
            </a:solidFill>
          </a:endParaRPr>
        </a:p>
      </dsp:txBody>
      <dsp:txXfrm>
        <a:off x="4118700" y="3745392"/>
        <a:ext cx="1509354" cy="985790"/>
      </dsp:txXfrm>
    </dsp:sp>
    <dsp:sp modelId="{FDDB6665-C6C8-4DF7-AA48-C1C2690F5973}">
      <dsp:nvSpPr>
        <dsp:cNvPr id="0" name=""/>
        <dsp:cNvSpPr/>
      </dsp:nvSpPr>
      <dsp:spPr>
        <a:xfrm>
          <a:off x="5894327" y="3295872"/>
          <a:ext cx="1020949" cy="418851"/>
        </a:xfrm>
        <a:custGeom>
          <a:avLst/>
          <a:gdLst/>
          <a:ahLst/>
          <a:cxnLst/>
          <a:rect l="0" t="0" r="0" b="0"/>
          <a:pathLst>
            <a:path>
              <a:moveTo>
                <a:pt x="0" y="0"/>
              </a:moveTo>
              <a:lnTo>
                <a:pt x="0" y="209425"/>
              </a:lnTo>
              <a:lnTo>
                <a:pt x="1020949" y="209425"/>
              </a:lnTo>
              <a:lnTo>
                <a:pt x="1020949" y="41885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85B1B-E310-4F77-B68A-E350E5E8C6AE}">
      <dsp:nvSpPr>
        <dsp:cNvPr id="0" name=""/>
        <dsp:cNvSpPr/>
      </dsp:nvSpPr>
      <dsp:spPr>
        <a:xfrm>
          <a:off x="6129931" y="3714723"/>
          <a:ext cx="1570692" cy="1047128"/>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rPr>
            <a:t>Beta </a:t>
          </a:r>
          <a:r>
            <a:rPr lang="tr-TR" sz="1800" b="1" kern="1200" dirty="0" err="1" smtClean="0">
              <a:solidFill>
                <a:schemeClr val="tx1"/>
              </a:solidFill>
            </a:rPr>
            <a:t>carotene</a:t>
          </a:r>
          <a:endParaRPr lang="tr-TR" sz="1800" b="1" kern="1200" dirty="0" smtClean="0">
            <a:solidFill>
              <a:schemeClr val="tx1"/>
            </a:solidFill>
          </a:endParaRPr>
        </a:p>
        <a:p>
          <a:pPr lvl="0" algn="ctr" defTabSz="800100">
            <a:lnSpc>
              <a:spcPct val="90000"/>
            </a:lnSpc>
            <a:spcBef>
              <a:spcPct val="0"/>
            </a:spcBef>
            <a:spcAft>
              <a:spcPct val="35000"/>
            </a:spcAft>
          </a:pPr>
          <a:r>
            <a:rPr lang="tr-TR" sz="1800" b="1" kern="1200" dirty="0" err="1" smtClean="0">
              <a:solidFill>
                <a:schemeClr val="tx1"/>
              </a:solidFill>
            </a:rPr>
            <a:t>placebo</a:t>
          </a:r>
          <a:endParaRPr lang="tr-TR" sz="1800" b="1" kern="1200" dirty="0">
            <a:solidFill>
              <a:schemeClr val="tx1"/>
            </a:solidFill>
          </a:endParaRPr>
        </a:p>
      </dsp:txBody>
      <dsp:txXfrm>
        <a:off x="6160600" y="3745392"/>
        <a:ext cx="1509354" cy="9857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7A3E0-01A6-4217-AB6D-EB0A3AA3A1D7}" type="datetimeFigureOut">
              <a:rPr lang="tr-TR" smtClean="0"/>
              <a:pPr/>
              <a:t>11.07.2016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373AD-BACA-4BC3-A40D-98374867D559}" type="slidenum">
              <a:rPr lang="tr-TR" smtClean="0"/>
              <a:pPr/>
              <a:t>‹#›</a:t>
            </a:fld>
            <a:endParaRPr lang="tr-TR"/>
          </a:p>
        </p:txBody>
      </p:sp>
    </p:spTree>
    <p:extLst>
      <p:ext uri="{BB962C8B-B14F-4D97-AF65-F5344CB8AC3E}">
        <p14:creationId xmlns:p14="http://schemas.microsoft.com/office/powerpoint/2010/main" val="323613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tr-TR"/>
              <a:t>www.kappa-crt.com.tr</a:t>
            </a:r>
          </a:p>
        </p:txBody>
      </p:sp>
      <p:sp>
        <p:nvSpPr>
          <p:cNvPr id="7" name="Rectangle 7"/>
          <p:cNvSpPr>
            <a:spLocks noGrp="1" noChangeArrowheads="1"/>
          </p:cNvSpPr>
          <p:nvPr>
            <p:ph type="sldNum" sz="quarter" idx="5"/>
          </p:nvPr>
        </p:nvSpPr>
        <p:spPr/>
        <p:txBody>
          <a:bodyPr/>
          <a:lstStyle/>
          <a:p>
            <a:pPr>
              <a:defRPr/>
            </a:pPr>
            <a:fld id="{E38BBC3C-5196-4D28-8A02-991F641A267E}" type="slidenum">
              <a:rPr lang="tr-TR"/>
              <a:pPr>
                <a:defRPr/>
              </a:pPr>
              <a:t>4</a:t>
            </a:fld>
            <a:endParaRPr lang="tr-T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9" name="Rectangle 3"/>
          <p:cNvSpPr>
            <a:spLocks noGrp="1" noChangeArrowheads="1"/>
          </p:cNvSpPr>
          <p:nvPr>
            <p:ph type="body" idx="1"/>
          </p:nvPr>
        </p:nvSpPr>
        <p:spPr bwMode="auto">
          <a:noFill/>
        </p:spPr>
        <p:txBody>
          <a:bodyPr wrap="square" lIns="88213" tIns="44107" rIns="88213" bIns="44107" numCol="1" anchor="t" anchorCtr="0" compatLnSpc="1">
            <a:prstTxWarp prst="textNoShape">
              <a:avLst/>
            </a:prstTxWarp>
          </a:bodyPr>
          <a:lstStyle/>
          <a:p>
            <a:endParaRPr lang="tr-TR" smtClean="0"/>
          </a:p>
        </p:txBody>
      </p:sp>
    </p:spTree>
    <p:extLst>
      <p:ext uri="{BB962C8B-B14F-4D97-AF65-F5344CB8AC3E}">
        <p14:creationId xmlns:p14="http://schemas.microsoft.com/office/powerpoint/2010/main" val="46884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96D9130-402C-4BC0-8576-D624B15DA35D}" type="slidenum">
              <a:rPr lang="tr-TR" smtClean="0"/>
              <a:pPr>
                <a:defRPr/>
              </a:pPr>
              <a:t>25</a:t>
            </a:fld>
            <a:endParaRPr lang="tr-TR"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tr-TR" smtClean="0"/>
              <a:t>These studies are possible if the records on follow-up are complete and adequately detailed and if the investigators can ascertaint the current status of the patients. </a:t>
            </a:r>
          </a:p>
        </p:txBody>
      </p:sp>
    </p:spTree>
    <p:extLst>
      <p:ext uri="{BB962C8B-B14F-4D97-AF65-F5344CB8AC3E}">
        <p14:creationId xmlns:p14="http://schemas.microsoft.com/office/powerpoint/2010/main" val="59104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FA075F8C-AE4C-42EF-84E3-F8AA5D510B56}" type="slidenum">
              <a:rPr lang="tr-TR" smtClean="0"/>
              <a:pPr>
                <a:defRPr/>
              </a:pPr>
              <a:t>29</a:t>
            </a:fld>
            <a:endParaRPr lang="tr-T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070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7019925" cy="1341438"/>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457200" y="1600200"/>
            <a:ext cx="8229600" cy="4525963"/>
          </a:xfrm>
        </p:spPr>
        <p:txBody>
          <a:bodyPr/>
          <a:lstStyle/>
          <a:p>
            <a:pPr lvl="0"/>
            <a:endParaRPr lang="tr-TR" noProof="0"/>
          </a:p>
        </p:txBody>
      </p:sp>
      <p:sp>
        <p:nvSpPr>
          <p:cNvPr id="4" name="3 Slayt Numarası Yer Tutucusu"/>
          <p:cNvSpPr>
            <a:spLocks noGrp="1"/>
          </p:cNvSpPr>
          <p:nvPr>
            <p:ph type="sldNum" sz="quarter" idx="10"/>
          </p:nvPr>
        </p:nvSpPr>
        <p:spPr>
          <a:xfrm>
            <a:off x="6553200" y="6408738"/>
            <a:ext cx="2133600" cy="260350"/>
          </a:xfrm>
          <a:prstGeom prst="rect">
            <a:avLst/>
          </a:prstGeom>
        </p:spPr>
        <p:txBody>
          <a:bodyPr/>
          <a:lstStyle>
            <a:lvl1pPr>
              <a:defRPr>
                <a:latin typeface="Arial" charset="0"/>
                <a:cs typeface="Arial" charset="0"/>
              </a:defRPr>
            </a:lvl1pPr>
          </a:lstStyle>
          <a:p>
            <a:pPr>
              <a:defRPr/>
            </a:pPr>
            <a:fld id="{7FC71B10-C106-42A8-9E32-D8081AC9574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4F01BE1-2C1F-4F6A-93C0-A4295BAD9FF4}" type="datetimeFigureOut">
              <a:rPr lang="tr-TR" smtClean="0"/>
              <a:pPr/>
              <a:t>11.07.2016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B98E01-F1EB-492E-86AA-E6CDD3C5B57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01BE1-2C1F-4F6A-93C0-A4295BAD9FF4}" type="datetimeFigureOut">
              <a:rPr lang="tr-TR" smtClean="0"/>
              <a:pPr/>
              <a:t>11.07.2016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98E01-F1EB-492E-86AA-E6CDD3C5B57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5" Type="http://schemas.openxmlformats.org/officeDocument/2006/relationships/oleObject" Target="../embeddings/oleObject2.bin"/><Relationship Id="rId6" Type="http://schemas.openxmlformats.org/officeDocument/2006/relationships/image" Target="../media/image9.emf"/><Relationship Id="rId7" Type="http://schemas.openxmlformats.org/officeDocument/2006/relationships/oleObject" Target="../embeddings/oleObject3.bin"/><Relationship Id="rId8"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412776"/>
            <a:ext cx="7772400" cy="1470025"/>
          </a:xfrm>
        </p:spPr>
        <p:txBody>
          <a:bodyPr>
            <a:normAutofit fontScale="90000"/>
          </a:bodyPr>
          <a:lstStyle/>
          <a:p>
            <a:r>
              <a:rPr lang="tr-TR" sz="6600" b="1" dirty="0" err="1" smtClean="0">
                <a:solidFill>
                  <a:srgbClr val="FF0000"/>
                </a:solidFill>
              </a:rPr>
              <a:t>Types</a:t>
            </a:r>
            <a:r>
              <a:rPr lang="tr-TR" sz="6600" b="1" dirty="0" smtClean="0">
                <a:solidFill>
                  <a:srgbClr val="FF0000"/>
                </a:solidFill>
              </a:rPr>
              <a:t> of </a:t>
            </a:r>
            <a:r>
              <a:rPr lang="tr-TR" sz="6600" b="1" dirty="0" err="1" smtClean="0">
                <a:solidFill>
                  <a:srgbClr val="FF0000"/>
                </a:solidFill>
              </a:rPr>
              <a:t>Study</a:t>
            </a:r>
            <a:r>
              <a:rPr lang="tr-TR" sz="6600" b="1" dirty="0" smtClean="0">
                <a:solidFill>
                  <a:srgbClr val="FF0000"/>
                </a:solidFill>
              </a:rPr>
              <a:t> </a:t>
            </a:r>
            <a:r>
              <a:rPr lang="tr-TR" sz="6600" b="1" dirty="0" err="1" smtClean="0">
                <a:solidFill>
                  <a:srgbClr val="FF0000"/>
                </a:solidFill>
              </a:rPr>
              <a:t>Design</a:t>
            </a:r>
            <a:r>
              <a:rPr lang="tr-TR" sz="6600" b="1" dirty="0" smtClean="0">
                <a:solidFill>
                  <a:srgbClr val="FF0000"/>
                </a:solidFill>
              </a:rPr>
              <a:t/>
            </a:r>
            <a:br>
              <a:rPr lang="tr-TR" sz="6600" b="1" dirty="0" smtClean="0">
                <a:solidFill>
                  <a:srgbClr val="FF0000"/>
                </a:solidFill>
              </a:rPr>
            </a:br>
            <a:r>
              <a:rPr lang="tr-TR" sz="6600" b="1" dirty="0" err="1" smtClean="0">
                <a:solidFill>
                  <a:srgbClr val="FF0000"/>
                </a:solidFill>
              </a:rPr>
              <a:t>and</a:t>
            </a:r>
            <a:r>
              <a:rPr lang="tr-TR" sz="6600" b="1" dirty="0" smtClean="0">
                <a:solidFill>
                  <a:srgbClr val="FF0000"/>
                </a:solidFill>
              </a:rPr>
              <a:t/>
            </a:r>
            <a:br>
              <a:rPr lang="tr-TR" sz="6600" b="1" dirty="0" smtClean="0">
                <a:solidFill>
                  <a:srgbClr val="FF0000"/>
                </a:solidFill>
              </a:rPr>
            </a:br>
            <a:r>
              <a:rPr lang="tr-TR" sz="6600" b="1" dirty="0" err="1" smtClean="0">
                <a:solidFill>
                  <a:srgbClr val="FF0000"/>
                </a:solidFill>
              </a:rPr>
              <a:t>Cohort</a:t>
            </a:r>
            <a:r>
              <a:rPr lang="tr-TR" sz="6600" b="1" dirty="0" smtClean="0">
                <a:solidFill>
                  <a:srgbClr val="FF0000"/>
                </a:solidFill>
              </a:rPr>
              <a:t> </a:t>
            </a:r>
            <a:r>
              <a:rPr lang="tr-TR" sz="6600" b="1" dirty="0" err="1" smtClean="0">
                <a:solidFill>
                  <a:srgbClr val="FF0000"/>
                </a:solidFill>
              </a:rPr>
              <a:t>Studies</a:t>
            </a:r>
            <a:endParaRPr lang="tr-TR" sz="6600" b="1" dirty="0">
              <a:solidFill>
                <a:srgbClr val="FF0000"/>
              </a:solidFill>
            </a:endParaRPr>
          </a:p>
        </p:txBody>
      </p:sp>
      <p:sp>
        <p:nvSpPr>
          <p:cNvPr id="6" name="2 Alt Başlık"/>
          <p:cNvSpPr>
            <a:spLocks noGrp="1"/>
          </p:cNvSpPr>
          <p:nvPr>
            <p:ph type="subTitle" idx="1"/>
          </p:nvPr>
        </p:nvSpPr>
        <p:spPr>
          <a:xfrm>
            <a:off x="251520" y="4005064"/>
            <a:ext cx="8496944" cy="1008112"/>
          </a:xfrm>
        </p:spPr>
        <p:txBody>
          <a:bodyPr>
            <a:noAutofit/>
          </a:bodyPr>
          <a:lstStyle/>
          <a:p>
            <a:r>
              <a:rPr lang="tr-TR" sz="2800" b="1" dirty="0" smtClean="0"/>
              <a:t>Önder </a:t>
            </a:r>
            <a:r>
              <a:rPr lang="tr-TR" sz="2800" b="1" dirty="0" err="1" smtClean="0"/>
              <a:t>Ergönül</a:t>
            </a:r>
            <a:r>
              <a:rPr lang="tr-TR" sz="2800" b="1" dirty="0" smtClean="0"/>
              <a:t>, MD, MPH</a:t>
            </a:r>
          </a:p>
          <a:p>
            <a:r>
              <a:rPr lang="tr-TR" sz="2000" dirty="0" smtClean="0"/>
              <a:t>Koç </a:t>
            </a:r>
            <a:r>
              <a:rPr lang="tr-TR" sz="2000" dirty="0" err="1" smtClean="0"/>
              <a:t>University</a:t>
            </a:r>
            <a:r>
              <a:rPr lang="tr-TR" sz="2000" dirty="0" smtClean="0"/>
              <a:t>, School of </a:t>
            </a:r>
            <a:r>
              <a:rPr lang="tr-TR" sz="2000" dirty="0" err="1" smtClean="0"/>
              <a:t>Medicine</a:t>
            </a:r>
            <a:endParaRPr lang="tr-TR" sz="2000" dirty="0" smtClean="0"/>
          </a:p>
          <a:p>
            <a:endParaRPr lang="tr-TR" sz="2000" dirty="0"/>
          </a:p>
        </p:txBody>
      </p:sp>
      <p:sp>
        <p:nvSpPr>
          <p:cNvPr id="7" name="3 Metin kutusu"/>
          <p:cNvSpPr txBox="1"/>
          <p:nvPr/>
        </p:nvSpPr>
        <p:spPr>
          <a:xfrm>
            <a:off x="1231645" y="5517232"/>
            <a:ext cx="6585407" cy="1015663"/>
          </a:xfrm>
          <a:prstGeom prst="rect">
            <a:avLst/>
          </a:prstGeom>
          <a:noFill/>
        </p:spPr>
        <p:txBody>
          <a:bodyPr wrap="none" rtlCol="0">
            <a:spAutoFit/>
          </a:bodyPr>
          <a:lstStyle/>
          <a:p>
            <a:pPr algn="ctr"/>
            <a:r>
              <a:rPr lang="tr-TR" sz="2000" dirty="0" err="1" smtClean="0"/>
              <a:t>Summer</a:t>
            </a:r>
            <a:r>
              <a:rPr lang="tr-TR" sz="2000" dirty="0" smtClean="0"/>
              <a:t> Course on </a:t>
            </a:r>
            <a:r>
              <a:rPr lang="tr-TR" sz="2000" dirty="0" err="1" smtClean="0"/>
              <a:t>Research</a:t>
            </a:r>
            <a:r>
              <a:rPr lang="tr-TR" sz="2000" dirty="0" smtClean="0"/>
              <a:t> </a:t>
            </a:r>
            <a:r>
              <a:rPr lang="tr-TR" sz="2000" dirty="0" err="1" smtClean="0"/>
              <a:t>Methodology</a:t>
            </a:r>
            <a:r>
              <a:rPr lang="tr-TR" sz="2000" dirty="0" smtClean="0"/>
              <a:t> in </a:t>
            </a:r>
            <a:r>
              <a:rPr lang="tr-TR" sz="2000" dirty="0" err="1" smtClean="0"/>
              <a:t>Health</a:t>
            </a:r>
            <a:r>
              <a:rPr lang="tr-TR" sz="2000" dirty="0" smtClean="0"/>
              <a:t> </a:t>
            </a:r>
            <a:r>
              <a:rPr lang="tr-TR" sz="2000" dirty="0" err="1" smtClean="0"/>
              <a:t>Sciences</a:t>
            </a:r>
            <a:endParaRPr lang="tr-TR" sz="2000" dirty="0" smtClean="0"/>
          </a:p>
          <a:p>
            <a:pPr algn="ctr"/>
            <a:r>
              <a:rPr lang="tr-TR" sz="2000" dirty="0" err="1" smtClean="0"/>
              <a:t>June</a:t>
            </a:r>
            <a:r>
              <a:rPr lang="tr-TR" sz="2000" dirty="0" smtClean="0"/>
              <a:t> </a:t>
            </a:r>
            <a:r>
              <a:rPr lang="tr-TR" sz="2000" dirty="0" smtClean="0"/>
              <a:t>11-22, 2016, </a:t>
            </a:r>
            <a:r>
              <a:rPr lang="tr-TR" sz="2000" dirty="0" err="1" smtClean="0"/>
              <a:t>Istanbul</a:t>
            </a:r>
            <a:endParaRPr lang="tr-TR" sz="2000" dirty="0" smtClean="0"/>
          </a:p>
          <a:p>
            <a:pPr algn="ctr"/>
            <a:endParaRPr lang="tr-T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err="1" smtClean="0">
                <a:solidFill>
                  <a:srgbClr val="FF0000"/>
                </a:solidFill>
              </a:rPr>
              <a:t>The</a:t>
            </a:r>
            <a:r>
              <a:rPr lang="tr-TR" b="1" dirty="0" smtClean="0">
                <a:solidFill>
                  <a:srgbClr val="FF0000"/>
                </a:solidFill>
              </a:rPr>
              <a:t> </a:t>
            </a:r>
            <a:r>
              <a:rPr lang="tr-TR" b="1" dirty="0" err="1" smtClean="0">
                <a:solidFill>
                  <a:srgbClr val="FF0000"/>
                </a:solidFill>
              </a:rPr>
              <a:t>History</a:t>
            </a:r>
            <a:r>
              <a:rPr lang="tr-TR" b="1" dirty="0" smtClean="0">
                <a:solidFill>
                  <a:srgbClr val="FF0000"/>
                </a:solidFill>
              </a:rPr>
              <a:t> of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Studies</a:t>
            </a:r>
            <a:r>
              <a:rPr lang="tr-TR" b="1" dirty="0" smtClean="0">
                <a:solidFill>
                  <a:srgbClr val="FF0000"/>
                </a:solidFill>
              </a:rPr>
              <a:t>;</a:t>
            </a:r>
            <a:br>
              <a:rPr lang="tr-TR" b="1" dirty="0" smtClean="0">
                <a:solidFill>
                  <a:srgbClr val="FF0000"/>
                </a:solidFill>
              </a:rPr>
            </a:br>
            <a:r>
              <a:rPr lang="tr-TR" b="1" dirty="0" err="1" smtClean="0">
                <a:solidFill>
                  <a:srgbClr val="FF0000"/>
                </a:solidFill>
              </a:rPr>
              <a:t>Tuberculosis</a:t>
            </a:r>
            <a:r>
              <a:rPr lang="tr-TR" b="1" dirty="0" smtClean="0">
                <a:solidFill>
                  <a:srgbClr val="FF0000"/>
                </a:solidFill>
              </a:rPr>
              <a:t> in </a:t>
            </a:r>
            <a:r>
              <a:rPr lang="tr-TR" b="1" dirty="0" err="1" smtClean="0">
                <a:solidFill>
                  <a:srgbClr val="FF0000"/>
                </a:solidFill>
              </a:rPr>
              <a:t>generations</a:t>
            </a:r>
            <a:endParaRPr lang="tr-TR" b="1" dirty="0">
              <a:solidFill>
                <a:srgbClr val="FF0000"/>
              </a:solidFill>
            </a:endParaRPr>
          </a:p>
        </p:txBody>
      </p:sp>
      <p:sp>
        <p:nvSpPr>
          <p:cNvPr id="3" name="2 İçerik Yer Tutucusu"/>
          <p:cNvSpPr>
            <a:spLocks noGrp="1"/>
          </p:cNvSpPr>
          <p:nvPr>
            <p:ph idx="1"/>
          </p:nvPr>
        </p:nvSpPr>
        <p:spPr>
          <a:xfrm>
            <a:off x="457200" y="2143397"/>
            <a:ext cx="8229600" cy="4525963"/>
          </a:xfrm>
        </p:spPr>
        <p:txBody>
          <a:bodyPr>
            <a:normAutofit lnSpcReduction="10000"/>
          </a:bodyPr>
          <a:lstStyle/>
          <a:p>
            <a:pPr>
              <a:buNone/>
            </a:pPr>
            <a:r>
              <a:rPr lang="tr-TR" dirty="0" smtClean="0"/>
              <a:t>	</a:t>
            </a:r>
            <a:r>
              <a:rPr lang="en-US" dirty="0" smtClean="0"/>
              <a:t>The term "cohort study" was introduced by Frost in 1935 </a:t>
            </a:r>
            <a:endParaRPr lang="tr-TR" dirty="0" smtClean="0"/>
          </a:p>
          <a:p>
            <a:pPr>
              <a:buNone/>
            </a:pPr>
            <a:endParaRPr lang="tr-TR" dirty="0" smtClean="0"/>
          </a:p>
          <a:p>
            <a:pPr>
              <a:buNone/>
            </a:pPr>
            <a:r>
              <a:rPr lang="tr-TR" smtClean="0"/>
              <a:t>	He </a:t>
            </a:r>
            <a:r>
              <a:rPr lang="tr-TR" dirty="0" err="1" smtClean="0"/>
              <a:t>aimed</a:t>
            </a:r>
            <a:r>
              <a:rPr lang="tr-TR" dirty="0" smtClean="0"/>
              <a:t> </a:t>
            </a:r>
            <a:r>
              <a:rPr lang="en-US" dirty="0" smtClean="0"/>
              <a:t>to describe </a:t>
            </a:r>
            <a:r>
              <a:rPr lang="tr-TR" dirty="0" err="1" smtClean="0"/>
              <a:t>the</a:t>
            </a:r>
            <a:r>
              <a:rPr lang="tr-TR" dirty="0" smtClean="0"/>
              <a:t> </a:t>
            </a:r>
            <a:r>
              <a:rPr lang="tr-TR" dirty="0" err="1" smtClean="0"/>
              <a:t>dise</a:t>
            </a:r>
            <a:r>
              <a:rPr lang="en-US" dirty="0" err="1" smtClean="0"/>
              <a:t>ase</a:t>
            </a:r>
            <a:r>
              <a:rPr lang="en-US" dirty="0" smtClean="0"/>
              <a:t> experience of people born at different periods, in particular the sex and age specific incidence of tuberculosis</a:t>
            </a:r>
            <a:r>
              <a:rPr lang="tr-TR" dirty="0" smtClean="0"/>
              <a:t>.</a:t>
            </a:r>
            <a:r>
              <a:rPr lang="en-US" dirty="0" smtClean="0"/>
              <a:t> </a:t>
            </a:r>
            <a:endParaRPr lang="tr-TR" dirty="0" smtClean="0"/>
          </a:p>
          <a:p>
            <a:pPr>
              <a:buNone/>
            </a:pPr>
            <a:endParaRPr lang="tr-TR" dirty="0" smtClean="0"/>
          </a:p>
          <a:p>
            <a:pPr>
              <a:buNone/>
            </a:pPr>
            <a:r>
              <a:rPr lang="tr-TR" dirty="0" smtClean="0"/>
              <a:t>	</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1143000"/>
          </a:xfrm>
        </p:spPr>
        <p:txBody>
          <a:bodyPr>
            <a:normAutofit/>
          </a:bodyPr>
          <a:lstStyle/>
          <a:p>
            <a:r>
              <a:rPr lang="tr-TR" sz="3600" b="1" dirty="0" smtClean="0">
                <a:solidFill>
                  <a:srgbClr val="FF0000"/>
                </a:solidFill>
              </a:rPr>
              <a:t>“</a:t>
            </a:r>
            <a:r>
              <a:rPr lang="tr-TR" sz="3600" b="1" dirty="0" err="1" smtClean="0">
                <a:solidFill>
                  <a:srgbClr val="FF0000"/>
                </a:solidFill>
              </a:rPr>
              <a:t>Generation</a:t>
            </a:r>
            <a:r>
              <a:rPr lang="tr-TR" sz="3600" b="1" dirty="0" smtClean="0">
                <a:solidFill>
                  <a:srgbClr val="FF0000"/>
                </a:solidFill>
              </a:rPr>
              <a:t>” </a:t>
            </a:r>
            <a:r>
              <a:rPr lang="tr-TR" sz="3600" b="1" dirty="0" err="1" smtClean="0">
                <a:solidFill>
                  <a:srgbClr val="FF0000"/>
                </a:solidFill>
              </a:rPr>
              <a:t>or</a:t>
            </a:r>
            <a:r>
              <a:rPr lang="tr-TR" sz="3600" b="1" dirty="0" smtClean="0">
                <a:solidFill>
                  <a:srgbClr val="FF0000"/>
                </a:solidFill>
              </a:rPr>
              <a:t> “</a:t>
            </a:r>
            <a:r>
              <a:rPr lang="tr-TR" sz="3600" b="1" dirty="0" err="1" smtClean="0">
                <a:solidFill>
                  <a:srgbClr val="FF0000"/>
                </a:solidFill>
              </a:rPr>
              <a:t>Generation</a:t>
            </a:r>
            <a:r>
              <a:rPr lang="tr-TR" sz="3600" b="1" dirty="0" smtClean="0">
                <a:solidFill>
                  <a:srgbClr val="FF0000"/>
                </a:solidFill>
              </a:rPr>
              <a:t> </a:t>
            </a:r>
            <a:r>
              <a:rPr lang="tr-TR" sz="3600" b="1" dirty="0" err="1" smtClean="0">
                <a:solidFill>
                  <a:srgbClr val="FF0000"/>
                </a:solidFill>
              </a:rPr>
              <a:t>Cohort</a:t>
            </a:r>
            <a:r>
              <a:rPr lang="tr-TR" sz="3600" b="1" dirty="0" smtClean="0">
                <a:solidFill>
                  <a:srgbClr val="FF0000"/>
                </a:solidFill>
              </a:rPr>
              <a:t>” </a:t>
            </a:r>
            <a:r>
              <a:rPr lang="tr-TR" sz="3600" b="1" dirty="0" err="1" smtClean="0">
                <a:solidFill>
                  <a:srgbClr val="FF0000"/>
                </a:solidFill>
              </a:rPr>
              <a:t>Studies</a:t>
            </a:r>
            <a:endParaRPr lang="tr-TR" sz="3600" b="1" dirty="0">
              <a:solidFill>
                <a:srgbClr val="FF0000"/>
              </a:solidFill>
            </a:endParaRPr>
          </a:p>
        </p:txBody>
      </p:sp>
      <p:sp>
        <p:nvSpPr>
          <p:cNvPr id="3" name="2 İçerik Yer Tutucusu"/>
          <p:cNvSpPr>
            <a:spLocks noGrp="1"/>
          </p:cNvSpPr>
          <p:nvPr>
            <p:ph idx="1"/>
          </p:nvPr>
        </p:nvSpPr>
        <p:spPr>
          <a:xfrm>
            <a:off x="457200" y="1600200"/>
            <a:ext cx="8229600" cy="4853136"/>
          </a:xfrm>
        </p:spPr>
        <p:txBody>
          <a:bodyPr>
            <a:noAutofit/>
          </a:bodyPr>
          <a:lstStyle/>
          <a:p>
            <a:pPr>
              <a:buNone/>
            </a:pPr>
            <a:r>
              <a:rPr lang="tr-TR" sz="2800" dirty="0" smtClean="0"/>
              <a:t>	</a:t>
            </a:r>
            <a:r>
              <a:rPr lang="en-US" sz="2800" dirty="0" smtClean="0"/>
              <a:t>Such studies</a:t>
            </a:r>
            <a:r>
              <a:rPr lang="tr-TR" sz="2800" dirty="0" smtClean="0"/>
              <a:t> </a:t>
            </a:r>
            <a:r>
              <a:rPr lang="tr-TR" sz="2800" dirty="0" err="1" smtClean="0"/>
              <a:t>were</a:t>
            </a:r>
            <a:r>
              <a:rPr lang="tr-TR" sz="2800" dirty="0" smtClean="0"/>
              <a:t> </a:t>
            </a:r>
            <a:r>
              <a:rPr lang="en-US" sz="2800" dirty="0" smtClean="0"/>
              <a:t>described as generation studies or generation cohort studies to distinguish them from the common </a:t>
            </a:r>
            <a:r>
              <a:rPr lang="tr-TR" sz="2800" dirty="0" err="1" smtClean="0"/>
              <a:t>descriptive</a:t>
            </a:r>
            <a:r>
              <a:rPr lang="tr-TR" sz="2800" dirty="0" smtClean="0"/>
              <a:t> </a:t>
            </a:r>
            <a:r>
              <a:rPr lang="en-US" sz="2800" dirty="0" smtClean="0"/>
              <a:t>stud</a:t>
            </a:r>
            <a:r>
              <a:rPr lang="tr-TR" sz="2800" dirty="0" err="1" smtClean="0"/>
              <a:t>ies</a:t>
            </a:r>
            <a:r>
              <a:rPr lang="tr-TR" sz="2800" dirty="0" smtClean="0"/>
              <a:t>.</a:t>
            </a:r>
          </a:p>
          <a:p>
            <a:pPr>
              <a:buNone/>
            </a:pPr>
            <a:endParaRPr lang="tr-TR" sz="2800" dirty="0"/>
          </a:p>
          <a:p>
            <a:pPr>
              <a:buNone/>
            </a:pPr>
            <a:r>
              <a:rPr lang="tr-TR" sz="2800" dirty="0" smtClean="0"/>
              <a:t>	</a:t>
            </a:r>
            <a:r>
              <a:rPr lang="en-US" sz="2800" dirty="0" smtClean="0"/>
              <a:t>Initially called prospective studies, because the information </a:t>
            </a:r>
            <a:r>
              <a:rPr lang="en-US" sz="2800" dirty="0" err="1" smtClean="0"/>
              <a:t>characterising</a:t>
            </a:r>
            <a:r>
              <a:rPr lang="en-US" sz="2800" dirty="0" smtClean="0"/>
              <a:t> the individuals in the cohorts was recorded before the onset of disease, they are now preferably called cohort studies and distinguished as prospective cohort studies</a:t>
            </a:r>
            <a:r>
              <a:rPr lang="tr-TR" sz="2800" dirty="0" smtClean="0"/>
              <a:t>. </a:t>
            </a:r>
          </a:p>
          <a:p>
            <a:pPr>
              <a:buNone/>
            </a:pPr>
            <a:endParaRPr lang="tr-T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08720"/>
            <a:ext cx="4571399" cy="52356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97440" y="980728"/>
            <a:ext cx="4611064" cy="5195280"/>
          </a:xfrm>
          <a:prstGeom prst="rect">
            <a:avLst/>
          </a:prstGeom>
          <a:noFill/>
          <a:ln w="9525">
            <a:noFill/>
            <a:miter lim="800000"/>
            <a:headEnd/>
            <a:tailEnd/>
          </a:ln>
        </p:spPr>
      </p:pic>
      <p:sp>
        <p:nvSpPr>
          <p:cNvPr id="6" name="5 Metin kutusu"/>
          <p:cNvSpPr txBox="1"/>
          <p:nvPr/>
        </p:nvSpPr>
        <p:spPr>
          <a:xfrm>
            <a:off x="539552" y="44624"/>
            <a:ext cx="8361969" cy="1077218"/>
          </a:xfrm>
          <a:prstGeom prst="rect">
            <a:avLst/>
          </a:prstGeom>
          <a:noFill/>
        </p:spPr>
        <p:txBody>
          <a:bodyPr wrap="none" rtlCol="0">
            <a:spAutoFit/>
          </a:bodyPr>
          <a:lstStyle/>
          <a:p>
            <a:pPr algn="ctr"/>
            <a:r>
              <a:rPr lang="tr-TR" sz="3200" b="1" dirty="0" err="1" smtClean="0">
                <a:solidFill>
                  <a:srgbClr val="FF0000"/>
                </a:solidFill>
              </a:rPr>
              <a:t>Mortality</a:t>
            </a:r>
            <a:r>
              <a:rPr lang="tr-TR" sz="3200" b="1" dirty="0" smtClean="0">
                <a:solidFill>
                  <a:srgbClr val="FF0000"/>
                </a:solidFill>
              </a:rPr>
              <a:t> </a:t>
            </a:r>
            <a:r>
              <a:rPr lang="tr-TR" sz="3200" b="1" dirty="0" err="1" smtClean="0">
                <a:solidFill>
                  <a:srgbClr val="FF0000"/>
                </a:solidFill>
              </a:rPr>
              <a:t>from</a:t>
            </a:r>
            <a:r>
              <a:rPr lang="tr-TR" sz="3200" b="1" dirty="0" smtClean="0">
                <a:solidFill>
                  <a:srgbClr val="FF0000"/>
                </a:solidFill>
              </a:rPr>
              <a:t> </a:t>
            </a:r>
            <a:r>
              <a:rPr lang="tr-TR" sz="3200" b="1" dirty="0" err="1" smtClean="0">
                <a:solidFill>
                  <a:srgbClr val="FF0000"/>
                </a:solidFill>
              </a:rPr>
              <a:t>Tuberculosis</a:t>
            </a:r>
            <a:r>
              <a:rPr lang="tr-TR" sz="3200" b="1" dirty="0" smtClean="0">
                <a:solidFill>
                  <a:srgbClr val="FF0000"/>
                </a:solidFill>
              </a:rPr>
              <a:t>, </a:t>
            </a:r>
            <a:r>
              <a:rPr lang="tr-TR" sz="3200" b="1" dirty="0" err="1" smtClean="0">
                <a:solidFill>
                  <a:srgbClr val="FF0000"/>
                </a:solidFill>
              </a:rPr>
              <a:t>Frost</a:t>
            </a:r>
            <a:r>
              <a:rPr lang="tr-TR" sz="3200" b="1" dirty="0" smtClean="0">
                <a:solidFill>
                  <a:srgbClr val="FF0000"/>
                </a:solidFill>
              </a:rPr>
              <a:t>, 1935</a:t>
            </a:r>
          </a:p>
          <a:p>
            <a:pPr algn="ctr"/>
            <a:r>
              <a:rPr lang="tr-TR" sz="3200" b="1" dirty="0" err="1" smtClean="0">
                <a:solidFill>
                  <a:srgbClr val="FF0000"/>
                </a:solidFill>
              </a:rPr>
              <a:t>Age</a:t>
            </a:r>
            <a:r>
              <a:rPr lang="tr-TR" sz="3200" b="1" dirty="0" smtClean="0">
                <a:solidFill>
                  <a:srgbClr val="FF0000"/>
                </a:solidFill>
              </a:rPr>
              <a:t> </a:t>
            </a:r>
            <a:r>
              <a:rPr lang="tr-TR" sz="3200" b="1" dirty="0" err="1" smtClean="0">
                <a:solidFill>
                  <a:srgbClr val="FF0000"/>
                </a:solidFill>
              </a:rPr>
              <a:t>Specific</a:t>
            </a:r>
            <a:r>
              <a:rPr lang="tr-TR" sz="3200" b="1" dirty="0" smtClean="0">
                <a:solidFill>
                  <a:srgbClr val="FF0000"/>
                </a:solidFill>
              </a:rPr>
              <a:t> </a:t>
            </a:r>
            <a:r>
              <a:rPr lang="tr-TR" sz="3200" b="1" dirty="0" err="1" smtClean="0">
                <a:solidFill>
                  <a:srgbClr val="FF0000"/>
                </a:solidFill>
              </a:rPr>
              <a:t>Mortality</a:t>
            </a:r>
            <a:r>
              <a:rPr lang="tr-TR" sz="3200" b="1" dirty="0" smtClean="0">
                <a:solidFill>
                  <a:srgbClr val="FF0000"/>
                </a:solidFill>
              </a:rPr>
              <a:t> </a:t>
            </a:r>
            <a:r>
              <a:rPr lang="tr-TR" sz="3200" b="1" dirty="0" err="1" smtClean="0">
                <a:solidFill>
                  <a:srgbClr val="FF0000"/>
                </a:solidFill>
              </a:rPr>
              <a:t>versus</a:t>
            </a:r>
            <a:r>
              <a:rPr lang="tr-TR" sz="3200" b="1" dirty="0" smtClean="0">
                <a:solidFill>
                  <a:srgbClr val="FF0000"/>
                </a:solidFill>
              </a:rPr>
              <a:t> </a:t>
            </a:r>
            <a:r>
              <a:rPr lang="tr-TR" sz="3200" b="1" dirty="0" err="1" smtClean="0">
                <a:solidFill>
                  <a:srgbClr val="FF0000"/>
                </a:solidFill>
              </a:rPr>
              <a:t>Generation</a:t>
            </a:r>
            <a:r>
              <a:rPr lang="tr-TR" sz="3200" b="1" dirty="0" smtClean="0">
                <a:solidFill>
                  <a:srgbClr val="FF0000"/>
                </a:solidFill>
              </a:rPr>
              <a:t> </a:t>
            </a:r>
            <a:r>
              <a:rPr lang="tr-TR" sz="3200" b="1" dirty="0" err="1" smtClean="0">
                <a:solidFill>
                  <a:srgbClr val="FF0000"/>
                </a:solidFill>
              </a:rPr>
              <a:t>Cohort</a:t>
            </a:r>
            <a:endParaRPr lang="tr-TR" sz="3200" b="1" dirty="0">
              <a:solidFill>
                <a:srgbClr val="FF0000"/>
              </a:solidFill>
            </a:endParaRPr>
          </a:p>
        </p:txBody>
      </p:sp>
      <p:sp>
        <p:nvSpPr>
          <p:cNvPr id="7" name="6 Metin kutusu"/>
          <p:cNvSpPr txBox="1"/>
          <p:nvPr/>
        </p:nvSpPr>
        <p:spPr>
          <a:xfrm>
            <a:off x="755576" y="6177498"/>
            <a:ext cx="7898692" cy="707886"/>
          </a:xfrm>
          <a:prstGeom prst="rect">
            <a:avLst/>
          </a:prstGeom>
          <a:noFill/>
        </p:spPr>
        <p:txBody>
          <a:bodyPr wrap="square" rtlCol="0">
            <a:spAutoFit/>
          </a:bodyPr>
          <a:lstStyle/>
          <a:p>
            <a:r>
              <a:rPr lang="tr-TR" sz="2000" dirty="0" err="1" smtClean="0"/>
              <a:t>Frost</a:t>
            </a:r>
            <a:r>
              <a:rPr lang="tr-TR" sz="2000" dirty="0" smtClean="0"/>
              <a:t> WH. </a:t>
            </a:r>
            <a:r>
              <a:rPr lang="tr-TR" sz="2000" dirty="0" err="1" smtClean="0"/>
              <a:t>The</a:t>
            </a:r>
            <a:r>
              <a:rPr lang="tr-TR" sz="2000" dirty="0" smtClean="0"/>
              <a:t> </a:t>
            </a:r>
            <a:r>
              <a:rPr lang="tr-TR" sz="2000" dirty="0" err="1" smtClean="0"/>
              <a:t>age</a:t>
            </a:r>
            <a:r>
              <a:rPr lang="tr-TR" sz="2000" dirty="0" smtClean="0"/>
              <a:t> </a:t>
            </a:r>
            <a:r>
              <a:rPr lang="tr-TR" sz="2000" dirty="0" err="1" smtClean="0"/>
              <a:t>selection</a:t>
            </a:r>
            <a:r>
              <a:rPr lang="tr-TR" sz="2000" dirty="0" smtClean="0"/>
              <a:t> of </a:t>
            </a:r>
            <a:r>
              <a:rPr lang="tr-TR" sz="2000" dirty="0" err="1" smtClean="0"/>
              <a:t>mortality</a:t>
            </a:r>
            <a:r>
              <a:rPr lang="tr-TR" sz="2000" dirty="0" smtClean="0"/>
              <a:t> </a:t>
            </a:r>
            <a:r>
              <a:rPr lang="tr-TR" sz="2000" dirty="0" err="1" smtClean="0"/>
              <a:t>from</a:t>
            </a:r>
            <a:r>
              <a:rPr lang="tr-TR" sz="2000" dirty="0" smtClean="0"/>
              <a:t> </a:t>
            </a:r>
            <a:r>
              <a:rPr lang="tr-TR" sz="2000" dirty="0" err="1" smtClean="0"/>
              <a:t>tuberculosis</a:t>
            </a:r>
            <a:r>
              <a:rPr lang="tr-TR" sz="2000" dirty="0" smtClean="0"/>
              <a:t> </a:t>
            </a:r>
          </a:p>
          <a:p>
            <a:r>
              <a:rPr lang="tr-TR" sz="2000" dirty="0" smtClean="0"/>
              <a:t>in </a:t>
            </a:r>
            <a:r>
              <a:rPr lang="tr-TR" sz="2000" dirty="0" err="1" smtClean="0"/>
              <a:t>successive</a:t>
            </a:r>
            <a:r>
              <a:rPr lang="tr-TR" sz="2000" dirty="0" smtClean="0"/>
              <a:t> </a:t>
            </a:r>
            <a:r>
              <a:rPr lang="tr-TR" sz="2000" dirty="0" err="1" smtClean="0"/>
              <a:t>decades</a:t>
            </a:r>
            <a:r>
              <a:rPr lang="tr-TR" sz="2000" dirty="0" smtClean="0"/>
              <a:t>. </a:t>
            </a:r>
            <a:r>
              <a:rPr lang="tr-TR" sz="2000" dirty="0" err="1" smtClean="0"/>
              <a:t>Am</a:t>
            </a:r>
            <a:r>
              <a:rPr lang="tr-TR" sz="2000" dirty="0" smtClean="0"/>
              <a:t> J </a:t>
            </a:r>
            <a:r>
              <a:rPr lang="tr-TR" sz="2000" dirty="0" err="1" smtClean="0"/>
              <a:t>Hyg</a:t>
            </a:r>
            <a:r>
              <a:rPr lang="tr-TR" sz="2000" dirty="0" smtClean="0"/>
              <a:t> 1939; 30: 91-6.		</a:t>
            </a:r>
            <a:r>
              <a:rPr lang="tr-TR" sz="2000" dirty="0" err="1" smtClean="0"/>
              <a:t>Doll</a:t>
            </a:r>
            <a:r>
              <a:rPr lang="tr-TR" sz="2000" dirty="0" smtClean="0"/>
              <a:t> R, 2001</a:t>
            </a:r>
            <a:endParaRPr lang="tr-T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282154"/>
          </a:xfrm>
        </p:spPr>
        <p:txBody>
          <a:bodyPr>
            <a:noAutofit/>
          </a:bodyPr>
          <a:lstStyle/>
          <a:p>
            <a:r>
              <a:rPr lang="tr-TR" b="1" dirty="0" err="1" smtClean="0">
                <a:solidFill>
                  <a:srgbClr val="FF0000"/>
                </a:solidFill>
              </a:rPr>
              <a:t>Lung</a:t>
            </a:r>
            <a:r>
              <a:rPr lang="tr-TR" b="1" dirty="0" smtClean="0">
                <a:solidFill>
                  <a:srgbClr val="FF0000"/>
                </a:solidFill>
              </a:rPr>
              <a:t> </a:t>
            </a:r>
            <a:r>
              <a:rPr lang="tr-TR" b="1" dirty="0" err="1" smtClean="0">
                <a:solidFill>
                  <a:srgbClr val="FF0000"/>
                </a:solidFill>
              </a:rPr>
              <a:t>Cancer</a:t>
            </a:r>
            <a:r>
              <a:rPr lang="tr-TR" b="1" dirty="0" smtClean="0">
                <a:solidFill>
                  <a:srgbClr val="FF0000"/>
                </a:solidFill>
              </a:rPr>
              <a:t> </a:t>
            </a:r>
            <a:r>
              <a:rPr lang="tr-TR" b="1" dirty="0" err="1" smtClean="0">
                <a:solidFill>
                  <a:srgbClr val="FF0000"/>
                </a:solidFill>
              </a:rPr>
              <a:t>Epidemics</a:t>
            </a:r>
            <a:r>
              <a:rPr lang="tr-TR" b="1" dirty="0" smtClean="0">
                <a:solidFill>
                  <a:srgbClr val="FF0000"/>
                </a:solidFill>
              </a:rPr>
              <a:t>, </a:t>
            </a:r>
            <a:r>
              <a:rPr lang="tr-TR" b="1" dirty="0" err="1" smtClean="0">
                <a:solidFill>
                  <a:srgbClr val="FF0000"/>
                </a:solidFill>
              </a:rPr>
              <a:t>Korteweg</a:t>
            </a:r>
            <a:r>
              <a:rPr lang="tr-TR" b="1" dirty="0" smtClean="0">
                <a:solidFill>
                  <a:srgbClr val="FF0000"/>
                </a:solidFill>
              </a:rPr>
              <a:t>, 1952, </a:t>
            </a:r>
            <a:r>
              <a:rPr lang="tr-TR" b="1" dirty="0" err="1" smtClean="0">
                <a:solidFill>
                  <a:srgbClr val="FF0000"/>
                </a:solidFill>
              </a:rPr>
              <a:t>Netherlands</a:t>
            </a:r>
            <a:r>
              <a:rPr lang="tr-TR" b="1" dirty="0" smtClean="0">
                <a:solidFill>
                  <a:srgbClr val="FF0000"/>
                </a:solidFill>
              </a:rPr>
              <a:t> </a:t>
            </a:r>
            <a:endParaRPr lang="tr-TR" b="1" dirty="0">
              <a:solidFill>
                <a:srgbClr val="FF0000"/>
              </a:solidFill>
            </a:endParaRPr>
          </a:p>
        </p:txBody>
      </p:sp>
      <p:pic>
        <p:nvPicPr>
          <p:cNvPr id="1027" name="Picture 3"/>
          <p:cNvPicPr>
            <a:picLocks noChangeAspect="1" noChangeArrowheads="1"/>
          </p:cNvPicPr>
          <p:nvPr/>
        </p:nvPicPr>
        <p:blipFill>
          <a:blip r:embed="rId2" cstate="print"/>
          <a:srcRect/>
          <a:stretch>
            <a:fillRect/>
          </a:stretch>
        </p:blipFill>
        <p:spPr bwMode="auto">
          <a:xfrm>
            <a:off x="1547664" y="1484784"/>
            <a:ext cx="5983456" cy="4824537"/>
          </a:xfrm>
          <a:prstGeom prst="rect">
            <a:avLst/>
          </a:prstGeom>
          <a:noFill/>
          <a:ln w="9525">
            <a:noFill/>
            <a:miter lim="800000"/>
            <a:headEnd/>
            <a:tailEnd/>
          </a:ln>
        </p:spPr>
      </p:pic>
      <p:sp>
        <p:nvSpPr>
          <p:cNvPr id="7" name="6 Metin kutusu"/>
          <p:cNvSpPr txBox="1"/>
          <p:nvPr/>
        </p:nvSpPr>
        <p:spPr>
          <a:xfrm>
            <a:off x="1219784" y="6444044"/>
            <a:ext cx="7127592" cy="400110"/>
          </a:xfrm>
          <a:prstGeom prst="rect">
            <a:avLst/>
          </a:prstGeom>
          <a:noFill/>
        </p:spPr>
        <p:txBody>
          <a:bodyPr wrap="none" rtlCol="0">
            <a:spAutoFit/>
          </a:bodyPr>
          <a:lstStyle/>
          <a:p>
            <a:r>
              <a:rPr lang="tr-TR" sz="2000" dirty="0" err="1" smtClean="0"/>
              <a:t>Korteweg</a:t>
            </a:r>
            <a:r>
              <a:rPr lang="tr-TR" sz="2000" dirty="0" smtClean="0"/>
              <a:t> R. </a:t>
            </a:r>
            <a:r>
              <a:rPr lang="tr-TR" sz="2000" dirty="0" err="1" smtClean="0"/>
              <a:t>The</a:t>
            </a:r>
            <a:r>
              <a:rPr lang="tr-TR" sz="2000" dirty="0" smtClean="0"/>
              <a:t> </a:t>
            </a:r>
            <a:r>
              <a:rPr lang="tr-TR" sz="2000" dirty="0" err="1" smtClean="0"/>
              <a:t>age</a:t>
            </a:r>
            <a:r>
              <a:rPr lang="tr-TR" sz="2000" dirty="0" smtClean="0"/>
              <a:t> </a:t>
            </a:r>
            <a:r>
              <a:rPr lang="tr-TR" sz="2000" dirty="0" err="1" smtClean="0"/>
              <a:t>curve</a:t>
            </a:r>
            <a:r>
              <a:rPr lang="tr-TR" sz="2000" dirty="0" smtClean="0"/>
              <a:t> in </a:t>
            </a:r>
            <a:r>
              <a:rPr lang="tr-TR" sz="2000" dirty="0" err="1" smtClean="0"/>
              <a:t>lung</a:t>
            </a:r>
            <a:r>
              <a:rPr lang="tr-TR" sz="2000" dirty="0" smtClean="0"/>
              <a:t> </a:t>
            </a:r>
            <a:r>
              <a:rPr lang="tr-TR" sz="2000" dirty="0" err="1" smtClean="0"/>
              <a:t>cancer</a:t>
            </a:r>
            <a:r>
              <a:rPr lang="tr-TR" sz="2000" dirty="0" smtClean="0"/>
              <a:t>. </a:t>
            </a:r>
            <a:r>
              <a:rPr lang="tr-TR" sz="2000" dirty="0" err="1" smtClean="0"/>
              <a:t>Br</a:t>
            </a:r>
            <a:r>
              <a:rPr lang="tr-TR" sz="2000" dirty="0" smtClean="0"/>
              <a:t> J </a:t>
            </a:r>
            <a:r>
              <a:rPr lang="tr-TR" sz="2000" dirty="0" err="1" smtClean="0"/>
              <a:t>Cancer</a:t>
            </a:r>
            <a:r>
              <a:rPr lang="tr-TR" sz="2000" dirty="0" smtClean="0"/>
              <a:t> 1952; 5: 21-7</a:t>
            </a:r>
            <a:endParaRPr lang="tr-T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g.modernmechanix.com/mags/PopularScience/3-1946/camel_doctors.jpg"/>
          <p:cNvPicPr>
            <a:picLocks noChangeAspect="1" noChangeArrowheads="1"/>
          </p:cNvPicPr>
          <p:nvPr/>
        </p:nvPicPr>
        <p:blipFill>
          <a:blip r:embed="rId2" cstate="print"/>
          <a:srcRect/>
          <a:stretch>
            <a:fillRect/>
          </a:stretch>
        </p:blipFill>
        <p:spPr bwMode="auto">
          <a:xfrm>
            <a:off x="35496" y="44624"/>
            <a:ext cx="4680520" cy="6739029"/>
          </a:xfrm>
          <a:prstGeom prst="rect">
            <a:avLst/>
          </a:prstGeom>
          <a:noFill/>
        </p:spPr>
      </p:pic>
      <p:sp>
        <p:nvSpPr>
          <p:cNvPr id="7" name="6 Metin kutusu"/>
          <p:cNvSpPr txBox="1"/>
          <p:nvPr/>
        </p:nvSpPr>
        <p:spPr>
          <a:xfrm>
            <a:off x="5148064" y="188640"/>
            <a:ext cx="3744416" cy="4031873"/>
          </a:xfrm>
          <a:prstGeom prst="rect">
            <a:avLst/>
          </a:prstGeom>
          <a:noFill/>
        </p:spPr>
        <p:txBody>
          <a:bodyPr wrap="square" rtlCol="0">
            <a:spAutoFit/>
          </a:bodyPr>
          <a:lstStyle/>
          <a:p>
            <a:r>
              <a:rPr lang="tr-TR" sz="3200" b="1" dirty="0" err="1" smtClean="0">
                <a:solidFill>
                  <a:srgbClr val="FF0000"/>
                </a:solidFill>
              </a:rPr>
              <a:t>More</a:t>
            </a:r>
            <a:r>
              <a:rPr lang="tr-TR" sz="3200" b="1" dirty="0" smtClean="0">
                <a:solidFill>
                  <a:srgbClr val="FF0000"/>
                </a:solidFill>
              </a:rPr>
              <a:t> </a:t>
            </a:r>
            <a:r>
              <a:rPr lang="tr-TR" sz="3200" b="1" dirty="0" err="1" smtClean="0">
                <a:solidFill>
                  <a:srgbClr val="FF0000"/>
                </a:solidFill>
              </a:rPr>
              <a:t>doctors</a:t>
            </a:r>
            <a:r>
              <a:rPr lang="tr-TR" sz="3200" b="1" dirty="0" smtClean="0">
                <a:solidFill>
                  <a:srgbClr val="FF0000"/>
                </a:solidFill>
              </a:rPr>
              <a:t> </a:t>
            </a:r>
            <a:r>
              <a:rPr lang="tr-TR" sz="3200" b="1" dirty="0" err="1" smtClean="0">
                <a:solidFill>
                  <a:srgbClr val="FF0000"/>
                </a:solidFill>
              </a:rPr>
              <a:t>smoke</a:t>
            </a:r>
            <a:r>
              <a:rPr lang="tr-TR" sz="3200" b="1" dirty="0" smtClean="0">
                <a:solidFill>
                  <a:srgbClr val="FF0000"/>
                </a:solidFill>
              </a:rPr>
              <a:t> </a:t>
            </a:r>
          </a:p>
          <a:p>
            <a:r>
              <a:rPr lang="tr-TR" sz="3200" b="1" dirty="0" err="1" smtClean="0">
                <a:solidFill>
                  <a:srgbClr val="FF0000"/>
                </a:solidFill>
              </a:rPr>
              <a:t>camels</a:t>
            </a:r>
            <a:r>
              <a:rPr lang="tr-TR" sz="3200" b="1" dirty="0" smtClean="0">
                <a:solidFill>
                  <a:srgbClr val="FF0000"/>
                </a:solidFill>
              </a:rPr>
              <a:t> </a:t>
            </a:r>
            <a:r>
              <a:rPr lang="tr-TR" sz="3200" b="1" dirty="0" err="1" smtClean="0">
                <a:solidFill>
                  <a:srgbClr val="FF0000"/>
                </a:solidFill>
              </a:rPr>
              <a:t>than</a:t>
            </a:r>
            <a:r>
              <a:rPr lang="tr-TR" sz="3200" b="1" dirty="0" smtClean="0">
                <a:solidFill>
                  <a:srgbClr val="FF0000"/>
                </a:solidFill>
              </a:rPr>
              <a:t> </a:t>
            </a:r>
            <a:r>
              <a:rPr lang="tr-TR" sz="3200" b="1" dirty="0" err="1" smtClean="0">
                <a:solidFill>
                  <a:srgbClr val="FF0000"/>
                </a:solidFill>
              </a:rPr>
              <a:t>any</a:t>
            </a:r>
            <a:r>
              <a:rPr lang="tr-TR" sz="3200" b="1" dirty="0" smtClean="0">
                <a:solidFill>
                  <a:srgbClr val="FF0000"/>
                </a:solidFill>
              </a:rPr>
              <a:t> </a:t>
            </a:r>
          </a:p>
          <a:p>
            <a:r>
              <a:rPr lang="tr-TR" sz="3200" b="1" dirty="0" err="1" smtClean="0">
                <a:solidFill>
                  <a:srgbClr val="FF0000"/>
                </a:solidFill>
              </a:rPr>
              <a:t>other</a:t>
            </a:r>
            <a:r>
              <a:rPr lang="tr-TR" sz="3200" b="1" dirty="0" smtClean="0">
                <a:solidFill>
                  <a:srgbClr val="FF0000"/>
                </a:solidFill>
              </a:rPr>
              <a:t> </a:t>
            </a:r>
            <a:r>
              <a:rPr lang="tr-TR" sz="3200" b="1" dirty="0" err="1" smtClean="0">
                <a:solidFill>
                  <a:srgbClr val="FF0000"/>
                </a:solidFill>
              </a:rPr>
              <a:t>cigarette</a:t>
            </a:r>
            <a:r>
              <a:rPr lang="tr-TR" sz="3200" b="1" dirty="0" smtClean="0">
                <a:solidFill>
                  <a:srgbClr val="FF0000"/>
                </a:solidFill>
              </a:rPr>
              <a:t>!</a:t>
            </a:r>
          </a:p>
          <a:p>
            <a:endParaRPr lang="tr-TR" sz="3200" b="1" dirty="0" smtClean="0"/>
          </a:p>
          <a:p>
            <a:r>
              <a:rPr lang="tr-TR" sz="3200" b="1" dirty="0" smtClean="0"/>
              <a:t>113,597 </a:t>
            </a:r>
            <a:r>
              <a:rPr lang="tr-TR" sz="3200" b="1" dirty="0" err="1" smtClean="0"/>
              <a:t>doctors</a:t>
            </a:r>
            <a:r>
              <a:rPr lang="tr-TR" sz="3200" b="1" dirty="0" smtClean="0"/>
              <a:t> </a:t>
            </a:r>
          </a:p>
          <a:p>
            <a:r>
              <a:rPr lang="tr-TR" sz="3200" b="1" dirty="0" err="1" smtClean="0"/>
              <a:t>were</a:t>
            </a:r>
            <a:r>
              <a:rPr lang="tr-TR" sz="3200" b="1" dirty="0" smtClean="0"/>
              <a:t> </a:t>
            </a:r>
            <a:r>
              <a:rPr lang="tr-TR" sz="3200" b="1" dirty="0" err="1" smtClean="0"/>
              <a:t>asked</a:t>
            </a:r>
            <a:endParaRPr lang="tr-TR" sz="3200" b="1" dirty="0" smtClean="0"/>
          </a:p>
          <a:p>
            <a:endParaRPr lang="tr-TR" sz="3200" b="1" dirty="0" smtClean="0"/>
          </a:p>
          <a:p>
            <a:r>
              <a:rPr lang="tr-TR" sz="3200" b="1" dirty="0" smtClean="0"/>
              <a:t>1946, USA</a:t>
            </a:r>
            <a:endParaRPr lang="tr-TR" sz="3200" b="1" dirty="0"/>
          </a:p>
        </p:txBody>
      </p:sp>
      <p:sp>
        <p:nvSpPr>
          <p:cNvPr id="2" name="TextBox 1"/>
          <p:cNvSpPr txBox="1"/>
          <p:nvPr/>
        </p:nvSpPr>
        <p:spPr>
          <a:xfrm>
            <a:off x="4876957" y="5229200"/>
            <a:ext cx="4231547" cy="338554"/>
          </a:xfrm>
          <a:prstGeom prst="rect">
            <a:avLst/>
          </a:prstGeom>
          <a:noFill/>
        </p:spPr>
        <p:txBody>
          <a:bodyPr wrap="none" rtlCol="0">
            <a:spAutoFit/>
          </a:bodyPr>
          <a:lstStyle/>
          <a:p>
            <a:r>
              <a:rPr lang="pl-PL" sz="1600" dirty="0"/>
              <a:t>http://</a:t>
            </a:r>
            <a:r>
              <a:rPr lang="pl-PL" sz="1600" dirty="0" err="1"/>
              <a:t>www.youtube.com</a:t>
            </a:r>
            <a:r>
              <a:rPr lang="pl-PL" sz="1600" dirty="0"/>
              <a:t>/</a:t>
            </a:r>
            <a:r>
              <a:rPr lang="pl-PL" sz="1600" dirty="0" err="1"/>
              <a:t>watch?v</a:t>
            </a:r>
            <a:r>
              <a:rPr lang="pl-PL" sz="1600" dirty="0"/>
              <a:t>=</a:t>
            </a:r>
            <a:r>
              <a:rPr lang="pl-PL" sz="1600" dirty="0" err="1"/>
              <a:t>gCMzjJjuxQI</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568952" cy="706090"/>
          </a:xfrm>
        </p:spPr>
        <p:txBody>
          <a:bodyPr>
            <a:noAutofit/>
          </a:bodyPr>
          <a:lstStyle/>
          <a:p>
            <a:r>
              <a:rPr lang="tr-TR" sz="4000" b="1" dirty="0" err="1" smtClean="0">
                <a:solidFill>
                  <a:srgbClr val="FF0000"/>
                </a:solidFill>
              </a:rPr>
              <a:t>Smoking</a:t>
            </a:r>
            <a:r>
              <a:rPr lang="tr-TR" sz="4000" b="1" dirty="0" smtClean="0">
                <a:solidFill>
                  <a:srgbClr val="FF0000"/>
                </a:solidFill>
              </a:rPr>
              <a:t> is </a:t>
            </a:r>
            <a:r>
              <a:rPr lang="tr-TR" sz="4000" b="1" dirty="0" err="1" smtClean="0">
                <a:solidFill>
                  <a:srgbClr val="FF0000"/>
                </a:solidFill>
              </a:rPr>
              <a:t>Fatal</a:t>
            </a:r>
            <a:r>
              <a:rPr lang="tr-TR" sz="4000" b="1" dirty="0" smtClean="0">
                <a:solidFill>
                  <a:srgbClr val="FF0000"/>
                </a:solidFill>
              </a:rPr>
              <a:t>: </a:t>
            </a:r>
            <a:r>
              <a:rPr lang="tr-TR" sz="4000" b="1" dirty="0" err="1" smtClean="0">
                <a:solidFill>
                  <a:srgbClr val="FF0000"/>
                </a:solidFill>
              </a:rPr>
              <a:t>British</a:t>
            </a:r>
            <a:r>
              <a:rPr lang="tr-TR" sz="4000" b="1" dirty="0" smtClean="0">
                <a:solidFill>
                  <a:srgbClr val="FF0000"/>
                </a:solidFill>
              </a:rPr>
              <a:t>  </a:t>
            </a:r>
            <a:r>
              <a:rPr lang="tr-TR" sz="4000" b="1" dirty="0" err="1" smtClean="0">
                <a:solidFill>
                  <a:srgbClr val="FF0000"/>
                </a:solidFill>
              </a:rPr>
              <a:t>doctors</a:t>
            </a:r>
            <a:r>
              <a:rPr lang="tr-TR" sz="4000" b="1" dirty="0" smtClean="0">
                <a:solidFill>
                  <a:srgbClr val="FF0000"/>
                </a:solidFill>
              </a:rPr>
              <a:t> </a:t>
            </a:r>
            <a:r>
              <a:rPr lang="tr-TR" sz="4000" b="1" dirty="0" err="1" smtClean="0">
                <a:solidFill>
                  <a:srgbClr val="FF0000"/>
                </a:solidFill>
              </a:rPr>
              <a:t>study</a:t>
            </a:r>
            <a:endParaRPr lang="tr-TR" sz="4000" b="1"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err="1" smtClean="0"/>
              <a:t>Doctors</a:t>
            </a:r>
            <a:r>
              <a:rPr lang="tr-TR" dirty="0" smtClean="0"/>
              <a:t>: </a:t>
            </a:r>
            <a:r>
              <a:rPr lang="tr-TR" dirty="0" err="1" smtClean="0"/>
              <a:t>high</a:t>
            </a:r>
            <a:r>
              <a:rPr lang="tr-TR" dirty="0" smtClean="0"/>
              <a:t> </a:t>
            </a:r>
            <a:r>
              <a:rPr lang="tr-TR" dirty="0" err="1" smtClean="0"/>
              <a:t>response</a:t>
            </a:r>
            <a:r>
              <a:rPr lang="tr-TR" dirty="0" smtClean="0"/>
              <a:t> rate 40000/60000</a:t>
            </a:r>
          </a:p>
          <a:p>
            <a:r>
              <a:rPr lang="tr-TR" dirty="0" smtClean="0"/>
              <a:t>1951</a:t>
            </a:r>
          </a:p>
          <a:p>
            <a:r>
              <a:rPr lang="tr-TR" dirty="0" err="1" smtClean="0"/>
              <a:t>One</a:t>
            </a:r>
            <a:r>
              <a:rPr lang="tr-TR" dirty="0" smtClean="0"/>
              <a:t> </a:t>
            </a:r>
            <a:r>
              <a:rPr lang="tr-TR" dirty="0" err="1" smtClean="0"/>
              <a:t>page</a:t>
            </a:r>
            <a:r>
              <a:rPr lang="tr-TR" dirty="0" smtClean="0"/>
              <a:t>, 7 </a:t>
            </a:r>
            <a:r>
              <a:rPr lang="tr-TR" dirty="0" err="1" smtClean="0"/>
              <a:t>questions</a:t>
            </a:r>
            <a:endParaRPr lang="tr-TR" dirty="0" smtClean="0"/>
          </a:p>
          <a:p>
            <a:pPr>
              <a:buNone/>
            </a:pPr>
            <a:r>
              <a:rPr lang="tr-TR" dirty="0" smtClean="0"/>
              <a:t>	</a:t>
            </a:r>
          </a:p>
          <a:p>
            <a:pPr>
              <a:buNone/>
            </a:pPr>
            <a:r>
              <a:rPr lang="tr-TR" dirty="0" smtClean="0"/>
              <a:t>	</a:t>
            </a:r>
            <a:r>
              <a:rPr lang="tr-TR" dirty="0" err="1" smtClean="0">
                <a:solidFill>
                  <a:srgbClr val="FF0000"/>
                </a:solidFill>
              </a:rPr>
              <a:t>Why</a:t>
            </a:r>
            <a:r>
              <a:rPr lang="tr-TR" dirty="0" smtClean="0">
                <a:solidFill>
                  <a:srgbClr val="FF0000"/>
                </a:solidFill>
              </a:rPr>
              <a:t> 7 </a:t>
            </a:r>
            <a:r>
              <a:rPr lang="tr-TR" dirty="0" err="1" smtClean="0">
                <a:solidFill>
                  <a:srgbClr val="FF0000"/>
                </a:solidFill>
              </a:rPr>
              <a:t>questions</a:t>
            </a:r>
            <a:r>
              <a:rPr lang="tr-TR" dirty="0" smtClean="0">
                <a:solidFill>
                  <a:srgbClr val="FF0000"/>
                </a:solidFill>
              </a:rPr>
              <a:t>?</a:t>
            </a:r>
          </a:p>
          <a:p>
            <a:pPr>
              <a:buNone/>
            </a:pPr>
            <a:r>
              <a:rPr lang="tr-TR" dirty="0" smtClean="0"/>
              <a:t>	(An </a:t>
            </a:r>
            <a:r>
              <a:rPr lang="tr-TR" dirty="0" err="1" smtClean="0"/>
              <a:t>investigator</a:t>
            </a:r>
            <a:r>
              <a:rPr lang="tr-TR" dirty="0" smtClean="0"/>
              <a:t> </a:t>
            </a:r>
            <a:r>
              <a:rPr lang="tr-TR" dirty="0" err="1" smtClean="0"/>
              <a:t>should</a:t>
            </a:r>
            <a:r>
              <a:rPr lang="tr-TR" dirty="0" smtClean="0"/>
              <a:t> ask 5 </a:t>
            </a:r>
            <a:r>
              <a:rPr lang="tr-TR" dirty="0" err="1" smtClean="0"/>
              <a:t>times</a:t>
            </a:r>
            <a:r>
              <a:rPr lang="tr-TR" dirty="0" smtClean="0"/>
              <a:t> </a:t>
            </a:r>
            <a:r>
              <a:rPr lang="tr-TR" dirty="0" err="1" smtClean="0"/>
              <a:t>before</a:t>
            </a:r>
            <a:r>
              <a:rPr lang="tr-TR" dirty="0" smtClean="0"/>
              <a:t> </a:t>
            </a:r>
            <a:r>
              <a:rPr lang="tr-TR" dirty="0" err="1" smtClean="0"/>
              <a:t>including</a:t>
            </a:r>
            <a:r>
              <a:rPr lang="tr-TR" dirty="0" smtClean="0"/>
              <a:t> </a:t>
            </a:r>
            <a:r>
              <a:rPr lang="tr-TR" dirty="0" err="1" smtClean="0"/>
              <a:t>one</a:t>
            </a:r>
            <a:r>
              <a:rPr lang="tr-TR" dirty="0" smtClean="0"/>
              <a:t> </a:t>
            </a:r>
            <a:r>
              <a:rPr lang="tr-TR" dirty="0" err="1" smtClean="0"/>
              <a:t>question</a:t>
            </a:r>
            <a:r>
              <a:rPr lang="tr-TR" dirty="0" smtClean="0"/>
              <a:t>)</a:t>
            </a:r>
          </a:p>
          <a:p>
            <a:r>
              <a:rPr lang="tr-TR" dirty="0" smtClean="0"/>
              <a:t>10 </a:t>
            </a:r>
            <a:r>
              <a:rPr lang="tr-TR" dirty="0" err="1" smtClean="0"/>
              <a:t>year</a:t>
            </a:r>
            <a:r>
              <a:rPr lang="tr-TR" dirty="0" smtClean="0"/>
              <a:t> </a:t>
            </a:r>
            <a:r>
              <a:rPr lang="tr-TR" dirty="0" err="1" smtClean="0"/>
              <a:t>follow</a:t>
            </a:r>
            <a:r>
              <a:rPr lang="tr-TR" dirty="0" smtClean="0"/>
              <a:t> </a:t>
            </a:r>
            <a:r>
              <a:rPr lang="tr-TR" dirty="0" err="1" smtClean="0"/>
              <a:t>up</a:t>
            </a:r>
            <a:r>
              <a:rPr lang="tr-TR" dirty="0" smtClean="0"/>
              <a:t> </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601539" y="576028"/>
            <a:ext cx="5634757" cy="6237348"/>
          </a:xfrm>
          <a:prstGeom prst="rect">
            <a:avLst/>
          </a:prstGeom>
          <a:noFill/>
          <a:ln w="9525">
            <a:noFill/>
            <a:miter lim="800000"/>
            <a:headEnd/>
            <a:tailEnd/>
          </a:ln>
        </p:spPr>
      </p:pic>
      <p:sp>
        <p:nvSpPr>
          <p:cNvPr id="8" name="7 Metin kutusu"/>
          <p:cNvSpPr txBox="1"/>
          <p:nvPr/>
        </p:nvSpPr>
        <p:spPr>
          <a:xfrm>
            <a:off x="2195736" y="-27384"/>
            <a:ext cx="4681666" cy="707886"/>
          </a:xfrm>
          <a:prstGeom prst="rect">
            <a:avLst/>
          </a:prstGeom>
          <a:noFill/>
        </p:spPr>
        <p:txBody>
          <a:bodyPr wrap="none" rtlCol="0">
            <a:spAutoFit/>
          </a:bodyPr>
          <a:lstStyle/>
          <a:p>
            <a:r>
              <a:rPr lang="tr-TR" sz="4000" b="1" dirty="0" err="1" smtClean="0">
                <a:solidFill>
                  <a:srgbClr val="FF0000"/>
                </a:solidFill>
              </a:rPr>
              <a:t>British</a:t>
            </a:r>
            <a:r>
              <a:rPr lang="tr-TR" sz="4000" b="1" dirty="0" smtClean="0">
                <a:solidFill>
                  <a:srgbClr val="FF0000"/>
                </a:solidFill>
              </a:rPr>
              <a:t>  </a:t>
            </a:r>
            <a:r>
              <a:rPr lang="tr-TR" sz="4000" b="1" dirty="0" err="1" smtClean="0">
                <a:solidFill>
                  <a:srgbClr val="FF0000"/>
                </a:solidFill>
              </a:rPr>
              <a:t>doctors</a:t>
            </a:r>
            <a:r>
              <a:rPr lang="tr-TR" sz="4000" b="1" dirty="0" smtClean="0">
                <a:solidFill>
                  <a:srgbClr val="FF0000"/>
                </a:solidFill>
              </a:rPr>
              <a:t> </a:t>
            </a:r>
            <a:r>
              <a:rPr lang="tr-TR" sz="4000" b="1" dirty="0" err="1" smtClean="0">
                <a:solidFill>
                  <a:srgbClr val="FF0000"/>
                </a:solidFill>
              </a:rPr>
              <a:t>study</a:t>
            </a:r>
            <a:endParaRPr lang="tr-TR" sz="40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4294967295"/>
          </p:nvPr>
        </p:nvSpPr>
        <p:spPr bwMode="auto">
          <a:xfrm>
            <a:off x="6553200" y="5791200"/>
            <a:ext cx="2133600" cy="476250"/>
          </a:xfrm>
          <a:prstGeom prst="rect">
            <a:avLst/>
          </a:prstGeom>
          <a:noFill/>
          <a:ln>
            <a:miter lim="800000"/>
            <a:headEnd/>
            <a:tailEnd/>
          </a:ln>
        </p:spPr>
        <p:txBody>
          <a:bodyPr/>
          <a:lstStyle/>
          <a:p>
            <a:fld id="{0DE0B573-F1BF-476B-B897-B6B39FC98967}" type="slidenum">
              <a:rPr lang="tr-TR">
                <a:latin typeface="Verdana" pitchFamily="34" charset="0"/>
              </a:rPr>
              <a:pPr/>
              <a:t>17</a:t>
            </a:fld>
            <a:endParaRPr lang="tr-TR">
              <a:latin typeface="Verdana" pitchFamily="34" charset="0"/>
            </a:endParaRPr>
          </a:p>
        </p:txBody>
      </p:sp>
      <p:sp>
        <p:nvSpPr>
          <p:cNvPr id="41987" name="Rectangle 2"/>
          <p:cNvSpPr>
            <a:spLocks noGrp="1" noChangeArrowheads="1"/>
          </p:cNvSpPr>
          <p:nvPr>
            <p:ph type="title"/>
          </p:nvPr>
        </p:nvSpPr>
        <p:spPr>
          <a:xfrm>
            <a:off x="428625" y="44624"/>
            <a:ext cx="7715250" cy="538262"/>
          </a:xfrm>
        </p:spPr>
        <p:txBody>
          <a:bodyPr anchor="ctr">
            <a:normAutofit fontScale="90000"/>
          </a:bodyPr>
          <a:lstStyle/>
          <a:p>
            <a:pPr eaLnBrk="1" hangingPunct="1"/>
            <a:r>
              <a:rPr lang="tr-TR" sz="3600" b="1" dirty="0" err="1" smtClean="0">
                <a:solidFill>
                  <a:srgbClr val="FF0000"/>
                </a:solidFill>
              </a:rPr>
              <a:t>Framingham</a:t>
            </a:r>
            <a:r>
              <a:rPr lang="tr-TR" sz="3600" b="1" dirty="0" smtClean="0">
                <a:solidFill>
                  <a:srgbClr val="FF0000"/>
                </a:solidFill>
              </a:rPr>
              <a:t> </a:t>
            </a:r>
            <a:r>
              <a:rPr lang="tr-TR" sz="3600" b="1" dirty="0" err="1" smtClean="0">
                <a:solidFill>
                  <a:srgbClr val="FF0000"/>
                </a:solidFill>
              </a:rPr>
              <a:t>Heart</a:t>
            </a:r>
            <a:r>
              <a:rPr lang="tr-TR" sz="3600" b="1" dirty="0" smtClean="0">
                <a:solidFill>
                  <a:srgbClr val="FF0000"/>
                </a:solidFill>
              </a:rPr>
              <a:t> </a:t>
            </a:r>
            <a:r>
              <a:rPr lang="tr-TR" sz="3600" b="1" dirty="0" err="1" smtClean="0">
                <a:solidFill>
                  <a:srgbClr val="FF0000"/>
                </a:solidFill>
              </a:rPr>
              <a:t>Study</a:t>
            </a:r>
            <a:endParaRPr lang="tr-TR" sz="3600" b="1" dirty="0" smtClean="0">
              <a:solidFill>
                <a:srgbClr val="FF0000"/>
              </a:solidFill>
            </a:endParaRPr>
          </a:p>
        </p:txBody>
      </p:sp>
      <p:pic>
        <p:nvPicPr>
          <p:cNvPr id="41988" name="Picture 4"/>
          <p:cNvPicPr>
            <a:picLocks noChangeAspect="1" noChangeArrowheads="1"/>
          </p:cNvPicPr>
          <p:nvPr/>
        </p:nvPicPr>
        <p:blipFill>
          <a:blip r:embed="rId2" cstate="print"/>
          <a:srcRect/>
          <a:stretch>
            <a:fillRect/>
          </a:stretch>
        </p:blipFill>
        <p:spPr bwMode="auto">
          <a:xfrm>
            <a:off x="627476" y="692696"/>
            <a:ext cx="7976972" cy="598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spcBef>
                <a:spcPts val="0"/>
              </a:spcBef>
              <a:buNone/>
            </a:pPr>
            <a:r>
              <a:rPr lang="en-US" dirty="0"/>
              <a:t>https://</a:t>
            </a:r>
            <a:r>
              <a:rPr lang="en-US" dirty="0" err="1"/>
              <a:t>www.youtube.com</a:t>
            </a:r>
            <a:r>
              <a:rPr lang="en-US" dirty="0"/>
              <a:t>/</a:t>
            </a:r>
            <a:r>
              <a:rPr lang="en-US" dirty="0" err="1"/>
              <a:t>watch?v</a:t>
            </a:r>
            <a:r>
              <a:rPr lang="en-US" dirty="0"/>
              <a:t>=</a:t>
            </a:r>
            <a:r>
              <a:rPr lang="en-US"/>
              <a:t>HZpYkD_plPw</a:t>
            </a:r>
          </a:p>
        </p:txBody>
      </p:sp>
    </p:spTree>
    <p:extLst>
      <p:ext uri="{BB962C8B-B14F-4D97-AF65-F5344CB8AC3E}">
        <p14:creationId xmlns:p14="http://schemas.microsoft.com/office/powerpoint/2010/main" val="78093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1960s: </a:t>
            </a:r>
            <a:r>
              <a:rPr lang="tr-TR" b="1" dirty="0" err="1" smtClean="0">
                <a:solidFill>
                  <a:srgbClr val="FF0000"/>
                </a:solidFill>
              </a:rPr>
              <a:t>The</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Study</a:t>
            </a:r>
            <a:r>
              <a:rPr lang="tr-TR" b="1" dirty="0" smtClean="0">
                <a:solidFill>
                  <a:srgbClr val="FF0000"/>
                </a:solidFill>
              </a:rPr>
              <a:t> </a:t>
            </a:r>
            <a:r>
              <a:rPr lang="tr-TR" b="1" dirty="0" err="1" smtClean="0">
                <a:solidFill>
                  <a:srgbClr val="FF0000"/>
                </a:solidFill>
              </a:rPr>
              <a:t>Definition</a:t>
            </a:r>
            <a:r>
              <a:rPr lang="tr-TR" b="1" dirty="0" smtClean="0">
                <a:solidFill>
                  <a:srgbClr val="FF0000"/>
                </a:solidFill>
              </a:rPr>
              <a:t>  </a:t>
            </a:r>
            <a:endParaRPr lang="tr-TR" b="1" dirty="0">
              <a:solidFill>
                <a:srgbClr val="FF0000"/>
              </a:solidFill>
            </a:endParaRPr>
          </a:p>
        </p:txBody>
      </p:sp>
      <p:sp>
        <p:nvSpPr>
          <p:cNvPr id="3" name="2 İçerik Yer Tutucusu"/>
          <p:cNvSpPr>
            <a:spLocks noGrp="1"/>
          </p:cNvSpPr>
          <p:nvPr>
            <p:ph idx="1"/>
          </p:nvPr>
        </p:nvSpPr>
        <p:spPr/>
        <p:txBody>
          <a:bodyPr>
            <a:normAutofit lnSpcReduction="10000"/>
          </a:bodyPr>
          <a:lstStyle/>
          <a:p>
            <a:pPr>
              <a:buNone/>
            </a:pPr>
            <a:r>
              <a:rPr lang="tr-TR" dirty="0" smtClean="0"/>
              <a:t>	</a:t>
            </a:r>
            <a:r>
              <a:rPr lang="en-US" dirty="0" smtClean="0"/>
              <a:t>10 years after </a:t>
            </a:r>
            <a:r>
              <a:rPr lang="en-US" dirty="0" err="1" smtClean="0"/>
              <a:t>Korteweg’s</a:t>
            </a:r>
            <a:r>
              <a:rPr lang="en-US" dirty="0" smtClean="0"/>
              <a:t> paper, the term cohort study</a:t>
            </a:r>
            <a:r>
              <a:rPr lang="tr-TR" dirty="0" smtClean="0"/>
              <a:t> </a:t>
            </a:r>
            <a:r>
              <a:rPr lang="en-US" dirty="0" smtClean="0"/>
              <a:t>began to be given the much wider meaning that it now has:</a:t>
            </a:r>
            <a:endParaRPr lang="tr-TR" dirty="0" smtClean="0"/>
          </a:p>
          <a:p>
            <a:pPr>
              <a:buNone/>
            </a:pPr>
            <a:endParaRPr lang="en-US" dirty="0" smtClean="0"/>
          </a:p>
          <a:p>
            <a:pPr>
              <a:buNone/>
            </a:pPr>
            <a:r>
              <a:rPr lang="tr-TR" dirty="0" smtClean="0"/>
              <a:t>	“</a:t>
            </a:r>
            <a:r>
              <a:rPr lang="en-US" dirty="0" smtClean="0"/>
              <a:t>any study in which groups of people with defined</a:t>
            </a:r>
            <a:r>
              <a:rPr lang="tr-TR" dirty="0" smtClean="0"/>
              <a:t>	</a:t>
            </a:r>
            <a:r>
              <a:rPr lang="en-US" dirty="0" smtClean="0"/>
              <a:t>characteristics are followed up to determine in incidence of,</a:t>
            </a:r>
            <a:r>
              <a:rPr lang="tr-TR" dirty="0" smtClean="0"/>
              <a:t> </a:t>
            </a:r>
            <a:r>
              <a:rPr lang="en-US" dirty="0" smtClean="0"/>
              <a:t>or mortality from, some specific disease, all causes of death,</a:t>
            </a:r>
            <a:r>
              <a:rPr lang="tr-TR" dirty="0" smtClean="0"/>
              <a:t> </a:t>
            </a:r>
            <a:r>
              <a:rPr lang="tr-TR" dirty="0" err="1" smtClean="0"/>
              <a:t>or</a:t>
            </a:r>
            <a:r>
              <a:rPr lang="tr-TR" dirty="0" smtClean="0"/>
              <a:t> </a:t>
            </a:r>
            <a:r>
              <a:rPr lang="tr-TR" dirty="0" err="1" smtClean="0"/>
              <a:t>some</a:t>
            </a:r>
            <a:r>
              <a:rPr lang="tr-TR" dirty="0" smtClean="0"/>
              <a:t> </a:t>
            </a:r>
            <a:r>
              <a:rPr lang="tr-TR" dirty="0" err="1" smtClean="0"/>
              <a:t>other</a:t>
            </a:r>
            <a:r>
              <a:rPr lang="tr-TR" dirty="0" smtClean="0"/>
              <a:t> </a:t>
            </a:r>
            <a:r>
              <a:rPr lang="tr-TR" dirty="0" err="1" smtClean="0"/>
              <a:t>outcome</a:t>
            </a:r>
            <a:r>
              <a:rPr lang="tr-TR" dirty="0" smtClean="0"/>
              <a:t>.”</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619672" y="1484784"/>
            <a:ext cx="5688632" cy="2790825"/>
          </a:xfrm>
        </p:spPr>
        <p:txBody>
          <a:bodyPr>
            <a:noAutofit/>
          </a:bodyPr>
          <a:lstStyle/>
          <a:p>
            <a:pPr marL="609600" indent="-609600" eaLnBrk="1" hangingPunct="1">
              <a:buFontTx/>
              <a:buAutoNum type="arabicPeriod"/>
            </a:pPr>
            <a:r>
              <a:rPr lang="tr-TR" sz="4400" b="1" dirty="0" smtClean="0"/>
              <a:t>Background</a:t>
            </a:r>
          </a:p>
          <a:p>
            <a:pPr marL="609600" indent="-609600" eaLnBrk="1" hangingPunct="1">
              <a:buFontTx/>
              <a:buAutoNum type="arabicPeriod"/>
            </a:pPr>
            <a:r>
              <a:rPr lang="tr-TR" sz="4400" b="1" dirty="0" err="1" smtClean="0"/>
              <a:t>Hypothesis</a:t>
            </a:r>
            <a:endParaRPr lang="tr-TR" sz="4400" b="1" dirty="0" smtClean="0"/>
          </a:p>
          <a:p>
            <a:pPr marL="609600" indent="-609600" eaLnBrk="1" hangingPunct="1">
              <a:buFontTx/>
              <a:buAutoNum type="arabicPeriod"/>
            </a:pPr>
            <a:r>
              <a:rPr lang="tr-TR" sz="4400" b="1" dirty="0" err="1" smtClean="0">
                <a:solidFill>
                  <a:srgbClr val="FF0000"/>
                </a:solidFill>
              </a:rPr>
              <a:t>Design</a:t>
            </a:r>
            <a:r>
              <a:rPr lang="tr-TR" sz="4400" b="1" dirty="0" smtClean="0">
                <a:solidFill>
                  <a:srgbClr val="FF0000"/>
                </a:solidFill>
              </a:rPr>
              <a:t> </a:t>
            </a:r>
          </a:p>
          <a:p>
            <a:pPr marL="609600" indent="-609600" eaLnBrk="1" hangingPunct="1">
              <a:buFontTx/>
              <a:buAutoNum type="arabicPeriod"/>
            </a:pPr>
            <a:r>
              <a:rPr lang="tr-TR" sz="4400" b="1" dirty="0" smtClean="0"/>
              <a:t>Data </a:t>
            </a:r>
            <a:r>
              <a:rPr lang="tr-TR" sz="4400" b="1" dirty="0" err="1" smtClean="0"/>
              <a:t>collection</a:t>
            </a:r>
            <a:endParaRPr lang="tr-TR" sz="4400" b="1" dirty="0" smtClean="0"/>
          </a:p>
          <a:p>
            <a:pPr marL="609600" indent="-609600" eaLnBrk="1" hangingPunct="1">
              <a:buFontTx/>
              <a:buAutoNum type="arabicPeriod"/>
            </a:pPr>
            <a:r>
              <a:rPr lang="tr-TR" sz="4400" b="1" dirty="0" err="1" smtClean="0"/>
              <a:t>Analysis</a:t>
            </a:r>
            <a:endParaRPr lang="tr-TR" sz="4400" b="1" dirty="0" smtClean="0"/>
          </a:p>
          <a:p>
            <a:pPr marL="609600" indent="-609600" eaLnBrk="1" hangingPunct="1">
              <a:buFontTx/>
              <a:buAutoNum type="arabicPeriod"/>
            </a:pPr>
            <a:r>
              <a:rPr lang="tr-TR" sz="4400" b="1" dirty="0" err="1" smtClean="0"/>
              <a:t>Report</a:t>
            </a:r>
            <a:endParaRPr lang="tr-TR" sz="4400" b="1" dirty="0" smtClean="0"/>
          </a:p>
          <a:p>
            <a:pPr marL="609600" indent="-609600" eaLnBrk="1" hangingPunct="1"/>
            <a:endParaRPr lang="en-US" sz="4400" b="1" dirty="0" smtClean="0"/>
          </a:p>
        </p:txBody>
      </p:sp>
      <p:sp>
        <p:nvSpPr>
          <p:cNvPr id="29699" name="3 Başlık"/>
          <p:cNvSpPr>
            <a:spLocks noGrp="1"/>
          </p:cNvSpPr>
          <p:nvPr>
            <p:ph type="title"/>
          </p:nvPr>
        </p:nvSpPr>
        <p:spPr>
          <a:xfrm>
            <a:off x="970682" y="357188"/>
            <a:ext cx="6697662" cy="701675"/>
          </a:xfrm>
        </p:spPr>
        <p:txBody>
          <a:bodyPr anchor="ctr">
            <a:noAutofit/>
          </a:bodyPr>
          <a:lstStyle/>
          <a:p>
            <a:r>
              <a:rPr lang="tr-TR" sz="5400" b="1" dirty="0" err="1" smtClean="0">
                <a:solidFill>
                  <a:srgbClr val="FF0000"/>
                </a:solidFill>
              </a:rPr>
              <a:t>The</a:t>
            </a:r>
            <a:r>
              <a:rPr lang="tr-TR" sz="5400" b="1" dirty="0" smtClean="0">
                <a:solidFill>
                  <a:srgbClr val="FF0000"/>
                </a:solidFill>
              </a:rPr>
              <a:t> </a:t>
            </a:r>
            <a:r>
              <a:rPr lang="tr-TR" sz="5400" b="1" dirty="0" err="1" smtClean="0">
                <a:solidFill>
                  <a:srgbClr val="FF0000"/>
                </a:solidFill>
              </a:rPr>
              <a:t>Stages</a:t>
            </a:r>
            <a:r>
              <a:rPr lang="tr-TR" sz="5400" b="1" dirty="0" smtClean="0">
                <a:solidFill>
                  <a:srgbClr val="FF0000"/>
                </a:solidFill>
              </a:rPr>
              <a:t> of </a:t>
            </a:r>
            <a:r>
              <a:rPr lang="tr-TR" sz="5400" b="1" dirty="0" err="1" smtClean="0">
                <a:solidFill>
                  <a:srgbClr val="FF0000"/>
                </a:solidFill>
              </a:rPr>
              <a:t>Study</a:t>
            </a:r>
            <a:endParaRPr lang="tr-TR" sz="5400" b="1"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115616" y="980728"/>
            <a:ext cx="2880320" cy="4752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3 Oval"/>
          <p:cNvSpPr/>
          <p:nvPr/>
        </p:nvSpPr>
        <p:spPr>
          <a:xfrm>
            <a:off x="1619672" y="1772816"/>
            <a:ext cx="1584176" cy="1368152"/>
          </a:xfrm>
          <a:prstGeom prst="ellipse">
            <a:avLst/>
          </a:prstGeom>
          <a:solidFill>
            <a:schemeClr val="accent3">
              <a:lumMod val="20000"/>
              <a:lumOff val="8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err="1" smtClean="0">
                <a:solidFill>
                  <a:schemeClr val="tx1"/>
                </a:solidFill>
              </a:rPr>
              <a:t>exposure</a:t>
            </a:r>
            <a:endParaRPr lang="tr-TR" b="1" dirty="0">
              <a:solidFill>
                <a:schemeClr val="tx1"/>
              </a:solidFill>
            </a:endParaRPr>
          </a:p>
        </p:txBody>
      </p:sp>
      <p:sp>
        <p:nvSpPr>
          <p:cNvPr id="5" name="4 Oval"/>
          <p:cNvSpPr/>
          <p:nvPr/>
        </p:nvSpPr>
        <p:spPr>
          <a:xfrm>
            <a:off x="1763688" y="3789040"/>
            <a:ext cx="1512168" cy="1368152"/>
          </a:xfrm>
          <a:prstGeom prst="ellipse">
            <a:avLst/>
          </a:prstGeom>
          <a:solidFill>
            <a:schemeClr val="accent5">
              <a:lumMod val="20000"/>
              <a:lumOff val="80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NO</a:t>
            </a:r>
          </a:p>
          <a:p>
            <a:pPr algn="ctr"/>
            <a:r>
              <a:rPr lang="tr-TR" b="1" dirty="0" err="1" smtClean="0">
                <a:solidFill>
                  <a:schemeClr val="tx1"/>
                </a:solidFill>
              </a:rPr>
              <a:t>exposure</a:t>
            </a:r>
            <a:endParaRPr lang="tr-TR" b="1" dirty="0">
              <a:solidFill>
                <a:schemeClr val="tx1"/>
              </a:solidFill>
            </a:endParaRPr>
          </a:p>
        </p:txBody>
      </p:sp>
      <p:cxnSp>
        <p:nvCxnSpPr>
          <p:cNvPr id="9" name="8 Düz Ok Bağlayıcısı"/>
          <p:cNvCxnSpPr/>
          <p:nvPr/>
        </p:nvCxnSpPr>
        <p:spPr>
          <a:xfrm>
            <a:off x="1979712" y="2348880"/>
            <a:ext cx="381642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10 Düz Bağlayıcı"/>
          <p:cNvCxnSpPr/>
          <p:nvPr/>
        </p:nvCxnSpPr>
        <p:spPr>
          <a:xfrm>
            <a:off x="2195736" y="2708920"/>
            <a:ext cx="2664296" cy="0"/>
          </a:xfrm>
          <a:prstGeom prst="line">
            <a:avLst/>
          </a:prstGeom>
        </p:spPr>
        <p:style>
          <a:lnRef idx="2">
            <a:schemeClr val="dk1"/>
          </a:lnRef>
          <a:fillRef idx="0">
            <a:schemeClr val="dk1"/>
          </a:fillRef>
          <a:effectRef idx="1">
            <a:schemeClr val="dk1"/>
          </a:effectRef>
          <a:fontRef idx="minor">
            <a:schemeClr val="tx1"/>
          </a:fontRef>
        </p:style>
      </p:cxnSp>
      <p:cxnSp>
        <p:nvCxnSpPr>
          <p:cNvPr id="13" name="12 Düz Ok Bağlayıcısı"/>
          <p:cNvCxnSpPr/>
          <p:nvPr/>
        </p:nvCxnSpPr>
        <p:spPr>
          <a:xfrm>
            <a:off x="1979712" y="2996952"/>
            <a:ext cx="4536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Düz Ok Bağlayıcısı"/>
          <p:cNvCxnSpPr/>
          <p:nvPr/>
        </p:nvCxnSpPr>
        <p:spPr>
          <a:xfrm>
            <a:off x="1979712" y="1844824"/>
            <a:ext cx="309634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21 Düz Bağlayıcı"/>
          <p:cNvCxnSpPr/>
          <p:nvPr/>
        </p:nvCxnSpPr>
        <p:spPr>
          <a:xfrm>
            <a:off x="2051720" y="2132856"/>
            <a:ext cx="3744416" cy="0"/>
          </a:xfrm>
          <a:prstGeom prst="line">
            <a:avLst/>
          </a:prstGeom>
        </p:spPr>
        <p:style>
          <a:lnRef idx="2">
            <a:schemeClr val="dk1"/>
          </a:lnRef>
          <a:fillRef idx="0">
            <a:schemeClr val="dk1"/>
          </a:fillRef>
          <a:effectRef idx="1">
            <a:schemeClr val="dk1"/>
          </a:effectRef>
          <a:fontRef idx="minor">
            <a:schemeClr val="tx1"/>
          </a:fontRef>
        </p:style>
      </p:cxnSp>
      <p:cxnSp>
        <p:nvCxnSpPr>
          <p:cNvPr id="24" name="23 Düz Ok Bağlayıcısı"/>
          <p:cNvCxnSpPr/>
          <p:nvPr/>
        </p:nvCxnSpPr>
        <p:spPr>
          <a:xfrm>
            <a:off x="1979712" y="4509120"/>
            <a:ext cx="432048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25 Düz Bağlayıcı"/>
          <p:cNvCxnSpPr/>
          <p:nvPr/>
        </p:nvCxnSpPr>
        <p:spPr>
          <a:xfrm>
            <a:off x="2051720" y="4005064"/>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28" name="27 Düz Bağlayıcı"/>
          <p:cNvCxnSpPr/>
          <p:nvPr/>
        </p:nvCxnSpPr>
        <p:spPr>
          <a:xfrm>
            <a:off x="2051720" y="4293096"/>
            <a:ext cx="3528392" cy="0"/>
          </a:xfrm>
          <a:prstGeom prst="line">
            <a:avLst/>
          </a:prstGeom>
        </p:spPr>
        <p:style>
          <a:lnRef idx="2">
            <a:schemeClr val="dk1"/>
          </a:lnRef>
          <a:fillRef idx="0">
            <a:schemeClr val="dk1"/>
          </a:fillRef>
          <a:effectRef idx="1">
            <a:schemeClr val="dk1"/>
          </a:effectRef>
          <a:fontRef idx="minor">
            <a:schemeClr val="tx1"/>
          </a:fontRef>
        </p:style>
      </p:cxnSp>
      <p:cxnSp>
        <p:nvCxnSpPr>
          <p:cNvPr id="30" name="29 Düz Bağlayıcı"/>
          <p:cNvCxnSpPr/>
          <p:nvPr/>
        </p:nvCxnSpPr>
        <p:spPr>
          <a:xfrm>
            <a:off x="2051720" y="4797152"/>
            <a:ext cx="3024336" cy="0"/>
          </a:xfrm>
          <a:prstGeom prst="line">
            <a:avLst/>
          </a:prstGeom>
        </p:spPr>
        <p:style>
          <a:lnRef idx="2">
            <a:schemeClr val="dk1"/>
          </a:lnRef>
          <a:fillRef idx="0">
            <a:schemeClr val="dk1"/>
          </a:fillRef>
          <a:effectRef idx="1">
            <a:schemeClr val="dk1"/>
          </a:effectRef>
          <a:fontRef idx="minor">
            <a:schemeClr val="tx1"/>
          </a:fontRef>
        </p:style>
      </p:cxnSp>
      <p:cxnSp>
        <p:nvCxnSpPr>
          <p:cNvPr id="32" name="31 Düz Bağlayıcı"/>
          <p:cNvCxnSpPr/>
          <p:nvPr/>
        </p:nvCxnSpPr>
        <p:spPr>
          <a:xfrm rot="16200000" flipH="1">
            <a:off x="3761910" y="3338991"/>
            <a:ext cx="0" cy="3348372"/>
          </a:xfrm>
          <a:prstGeom prst="line">
            <a:avLst/>
          </a:prstGeom>
        </p:spPr>
        <p:style>
          <a:lnRef idx="2">
            <a:schemeClr val="dk1"/>
          </a:lnRef>
          <a:fillRef idx="0">
            <a:schemeClr val="dk1"/>
          </a:fillRef>
          <a:effectRef idx="1">
            <a:schemeClr val="dk1"/>
          </a:effectRef>
          <a:fontRef idx="minor">
            <a:schemeClr val="tx1"/>
          </a:fontRef>
        </p:style>
      </p:cxnSp>
      <p:sp>
        <p:nvSpPr>
          <p:cNvPr id="33" name="32 Metin kutusu"/>
          <p:cNvSpPr txBox="1"/>
          <p:nvPr/>
        </p:nvSpPr>
        <p:spPr>
          <a:xfrm>
            <a:off x="2503716" y="188640"/>
            <a:ext cx="4677178" cy="646331"/>
          </a:xfrm>
          <a:prstGeom prst="rect">
            <a:avLst/>
          </a:prstGeom>
          <a:noFill/>
        </p:spPr>
        <p:txBody>
          <a:bodyPr wrap="none" rtlCol="0">
            <a:spAutoFit/>
          </a:bodyPr>
          <a:lstStyle/>
          <a:p>
            <a:r>
              <a:rPr lang="tr-TR" sz="3600" b="1" dirty="0" err="1" smtClean="0">
                <a:solidFill>
                  <a:srgbClr val="FF0000"/>
                </a:solidFill>
              </a:rPr>
              <a:t>Exposure</a:t>
            </a:r>
            <a:r>
              <a:rPr lang="tr-TR" sz="3600" b="1" dirty="0" smtClean="0">
                <a:solidFill>
                  <a:srgbClr val="FF0000"/>
                </a:solidFill>
              </a:rPr>
              <a:t> </a:t>
            </a:r>
            <a:r>
              <a:rPr lang="tr-TR" sz="3600" b="1" dirty="0" err="1" smtClean="0">
                <a:solidFill>
                  <a:srgbClr val="FF0000"/>
                </a:solidFill>
              </a:rPr>
              <a:t>and</a:t>
            </a:r>
            <a:r>
              <a:rPr lang="tr-TR" sz="3600" b="1" dirty="0" smtClean="0">
                <a:solidFill>
                  <a:srgbClr val="FF0000"/>
                </a:solidFill>
              </a:rPr>
              <a:t> </a:t>
            </a:r>
            <a:r>
              <a:rPr lang="tr-TR" sz="3600" b="1" dirty="0" err="1" smtClean="0">
                <a:solidFill>
                  <a:srgbClr val="FF0000"/>
                </a:solidFill>
              </a:rPr>
              <a:t>outcome</a:t>
            </a:r>
            <a:r>
              <a:rPr lang="tr-TR" sz="3600" b="1" dirty="0" smtClean="0">
                <a:solidFill>
                  <a:srgbClr val="FF0000"/>
                </a:solidFill>
              </a:rPr>
              <a:t> </a:t>
            </a:r>
            <a:endParaRPr lang="tr-TR" sz="3600" b="1" dirty="0">
              <a:solidFill>
                <a:srgbClr val="FF0000"/>
              </a:solidFill>
            </a:endParaRPr>
          </a:p>
        </p:txBody>
      </p:sp>
      <p:sp>
        <p:nvSpPr>
          <p:cNvPr id="17" name="16 5-Nokta Yıldız"/>
          <p:cNvSpPr/>
          <p:nvPr/>
        </p:nvSpPr>
        <p:spPr>
          <a:xfrm>
            <a:off x="7380312" y="1628800"/>
            <a:ext cx="432048"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5-Nokta Yıldız"/>
          <p:cNvSpPr/>
          <p:nvPr/>
        </p:nvSpPr>
        <p:spPr>
          <a:xfrm>
            <a:off x="7956376" y="2060848"/>
            <a:ext cx="423664" cy="4236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18 5-Nokta Yıldız"/>
          <p:cNvSpPr/>
          <p:nvPr/>
        </p:nvSpPr>
        <p:spPr>
          <a:xfrm>
            <a:off x="8612832" y="2708920"/>
            <a:ext cx="423664" cy="4236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5-Nokta Yıldız"/>
          <p:cNvSpPr/>
          <p:nvPr/>
        </p:nvSpPr>
        <p:spPr>
          <a:xfrm>
            <a:off x="8532440" y="4293096"/>
            <a:ext cx="423664" cy="4236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5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500" fill="hold"/>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 0  L 0.25 0  E" pathEditMode="relative" ptsTypes="">
                                      <p:cBhvr>
                                        <p:cTn id="14" dur="500" fill="hold"/>
                                        <p:tgtEl>
                                          <p:spTgt spid="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500" fill="hold"/>
                                        <p:tgtEl>
                                          <p:spTgt spid="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500" fill="hold"/>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 0  L 0.25 0  E" pathEditMode="relative" ptsTypes="">
                                      <p:cBhvr>
                                        <p:cTn id="26" dur="500" fill="hold"/>
                                        <p:tgtEl>
                                          <p:spTgt spid="1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 0  L 0.25 0  E" pathEditMode="relative" ptsTypes="">
                                      <p:cBhvr>
                                        <p:cTn id="30" dur="500" fill="hold"/>
                                        <p:tgtEl>
                                          <p:spTgt spid="1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500" fill="hold"/>
                                        <p:tgtEl>
                                          <p:spTgt spid="19"/>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 0  L 0.25 0  E" pathEditMode="relative" ptsTypes="">
                                      <p:cBhvr>
                                        <p:cTn id="38" dur="500" fill="hold"/>
                                        <p:tgtEl>
                                          <p:spTgt spid="26"/>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 0  L 0.25 0  E" pathEditMode="relative" ptsTypes="">
                                      <p:cBhvr>
                                        <p:cTn id="42" dur="500" fill="hold"/>
                                        <p:tgtEl>
                                          <p:spTgt spid="28"/>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 0  L 0.25 0  E" pathEditMode="relative" ptsTypes="">
                                      <p:cBhvr>
                                        <p:cTn id="46" dur="500" fill="hold"/>
                                        <p:tgtEl>
                                          <p:spTgt spid="24"/>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0" nodeType="clickEffect">
                                  <p:stCondLst>
                                    <p:cond delay="0"/>
                                  </p:stCondLst>
                                  <p:childTnLst>
                                    <p:animRot by="21600000">
                                      <p:cBhvr>
                                        <p:cTn id="50" dur="500" fill="hold"/>
                                        <p:tgtEl>
                                          <p:spTgt spid="2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 0  L 0.25 0  E" pathEditMode="relative" ptsTypes="">
                                      <p:cBhvr>
                                        <p:cTn id="54" dur="500" fill="hold"/>
                                        <p:tgtEl>
                                          <p:spTgt spid="3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 0  L 0.25 0  E" pathEditMode="relative" ptsTypes="">
                                      <p:cBhvr>
                                        <p:cTn id="58" dur="5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346646"/>
            <a:ext cx="8712968" cy="634082"/>
          </a:xfrm>
        </p:spPr>
        <p:txBody>
          <a:bodyPr>
            <a:normAutofit fontScale="90000"/>
          </a:bodyPr>
          <a:lstStyle/>
          <a:p>
            <a:r>
              <a:rPr lang="tr-TR" b="1" dirty="0" err="1" smtClean="0">
                <a:solidFill>
                  <a:srgbClr val="FF0000"/>
                </a:solidFill>
              </a:rPr>
              <a:t>Incidence</a:t>
            </a:r>
            <a:r>
              <a:rPr lang="tr-TR" b="1" dirty="0" smtClean="0">
                <a:solidFill>
                  <a:srgbClr val="FF0000"/>
                </a:solidFill>
              </a:rPr>
              <a:t> rate = </a:t>
            </a:r>
            <a:r>
              <a:rPr lang="tr-TR" b="1" dirty="0" err="1" smtClean="0">
                <a:solidFill>
                  <a:srgbClr val="FF0000"/>
                </a:solidFill>
              </a:rPr>
              <a:t>incidence</a:t>
            </a:r>
            <a:r>
              <a:rPr lang="tr-TR" b="1" dirty="0" smtClean="0">
                <a:solidFill>
                  <a:srgbClr val="FF0000"/>
                </a:solidFill>
              </a:rPr>
              <a:t> </a:t>
            </a:r>
            <a:r>
              <a:rPr lang="tr-TR" b="1" dirty="0" err="1" smtClean="0">
                <a:solidFill>
                  <a:srgbClr val="FF0000"/>
                </a:solidFill>
              </a:rPr>
              <a:t>density</a:t>
            </a:r>
            <a:r>
              <a:rPr lang="tr-TR" b="1" dirty="0" smtClean="0">
                <a:solidFill>
                  <a:srgbClr val="FF0000"/>
                </a:solidFill>
              </a:rPr>
              <a:t> </a:t>
            </a:r>
            <a:br>
              <a:rPr lang="tr-TR" b="1" dirty="0" smtClean="0">
                <a:solidFill>
                  <a:srgbClr val="FF0000"/>
                </a:solidFill>
              </a:rPr>
            </a:br>
            <a:r>
              <a:rPr lang="tr-TR" b="1" dirty="0" smtClean="0">
                <a:solidFill>
                  <a:srgbClr val="FF0000"/>
                </a:solidFill>
              </a:rPr>
              <a:t>A / time</a:t>
            </a:r>
            <a:endParaRPr lang="tr-TR" b="1" dirty="0">
              <a:solidFill>
                <a:srgbClr val="FF0000"/>
              </a:solidFill>
            </a:endParaRPr>
          </a:p>
        </p:txBody>
      </p:sp>
      <p:sp>
        <p:nvSpPr>
          <p:cNvPr id="3" name="2 İçerik Yer Tutucusu"/>
          <p:cNvSpPr>
            <a:spLocks noGrp="1"/>
          </p:cNvSpPr>
          <p:nvPr>
            <p:ph idx="1"/>
          </p:nvPr>
        </p:nvSpPr>
        <p:spPr>
          <a:xfrm>
            <a:off x="179512" y="1600200"/>
            <a:ext cx="8784976" cy="4525963"/>
          </a:xfrm>
        </p:spPr>
        <p:txBody>
          <a:bodyPr/>
          <a:lstStyle/>
          <a:p>
            <a:pPr>
              <a:buNone/>
            </a:pPr>
            <a:r>
              <a:rPr lang="tr-TR" sz="2800" dirty="0" smtClean="0"/>
              <a:t>CI =</a:t>
            </a:r>
          </a:p>
          <a:p>
            <a:pPr>
              <a:buNone/>
            </a:pPr>
            <a:r>
              <a:rPr lang="tr-TR" sz="2000" dirty="0" smtClean="0"/>
              <a:t> </a:t>
            </a:r>
            <a:endParaRPr lang="tr-TR" sz="2000" dirty="0"/>
          </a:p>
        </p:txBody>
      </p:sp>
      <p:cxnSp>
        <p:nvCxnSpPr>
          <p:cNvPr id="9" name="8 Düz Bağlayıcı"/>
          <p:cNvCxnSpPr/>
          <p:nvPr/>
        </p:nvCxnSpPr>
        <p:spPr>
          <a:xfrm>
            <a:off x="1115616" y="1916832"/>
            <a:ext cx="7488832" cy="0"/>
          </a:xfrm>
          <a:prstGeom prst="line">
            <a:avLst/>
          </a:prstGeom>
        </p:spPr>
        <p:style>
          <a:lnRef idx="2">
            <a:schemeClr val="dk1"/>
          </a:lnRef>
          <a:fillRef idx="0">
            <a:schemeClr val="dk1"/>
          </a:fillRef>
          <a:effectRef idx="1">
            <a:schemeClr val="dk1"/>
          </a:effectRef>
          <a:fontRef idx="minor">
            <a:schemeClr val="tx1"/>
          </a:fontRef>
        </p:style>
      </p:cxnSp>
      <p:sp>
        <p:nvSpPr>
          <p:cNvPr id="10" name="9 Metin kutusu"/>
          <p:cNvSpPr txBox="1"/>
          <p:nvPr/>
        </p:nvSpPr>
        <p:spPr>
          <a:xfrm>
            <a:off x="899592" y="1340768"/>
            <a:ext cx="8101257" cy="461665"/>
          </a:xfrm>
          <a:prstGeom prst="rect">
            <a:avLst/>
          </a:prstGeom>
          <a:noFill/>
        </p:spPr>
        <p:txBody>
          <a:bodyPr wrap="none" rtlCol="0">
            <a:spAutoFit/>
          </a:bodyPr>
          <a:lstStyle/>
          <a:p>
            <a:r>
              <a:rPr lang="tr-TR" sz="2400" dirty="0" err="1" smtClean="0"/>
              <a:t>Number</a:t>
            </a:r>
            <a:r>
              <a:rPr lang="tr-TR" sz="2400" dirty="0" smtClean="0"/>
              <a:t> of </a:t>
            </a:r>
            <a:r>
              <a:rPr lang="tr-TR" sz="2400" dirty="0" err="1" smtClean="0"/>
              <a:t>new</a:t>
            </a:r>
            <a:r>
              <a:rPr lang="tr-TR" sz="2400" dirty="0" smtClean="0"/>
              <a:t> </a:t>
            </a:r>
            <a:r>
              <a:rPr lang="tr-TR" sz="2400" dirty="0" err="1" smtClean="0"/>
              <a:t>cases</a:t>
            </a:r>
            <a:r>
              <a:rPr lang="tr-TR" sz="2400" dirty="0" smtClean="0"/>
              <a:t> of a </a:t>
            </a:r>
            <a:r>
              <a:rPr lang="tr-TR" sz="2400" dirty="0" err="1" smtClean="0"/>
              <a:t>disease</a:t>
            </a:r>
            <a:r>
              <a:rPr lang="tr-TR" sz="2400" dirty="0" smtClean="0"/>
              <a:t> </a:t>
            </a:r>
            <a:r>
              <a:rPr lang="tr-TR" sz="2400" dirty="0" err="1" smtClean="0"/>
              <a:t>during</a:t>
            </a:r>
            <a:r>
              <a:rPr lang="tr-TR" sz="2400" dirty="0" smtClean="0"/>
              <a:t> a </a:t>
            </a:r>
            <a:r>
              <a:rPr lang="tr-TR" sz="2400" dirty="0" err="1" smtClean="0"/>
              <a:t>given</a:t>
            </a:r>
            <a:r>
              <a:rPr lang="tr-TR" sz="2400" dirty="0" smtClean="0"/>
              <a:t> </a:t>
            </a:r>
            <a:r>
              <a:rPr lang="tr-TR" sz="2400" dirty="0" err="1" smtClean="0"/>
              <a:t>period</a:t>
            </a:r>
            <a:r>
              <a:rPr lang="tr-TR" sz="2400" dirty="0" smtClean="0"/>
              <a:t> of time</a:t>
            </a:r>
            <a:endParaRPr lang="tr-TR" sz="2400" dirty="0"/>
          </a:p>
        </p:txBody>
      </p:sp>
      <p:sp>
        <p:nvSpPr>
          <p:cNvPr id="11" name="10 Metin kutusu"/>
          <p:cNvSpPr txBox="1"/>
          <p:nvPr/>
        </p:nvSpPr>
        <p:spPr>
          <a:xfrm>
            <a:off x="2206498" y="1988840"/>
            <a:ext cx="4912179" cy="523220"/>
          </a:xfrm>
          <a:prstGeom prst="rect">
            <a:avLst/>
          </a:prstGeom>
          <a:noFill/>
        </p:spPr>
        <p:txBody>
          <a:bodyPr wrap="none" rtlCol="0">
            <a:spAutoFit/>
          </a:bodyPr>
          <a:lstStyle/>
          <a:p>
            <a:r>
              <a:rPr lang="tr-TR" sz="2800" dirty="0" smtClean="0"/>
              <a:t>Total </a:t>
            </a:r>
            <a:r>
              <a:rPr lang="tr-TR" sz="2800" dirty="0" err="1" smtClean="0"/>
              <a:t>person</a:t>
            </a:r>
            <a:r>
              <a:rPr lang="tr-TR" sz="2800" dirty="0" smtClean="0"/>
              <a:t> time of </a:t>
            </a:r>
            <a:r>
              <a:rPr lang="tr-TR" sz="2800" dirty="0" err="1" smtClean="0"/>
              <a:t>observation</a:t>
            </a:r>
            <a:endParaRPr lang="tr-TR" sz="2800" dirty="0"/>
          </a:p>
        </p:txBody>
      </p:sp>
      <p:graphicFrame>
        <p:nvGraphicFramePr>
          <p:cNvPr id="12" name="11 Tablo"/>
          <p:cNvGraphicFramePr>
            <a:graphicFrameLocks noGrp="1"/>
          </p:cNvGraphicFramePr>
          <p:nvPr/>
        </p:nvGraphicFramePr>
        <p:xfrm>
          <a:off x="179511" y="2636913"/>
          <a:ext cx="8640960" cy="3459206"/>
        </p:xfrm>
        <a:graphic>
          <a:graphicData uri="http://schemas.openxmlformats.org/drawingml/2006/table">
            <a:tbl>
              <a:tblPr firstRow="1" bandRow="1">
                <a:tableStyleId>{5C22544A-7EE6-4342-B048-85BDC9FD1C3A}</a:tableStyleId>
              </a:tblPr>
              <a:tblGrid>
                <a:gridCol w="1080120"/>
                <a:gridCol w="936105"/>
                <a:gridCol w="936104"/>
                <a:gridCol w="1008112"/>
                <a:gridCol w="936104"/>
                <a:gridCol w="864096"/>
                <a:gridCol w="936104"/>
                <a:gridCol w="1944215"/>
              </a:tblGrid>
              <a:tr h="770517">
                <a:tc>
                  <a:txBody>
                    <a:bodyPr/>
                    <a:lstStyle/>
                    <a:p>
                      <a:endParaRPr lang="tr-TR" sz="2400" dirty="0"/>
                    </a:p>
                  </a:txBody>
                  <a:tcPr/>
                </a:tc>
                <a:tc>
                  <a:txBody>
                    <a:bodyPr/>
                    <a:lstStyle/>
                    <a:p>
                      <a:r>
                        <a:rPr lang="tr-TR" sz="2400" dirty="0" err="1" smtClean="0"/>
                        <a:t>Jan</a:t>
                      </a:r>
                      <a:endParaRPr lang="tr-TR" sz="2400" dirty="0"/>
                    </a:p>
                  </a:txBody>
                  <a:tcPr/>
                </a:tc>
                <a:tc>
                  <a:txBody>
                    <a:bodyPr/>
                    <a:lstStyle/>
                    <a:p>
                      <a:r>
                        <a:rPr lang="tr-TR" sz="2400" dirty="0" err="1" smtClean="0"/>
                        <a:t>Feb</a:t>
                      </a:r>
                      <a:endParaRPr lang="tr-TR" sz="2400" dirty="0"/>
                    </a:p>
                  </a:txBody>
                  <a:tcPr/>
                </a:tc>
                <a:tc>
                  <a:txBody>
                    <a:bodyPr/>
                    <a:lstStyle/>
                    <a:p>
                      <a:r>
                        <a:rPr lang="tr-TR" sz="2400" dirty="0" err="1" smtClean="0"/>
                        <a:t>March</a:t>
                      </a:r>
                      <a:endParaRPr lang="tr-TR" sz="2400" dirty="0"/>
                    </a:p>
                  </a:txBody>
                  <a:tcPr/>
                </a:tc>
                <a:tc>
                  <a:txBody>
                    <a:bodyPr/>
                    <a:lstStyle/>
                    <a:p>
                      <a:r>
                        <a:rPr lang="tr-TR" sz="2400" dirty="0" smtClean="0"/>
                        <a:t>April</a:t>
                      </a:r>
                      <a:endParaRPr lang="tr-TR" sz="2400" dirty="0"/>
                    </a:p>
                  </a:txBody>
                  <a:tcPr/>
                </a:tc>
                <a:tc>
                  <a:txBody>
                    <a:bodyPr/>
                    <a:lstStyle/>
                    <a:p>
                      <a:r>
                        <a:rPr lang="tr-TR" sz="2400" dirty="0" smtClean="0"/>
                        <a:t>May</a:t>
                      </a:r>
                      <a:endParaRPr lang="tr-TR" sz="2400" dirty="0"/>
                    </a:p>
                  </a:txBody>
                  <a:tcPr/>
                </a:tc>
                <a:tc>
                  <a:txBody>
                    <a:bodyPr/>
                    <a:lstStyle/>
                    <a:p>
                      <a:r>
                        <a:rPr lang="tr-TR" sz="2400" dirty="0" err="1" smtClean="0"/>
                        <a:t>June</a:t>
                      </a:r>
                      <a:r>
                        <a:rPr lang="tr-TR" sz="2400" dirty="0" smtClean="0"/>
                        <a:t> </a:t>
                      </a:r>
                      <a:endParaRPr lang="tr-TR" sz="2400" dirty="0"/>
                    </a:p>
                  </a:txBody>
                  <a:tcPr/>
                </a:tc>
                <a:tc>
                  <a:txBody>
                    <a:bodyPr/>
                    <a:lstStyle/>
                    <a:p>
                      <a:r>
                        <a:rPr lang="tr-TR" sz="2400" dirty="0" smtClean="0"/>
                        <a:t>Total Time at risk</a:t>
                      </a:r>
                      <a:endParaRPr lang="tr-TR" sz="2400" dirty="0"/>
                    </a:p>
                  </a:txBody>
                  <a:tcPr/>
                </a:tc>
              </a:tr>
              <a:tr h="617199">
                <a:tc>
                  <a:txBody>
                    <a:bodyPr/>
                    <a:lstStyle/>
                    <a:p>
                      <a:r>
                        <a:rPr lang="tr-TR" sz="2400" dirty="0" smtClean="0"/>
                        <a:t>A</a:t>
                      </a:r>
                      <a:endParaRPr lang="tr-TR" sz="2400" dirty="0"/>
                    </a:p>
                  </a:txBody>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dirty="0"/>
                    </a:p>
                  </a:txBody>
                  <a:tcPr>
                    <a:solidFill>
                      <a:srgbClr val="FFFF00"/>
                    </a:solidFill>
                  </a:tcPr>
                </a:tc>
                <a:tc>
                  <a:txBody>
                    <a:bodyPr/>
                    <a:lstStyle/>
                    <a:p>
                      <a:endParaRPr lang="tr-TR" sz="2400"/>
                    </a:p>
                  </a:txBody>
                  <a:tcPr/>
                </a:tc>
                <a:tc>
                  <a:txBody>
                    <a:bodyPr/>
                    <a:lstStyle/>
                    <a:p>
                      <a:endParaRPr lang="tr-TR" sz="2400"/>
                    </a:p>
                  </a:txBody>
                  <a:tcPr/>
                </a:tc>
                <a:tc>
                  <a:txBody>
                    <a:bodyPr/>
                    <a:lstStyle/>
                    <a:p>
                      <a:endParaRPr lang="tr-TR" sz="2400"/>
                    </a:p>
                  </a:txBody>
                  <a:tcPr/>
                </a:tc>
                <a:tc>
                  <a:txBody>
                    <a:bodyPr/>
                    <a:lstStyle/>
                    <a:p>
                      <a:r>
                        <a:rPr lang="tr-TR" sz="2400" dirty="0" smtClean="0"/>
                        <a:t>3 </a:t>
                      </a:r>
                      <a:r>
                        <a:rPr lang="tr-TR" sz="2400" dirty="0" err="1" smtClean="0"/>
                        <a:t>months</a:t>
                      </a:r>
                      <a:endParaRPr lang="tr-TR" sz="2400" dirty="0"/>
                    </a:p>
                  </a:txBody>
                  <a:tcPr/>
                </a:tc>
              </a:tr>
              <a:tr h="648072">
                <a:tc>
                  <a:txBody>
                    <a:bodyPr/>
                    <a:lstStyle/>
                    <a:p>
                      <a:r>
                        <a:rPr lang="tr-TR" sz="2400" dirty="0" smtClean="0"/>
                        <a:t>B</a:t>
                      </a:r>
                      <a:endParaRPr lang="tr-TR" sz="2400" dirty="0"/>
                    </a:p>
                  </a:txBody>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endParaRPr lang="tr-TR" sz="2400" dirty="0"/>
                    </a:p>
                  </a:txBody>
                  <a:tcPr>
                    <a:solidFill>
                      <a:srgbClr val="92D050"/>
                    </a:solidFill>
                  </a:tcPr>
                </a:tc>
                <a:tc>
                  <a:txBody>
                    <a:bodyPr/>
                    <a:lstStyle/>
                    <a:p>
                      <a:r>
                        <a:rPr lang="tr-TR" sz="2400" dirty="0" smtClean="0"/>
                        <a:t>6 </a:t>
                      </a:r>
                      <a:r>
                        <a:rPr lang="tr-TR" sz="2400" dirty="0" err="1" smtClean="0"/>
                        <a:t>months</a:t>
                      </a:r>
                      <a:endParaRPr lang="tr-TR" sz="2400" dirty="0"/>
                    </a:p>
                  </a:txBody>
                  <a:tcPr/>
                </a:tc>
              </a:tr>
              <a:tr h="720080">
                <a:tc>
                  <a:txBody>
                    <a:bodyPr/>
                    <a:lstStyle/>
                    <a:p>
                      <a:r>
                        <a:rPr lang="tr-TR" sz="2400" dirty="0" smtClean="0"/>
                        <a:t>C</a:t>
                      </a:r>
                      <a:endParaRPr lang="tr-TR" sz="2400" dirty="0"/>
                    </a:p>
                  </a:txBody>
                  <a:tcPr/>
                </a:tc>
                <a:tc>
                  <a:txBody>
                    <a:bodyPr/>
                    <a:lstStyle/>
                    <a:p>
                      <a:endParaRPr lang="tr-TR" sz="2400" dirty="0"/>
                    </a:p>
                  </a:txBody>
                  <a:tcPr>
                    <a:solidFill>
                      <a:schemeClr val="accent6">
                        <a:lumMod val="75000"/>
                      </a:schemeClr>
                    </a:solidFill>
                  </a:tcPr>
                </a:tc>
                <a:tc>
                  <a:txBody>
                    <a:bodyPr/>
                    <a:lstStyle/>
                    <a:p>
                      <a:endParaRPr lang="tr-TR" sz="2400" dirty="0"/>
                    </a:p>
                  </a:txBody>
                  <a:tcPr>
                    <a:solidFill>
                      <a:schemeClr val="accent6">
                        <a:lumMod val="75000"/>
                      </a:schemeClr>
                    </a:solidFill>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endParaRPr lang="tr-TR" sz="2400" dirty="0"/>
                    </a:p>
                  </a:txBody>
                  <a:tcPr/>
                </a:tc>
                <a:tc>
                  <a:txBody>
                    <a:bodyPr/>
                    <a:lstStyle/>
                    <a:p>
                      <a:r>
                        <a:rPr lang="tr-TR" sz="2400" dirty="0" smtClean="0"/>
                        <a:t>2 </a:t>
                      </a:r>
                      <a:r>
                        <a:rPr lang="tr-TR" sz="2400" dirty="0" err="1" smtClean="0"/>
                        <a:t>months</a:t>
                      </a:r>
                      <a:endParaRPr lang="tr-TR" sz="2400" dirty="0"/>
                    </a:p>
                  </a:txBody>
                  <a:tcPr/>
                </a:tc>
              </a:tr>
              <a:tr h="650895">
                <a:tc gridSpan="3">
                  <a:txBody>
                    <a:bodyPr/>
                    <a:lstStyle/>
                    <a:p>
                      <a:r>
                        <a:rPr lang="tr-TR" sz="2400" dirty="0" smtClean="0"/>
                        <a:t>Total </a:t>
                      </a:r>
                      <a:r>
                        <a:rPr lang="tr-TR" sz="2400" dirty="0" err="1" smtClean="0"/>
                        <a:t>person</a:t>
                      </a:r>
                      <a:r>
                        <a:rPr lang="tr-TR" sz="2400" dirty="0" smtClean="0"/>
                        <a:t> time</a:t>
                      </a:r>
                      <a:endParaRPr lang="tr-TR" sz="2400" dirty="0"/>
                    </a:p>
                  </a:txBody>
                  <a:tcPr>
                    <a:noFill/>
                  </a:tcPr>
                </a:tc>
                <a:tc hMerge="1">
                  <a:txBody>
                    <a:bodyPr/>
                    <a:lstStyle/>
                    <a:p>
                      <a:endParaRPr lang="tr-TR" sz="2400" dirty="0"/>
                    </a:p>
                  </a:txBody>
                  <a:tcPr>
                    <a:noFill/>
                  </a:tcPr>
                </a:tc>
                <a:tc hMerge="1">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endParaRPr lang="tr-TR" sz="2400" dirty="0"/>
                    </a:p>
                  </a:txBody>
                  <a:tcPr>
                    <a:noFill/>
                  </a:tcPr>
                </a:tc>
                <a:tc>
                  <a:txBody>
                    <a:bodyPr/>
                    <a:lstStyle/>
                    <a:p>
                      <a:r>
                        <a:rPr lang="tr-TR" sz="2400" dirty="0" smtClean="0"/>
                        <a:t>3+6+2=11</a:t>
                      </a:r>
                      <a:endParaRPr lang="tr-TR" sz="2400" dirty="0"/>
                    </a:p>
                  </a:txBody>
                  <a:tcPr>
                    <a:noFill/>
                  </a:tcP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467544" y="980728"/>
          <a:ext cx="80648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39553" y="1196751"/>
          <a:ext cx="8064894" cy="3529568"/>
        </p:xfrm>
        <a:graphic>
          <a:graphicData uri="http://schemas.openxmlformats.org/drawingml/2006/table">
            <a:tbl>
              <a:tblPr firstRow="1" bandRow="1">
                <a:tableStyleId>{5C22544A-7EE6-4342-B048-85BDC9FD1C3A}</a:tableStyleId>
              </a:tblPr>
              <a:tblGrid>
                <a:gridCol w="2688298"/>
                <a:gridCol w="2688298"/>
                <a:gridCol w="2688298"/>
              </a:tblGrid>
              <a:tr h="1152128">
                <a:tc>
                  <a:txBody>
                    <a:bodyPr/>
                    <a:lstStyle/>
                    <a:p>
                      <a:endParaRPr lang="tr-TR" sz="3200" dirty="0"/>
                    </a:p>
                  </a:txBody>
                  <a:tcPr/>
                </a:tc>
                <a:tc>
                  <a:txBody>
                    <a:bodyPr/>
                    <a:lstStyle/>
                    <a:p>
                      <a:endParaRPr lang="tr-TR" sz="3200" dirty="0" smtClean="0"/>
                    </a:p>
                    <a:p>
                      <a:r>
                        <a:rPr lang="tr-TR" sz="3200" dirty="0" err="1" smtClean="0"/>
                        <a:t>Schizophrenia</a:t>
                      </a:r>
                      <a:endParaRPr lang="tr-TR" sz="3200" dirty="0"/>
                    </a:p>
                  </a:txBody>
                  <a:tcPr/>
                </a:tc>
                <a:tc>
                  <a:txBody>
                    <a:bodyPr/>
                    <a:lstStyle/>
                    <a:p>
                      <a:r>
                        <a:rPr lang="tr-TR" sz="3200" dirty="0" smtClean="0"/>
                        <a:t>No </a:t>
                      </a:r>
                      <a:r>
                        <a:rPr lang="tr-TR" sz="3200" dirty="0" err="1" smtClean="0"/>
                        <a:t>Schizophrenia</a:t>
                      </a:r>
                      <a:endParaRPr lang="tr-TR" sz="3200" dirty="0"/>
                    </a:p>
                  </a:txBody>
                  <a:tcPr/>
                </a:tc>
              </a:tr>
              <a:tr h="1152128">
                <a:tc>
                  <a:txBody>
                    <a:bodyPr/>
                    <a:lstStyle/>
                    <a:p>
                      <a:r>
                        <a:rPr lang="tr-TR" sz="3200" dirty="0" smtClean="0"/>
                        <a:t>CNS </a:t>
                      </a:r>
                      <a:r>
                        <a:rPr lang="tr-TR" sz="3200" dirty="0" err="1" smtClean="0"/>
                        <a:t>infection</a:t>
                      </a:r>
                      <a:r>
                        <a:rPr lang="tr-TR" sz="3200" dirty="0" smtClean="0"/>
                        <a:t> in </a:t>
                      </a:r>
                      <a:r>
                        <a:rPr lang="tr-TR" sz="3200" dirty="0" err="1" smtClean="0"/>
                        <a:t>childhood</a:t>
                      </a:r>
                      <a:endParaRPr lang="tr-TR" sz="3200" dirty="0"/>
                    </a:p>
                  </a:txBody>
                  <a:tcPr/>
                </a:tc>
                <a:tc>
                  <a:txBody>
                    <a:bodyPr/>
                    <a:lstStyle/>
                    <a:p>
                      <a:r>
                        <a:rPr lang="tr-TR" sz="7200" dirty="0" smtClean="0"/>
                        <a:t>a</a:t>
                      </a:r>
                      <a:endParaRPr lang="tr-TR" sz="7200" dirty="0"/>
                    </a:p>
                  </a:txBody>
                  <a:tcPr/>
                </a:tc>
                <a:tc>
                  <a:txBody>
                    <a:bodyPr/>
                    <a:lstStyle/>
                    <a:p>
                      <a:r>
                        <a:rPr lang="tr-TR" sz="7200" dirty="0" smtClean="0"/>
                        <a:t>b</a:t>
                      </a:r>
                      <a:endParaRPr lang="tr-TR" sz="7200" dirty="0"/>
                    </a:p>
                  </a:txBody>
                  <a:tcPr/>
                </a:tc>
              </a:tr>
              <a:tr h="1152128">
                <a:tc>
                  <a:txBody>
                    <a:bodyPr/>
                    <a:lstStyle/>
                    <a:p>
                      <a:r>
                        <a:rPr lang="tr-TR" sz="3200" dirty="0" smtClean="0"/>
                        <a:t>No CNS </a:t>
                      </a:r>
                      <a:r>
                        <a:rPr lang="tr-TR" sz="3200" dirty="0" err="1" smtClean="0"/>
                        <a:t>infection</a:t>
                      </a:r>
                      <a:endParaRPr lang="tr-TR" sz="3200" dirty="0"/>
                    </a:p>
                  </a:txBody>
                  <a:tcPr/>
                </a:tc>
                <a:tc>
                  <a:txBody>
                    <a:bodyPr/>
                    <a:lstStyle/>
                    <a:p>
                      <a:r>
                        <a:rPr lang="tr-TR" sz="7200" dirty="0" smtClean="0"/>
                        <a:t>c</a:t>
                      </a:r>
                      <a:endParaRPr lang="tr-TR" sz="7200" dirty="0"/>
                    </a:p>
                  </a:txBody>
                  <a:tcPr/>
                </a:tc>
                <a:tc>
                  <a:txBody>
                    <a:bodyPr/>
                    <a:lstStyle/>
                    <a:p>
                      <a:r>
                        <a:rPr lang="tr-TR" sz="7200" dirty="0" smtClean="0"/>
                        <a:t>d</a:t>
                      </a:r>
                      <a:endParaRPr lang="tr-TR" sz="7200" dirty="0"/>
                    </a:p>
                  </a:txBody>
                  <a:tcPr/>
                </a:tc>
              </a:tr>
            </a:tbl>
          </a:graphicData>
        </a:graphic>
      </p:graphicFrame>
      <p:sp>
        <p:nvSpPr>
          <p:cNvPr id="3" name="2 Metin kutusu"/>
          <p:cNvSpPr txBox="1"/>
          <p:nvPr/>
        </p:nvSpPr>
        <p:spPr>
          <a:xfrm>
            <a:off x="1829682" y="5157192"/>
            <a:ext cx="5046574" cy="1323439"/>
          </a:xfrm>
          <a:prstGeom prst="rect">
            <a:avLst/>
          </a:prstGeom>
          <a:noFill/>
        </p:spPr>
        <p:txBody>
          <a:bodyPr wrap="none" rtlCol="0">
            <a:spAutoFit/>
          </a:bodyPr>
          <a:lstStyle/>
          <a:p>
            <a:r>
              <a:rPr lang="tr-TR" sz="4000" b="1" dirty="0" smtClean="0"/>
              <a:t>RR= a / (a+b) : c / (c+d)</a:t>
            </a:r>
          </a:p>
          <a:p>
            <a:endParaRPr lang="tr-TR" sz="4000" b="1" dirty="0"/>
          </a:p>
        </p:txBody>
      </p:sp>
      <p:sp>
        <p:nvSpPr>
          <p:cNvPr id="4" name="3 Metin kutusu"/>
          <p:cNvSpPr txBox="1"/>
          <p:nvPr/>
        </p:nvSpPr>
        <p:spPr>
          <a:xfrm>
            <a:off x="1374887" y="332656"/>
            <a:ext cx="6077433" cy="646331"/>
          </a:xfrm>
          <a:prstGeom prst="rect">
            <a:avLst/>
          </a:prstGeom>
          <a:noFill/>
        </p:spPr>
        <p:txBody>
          <a:bodyPr wrap="none" rtlCol="0">
            <a:spAutoFit/>
          </a:bodyPr>
          <a:lstStyle/>
          <a:p>
            <a:r>
              <a:rPr lang="tr-TR" sz="3600" b="1" dirty="0" err="1" smtClean="0">
                <a:solidFill>
                  <a:srgbClr val="FF0000"/>
                </a:solidFill>
              </a:rPr>
              <a:t>Relative</a:t>
            </a:r>
            <a:r>
              <a:rPr lang="tr-TR" sz="3600" b="1" dirty="0" smtClean="0">
                <a:solidFill>
                  <a:srgbClr val="FF0000"/>
                </a:solidFill>
              </a:rPr>
              <a:t> Risk </a:t>
            </a:r>
            <a:r>
              <a:rPr lang="tr-TR" sz="3600" b="1" dirty="0" err="1" smtClean="0">
                <a:solidFill>
                  <a:srgbClr val="FF0000"/>
                </a:solidFill>
              </a:rPr>
              <a:t>for</a:t>
            </a:r>
            <a:r>
              <a:rPr lang="tr-TR" sz="3600" b="1" dirty="0" smtClean="0">
                <a:solidFill>
                  <a:srgbClr val="FF0000"/>
                </a:solidFill>
              </a:rPr>
              <a:t> </a:t>
            </a:r>
            <a:r>
              <a:rPr lang="tr-TR" sz="3600" b="1" dirty="0" err="1" smtClean="0">
                <a:solidFill>
                  <a:srgbClr val="FF0000"/>
                </a:solidFill>
              </a:rPr>
              <a:t>Cohort</a:t>
            </a:r>
            <a:r>
              <a:rPr lang="tr-TR" sz="3600" b="1" dirty="0" smtClean="0">
                <a:solidFill>
                  <a:srgbClr val="FF0000"/>
                </a:solidFill>
              </a:rPr>
              <a:t> </a:t>
            </a:r>
            <a:r>
              <a:rPr lang="tr-TR" sz="3600" b="1" dirty="0" err="1" smtClean="0">
                <a:solidFill>
                  <a:srgbClr val="FF0000"/>
                </a:solidFill>
              </a:rPr>
              <a:t>Design</a:t>
            </a:r>
            <a:endParaRPr lang="tr-TR" sz="36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The  Confidence Interval for the Effect Size</a:t>
            </a:r>
            <a:endParaRPr lang="en-US" sz="3600" b="1"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11019983"/>
              </p:ext>
            </p:extLst>
          </p:nvPr>
        </p:nvGraphicFramePr>
        <p:xfrm>
          <a:off x="2598870" y="1268760"/>
          <a:ext cx="2954206" cy="1290290"/>
        </p:xfrm>
        <a:graphic>
          <a:graphicData uri="http://schemas.openxmlformats.org/presentationml/2006/ole">
            <mc:AlternateContent xmlns:mc="http://schemas.openxmlformats.org/markup-compatibility/2006">
              <mc:Choice xmlns:v="urn:schemas-microsoft-com:vml" Requires="v">
                <p:oleObj spid="_x0000_s2090" name="Equation" r:id="rId3" imgW="901700" imgH="393700" progId="Equation.3">
                  <p:embed/>
                </p:oleObj>
              </mc:Choice>
              <mc:Fallback>
                <p:oleObj name="Equation" r:id="rId3" imgW="901700" imgH="393700" progId="Equation.3">
                  <p:embed/>
                  <p:pic>
                    <p:nvPicPr>
                      <p:cNvPr id="0" name=""/>
                      <p:cNvPicPr>
                        <a:picLocks noChangeAspect="1" noChangeArrowheads="1"/>
                      </p:cNvPicPr>
                      <p:nvPr/>
                    </p:nvPicPr>
                    <p:blipFill>
                      <a:blip r:embed="rId4"/>
                      <a:srcRect/>
                      <a:stretch>
                        <a:fillRect/>
                      </a:stretch>
                    </p:blipFill>
                    <p:spPr bwMode="auto">
                      <a:xfrm>
                        <a:off x="2598870" y="1268760"/>
                        <a:ext cx="2954206" cy="1290290"/>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97542985"/>
              </p:ext>
            </p:extLst>
          </p:nvPr>
        </p:nvGraphicFramePr>
        <p:xfrm>
          <a:off x="2192645" y="2908300"/>
          <a:ext cx="3689043" cy="1240780"/>
        </p:xfrm>
        <a:graphic>
          <a:graphicData uri="http://schemas.openxmlformats.org/presentationml/2006/ole">
            <mc:AlternateContent xmlns:mc="http://schemas.openxmlformats.org/markup-compatibility/2006">
              <mc:Choice xmlns:v="urn:schemas-microsoft-com:vml" Requires="v">
                <p:oleObj spid="_x0000_s2091" name="Equation" r:id="rId5" imgW="1282700" imgH="431800" progId="Equation.3">
                  <p:embed/>
                </p:oleObj>
              </mc:Choice>
              <mc:Fallback>
                <p:oleObj name="Equation" r:id="rId5" imgW="1282700" imgH="431800" progId="Equation.3">
                  <p:embed/>
                  <p:pic>
                    <p:nvPicPr>
                      <p:cNvPr id="0" name=""/>
                      <p:cNvPicPr>
                        <a:picLocks noChangeAspect="1" noChangeArrowheads="1"/>
                      </p:cNvPicPr>
                      <p:nvPr/>
                    </p:nvPicPr>
                    <p:blipFill>
                      <a:blip r:embed="rId6"/>
                      <a:srcRect/>
                      <a:stretch>
                        <a:fillRect/>
                      </a:stretch>
                    </p:blipFill>
                    <p:spPr bwMode="auto">
                      <a:xfrm>
                        <a:off x="2192645" y="2908300"/>
                        <a:ext cx="3689043" cy="1240780"/>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8870912"/>
              </p:ext>
            </p:extLst>
          </p:nvPr>
        </p:nvGraphicFramePr>
        <p:xfrm>
          <a:off x="171473" y="4581128"/>
          <a:ext cx="8865023" cy="987897"/>
        </p:xfrm>
        <a:graphic>
          <a:graphicData uri="http://schemas.openxmlformats.org/presentationml/2006/ole">
            <mc:AlternateContent xmlns:mc="http://schemas.openxmlformats.org/markup-compatibility/2006">
              <mc:Choice xmlns:v="urn:schemas-microsoft-com:vml" Requires="v">
                <p:oleObj spid="_x0000_s2092" name="Equation" r:id="rId7" imgW="3530600" imgH="393700" progId="Equation.3">
                  <p:embed/>
                </p:oleObj>
              </mc:Choice>
              <mc:Fallback>
                <p:oleObj name="Equation" r:id="rId7" imgW="3530600" imgH="393700" progId="Equation.3">
                  <p:embed/>
                  <p:pic>
                    <p:nvPicPr>
                      <p:cNvPr id="0" name=""/>
                      <p:cNvPicPr>
                        <a:picLocks noChangeAspect="1" noChangeArrowheads="1"/>
                      </p:cNvPicPr>
                      <p:nvPr/>
                    </p:nvPicPr>
                    <p:blipFill>
                      <a:blip r:embed="rId8"/>
                      <a:srcRect/>
                      <a:stretch>
                        <a:fillRect/>
                      </a:stretch>
                    </p:blipFill>
                    <p:spPr bwMode="auto">
                      <a:xfrm>
                        <a:off x="171473" y="4581128"/>
                        <a:ext cx="8865023" cy="987897"/>
                      </a:xfrm>
                      <a:prstGeom prst="rect">
                        <a:avLst/>
                      </a:prstGeom>
                      <a:noFill/>
                      <a:extLst/>
                    </p:spPr>
                  </p:pic>
                </p:oleObj>
              </mc:Fallback>
            </mc:AlternateContent>
          </a:graphicData>
        </a:graphic>
      </p:graphicFrame>
    </p:spTree>
    <p:extLst>
      <p:ext uri="{BB962C8B-B14F-4D97-AF65-F5344CB8AC3E}">
        <p14:creationId xmlns:p14="http://schemas.microsoft.com/office/powerpoint/2010/main" val="3328539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87624" y="207045"/>
            <a:ext cx="6697662" cy="701675"/>
          </a:xfrm>
          <a:noFill/>
        </p:spPr>
        <p:txBody>
          <a:bodyPr>
            <a:normAutofit fontScale="90000"/>
          </a:bodyPr>
          <a:lstStyle/>
          <a:p>
            <a:pPr eaLnBrk="1" hangingPunct="1"/>
            <a:r>
              <a:rPr lang="tr-TR" b="1" dirty="0" err="1" smtClean="0">
                <a:solidFill>
                  <a:srgbClr val="FF0000"/>
                </a:solidFill>
              </a:rPr>
              <a:t>Retrospective</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p>
        </p:txBody>
      </p:sp>
      <p:grpSp>
        <p:nvGrpSpPr>
          <p:cNvPr id="2" name="Group 3"/>
          <p:cNvGrpSpPr>
            <a:grpSpLocks/>
          </p:cNvGrpSpPr>
          <p:nvPr/>
        </p:nvGrpSpPr>
        <p:grpSpPr bwMode="auto">
          <a:xfrm>
            <a:off x="533400" y="1202373"/>
            <a:ext cx="8396288" cy="5298440"/>
            <a:chOff x="1080" y="1497"/>
            <a:chExt cx="12660" cy="8940"/>
          </a:xfrm>
        </p:grpSpPr>
        <p:sp>
          <p:nvSpPr>
            <p:cNvPr id="39941" name="Text Box 4"/>
            <p:cNvSpPr txBox="1">
              <a:spLocks noChangeArrowheads="1"/>
            </p:cNvSpPr>
            <p:nvPr/>
          </p:nvSpPr>
          <p:spPr bwMode="auto">
            <a:xfrm>
              <a:off x="11640" y="1497"/>
              <a:ext cx="2100" cy="1197"/>
            </a:xfrm>
            <a:prstGeom prst="rect">
              <a:avLst/>
            </a:prstGeom>
            <a:noFill/>
            <a:ln w="9525">
              <a:noFill/>
              <a:miter lim="800000"/>
              <a:headEnd/>
              <a:tailEnd/>
            </a:ln>
          </p:spPr>
          <p:txBody>
            <a:bodyPr/>
            <a:lstStyle/>
            <a:p>
              <a:pPr eaLnBrk="0" hangingPunct="0"/>
              <a:r>
                <a:rPr lang="tr-TR" b="1"/>
                <a:t>Sonuç</a:t>
              </a:r>
            </a:p>
            <a:p>
              <a:pPr eaLnBrk="0" hangingPunct="0"/>
              <a:r>
                <a:rPr lang="tr-TR" b="1"/>
                <a:t>(outcome)</a:t>
              </a:r>
              <a:endParaRPr lang="en-US"/>
            </a:p>
          </p:txBody>
        </p:sp>
        <p:sp>
          <p:nvSpPr>
            <p:cNvPr id="39942" name="Text Box 5"/>
            <p:cNvSpPr txBox="1">
              <a:spLocks noChangeArrowheads="1"/>
            </p:cNvSpPr>
            <p:nvPr/>
          </p:nvSpPr>
          <p:spPr bwMode="auto">
            <a:xfrm>
              <a:off x="11640" y="3257"/>
              <a:ext cx="2100" cy="1070"/>
            </a:xfrm>
            <a:prstGeom prst="rect">
              <a:avLst/>
            </a:prstGeom>
            <a:noFill/>
            <a:ln w="9525">
              <a:noFill/>
              <a:miter lim="800000"/>
              <a:headEnd/>
              <a:tailEnd/>
            </a:ln>
          </p:spPr>
          <p:txBody>
            <a:bodyPr/>
            <a:lstStyle/>
            <a:p>
              <a:pPr eaLnBrk="0" hangingPunct="0"/>
              <a:r>
                <a:rPr lang="tr-TR" b="1"/>
                <a:t>Sonuç yok</a:t>
              </a:r>
              <a:endParaRPr lang="en-US"/>
            </a:p>
          </p:txBody>
        </p:sp>
        <p:sp>
          <p:nvSpPr>
            <p:cNvPr id="39943" name="Text Box 6"/>
            <p:cNvSpPr txBox="1">
              <a:spLocks noChangeArrowheads="1"/>
            </p:cNvSpPr>
            <p:nvPr/>
          </p:nvSpPr>
          <p:spPr bwMode="auto">
            <a:xfrm>
              <a:off x="1080" y="4201"/>
              <a:ext cx="2330" cy="1052"/>
            </a:xfrm>
            <a:prstGeom prst="rect">
              <a:avLst/>
            </a:prstGeom>
            <a:noFill/>
            <a:ln w="9525">
              <a:noFill/>
              <a:miter lim="800000"/>
              <a:headEnd/>
              <a:tailEnd/>
            </a:ln>
          </p:spPr>
          <p:txBody>
            <a:bodyPr/>
            <a:lstStyle/>
            <a:p>
              <a:pPr eaLnBrk="0" hangingPunct="0"/>
              <a:r>
                <a:rPr lang="tr-TR" b="1" dirty="0" err="1" smtClean="0"/>
                <a:t>Study</a:t>
              </a:r>
              <a:r>
                <a:rPr lang="tr-TR" b="1" dirty="0" smtClean="0"/>
                <a:t> </a:t>
              </a:r>
              <a:r>
                <a:rPr lang="tr-TR" b="1" dirty="0" err="1" smtClean="0"/>
                <a:t>group</a:t>
              </a:r>
              <a:endParaRPr lang="en-US" b="1" dirty="0"/>
            </a:p>
          </p:txBody>
        </p:sp>
        <p:sp>
          <p:nvSpPr>
            <p:cNvPr id="39944" name="Text Box 7"/>
            <p:cNvSpPr txBox="1">
              <a:spLocks noChangeArrowheads="1"/>
            </p:cNvSpPr>
            <p:nvPr/>
          </p:nvSpPr>
          <p:spPr bwMode="auto">
            <a:xfrm>
              <a:off x="9900" y="8457"/>
              <a:ext cx="2160" cy="1080"/>
            </a:xfrm>
            <a:prstGeom prst="rect">
              <a:avLst/>
            </a:prstGeom>
            <a:noFill/>
            <a:ln w="9525">
              <a:noFill/>
              <a:miter lim="800000"/>
              <a:headEnd/>
              <a:tailEnd/>
            </a:ln>
          </p:spPr>
          <p:txBody>
            <a:bodyPr/>
            <a:lstStyle/>
            <a:p>
              <a:pPr algn="ctr" eaLnBrk="0" hangingPunct="0"/>
              <a:r>
                <a:rPr lang="tr-TR" b="1"/>
                <a:t>Onset of study</a:t>
              </a:r>
              <a:endParaRPr lang="en-US"/>
            </a:p>
          </p:txBody>
        </p:sp>
        <p:sp>
          <p:nvSpPr>
            <p:cNvPr id="39945" name="Text Box 8"/>
            <p:cNvSpPr txBox="1">
              <a:spLocks noChangeArrowheads="1"/>
            </p:cNvSpPr>
            <p:nvPr/>
          </p:nvSpPr>
          <p:spPr bwMode="auto">
            <a:xfrm>
              <a:off x="6120" y="9897"/>
              <a:ext cx="4633" cy="540"/>
            </a:xfrm>
            <a:prstGeom prst="rect">
              <a:avLst/>
            </a:prstGeom>
            <a:noFill/>
            <a:ln w="22225">
              <a:noFill/>
              <a:miter lim="800000"/>
              <a:headEnd/>
              <a:tailEnd/>
            </a:ln>
          </p:spPr>
          <p:txBody>
            <a:bodyPr/>
            <a:lstStyle/>
            <a:p>
              <a:pPr eaLnBrk="0" hangingPunct="0"/>
              <a:endParaRPr lang="en-US"/>
            </a:p>
          </p:txBody>
        </p:sp>
        <p:sp>
          <p:nvSpPr>
            <p:cNvPr id="39946" name="Oval 9"/>
            <p:cNvSpPr>
              <a:spLocks noChangeArrowheads="1"/>
            </p:cNvSpPr>
            <p:nvPr/>
          </p:nvSpPr>
          <p:spPr bwMode="auto">
            <a:xfrm>
              <a:off x="7700" y="2504"/>
              <a:ext cx="808" cy="716"/>
            </a:xfrm>
            <a:prstGeom prst="ellipse">
              <a:avLst/>
            </a:prstGeom>
            <a:solidFill>
              <a:srgbClr val="008080"/>
            </a:solidFill>
            <a:ln w="9525">
              <a:solidFill>
                <a:srgbClr val="000000"/>
              </a:solidFill>
              <a:round/>
              <a:headEnd/>
              <a:tailEnd/>
            </a:ln>
          </p:spPr>
          <p:txBody>
            <a:bodyPr/>
            <a:lstStyle/>
            <a:p>
              <a:endParaRPr lang="tr-TR"/>
            </a:p>
          </p:txBody>
        </p:sp>
        <p:sp>
          <p:nvSpPr>
            <p:cNvPr id="39947" name="Line 10"/>
            <p:cNvSpPr>
              <a:spLocks noChangeShapeType="1"/>
            </p:cNvSpPr>
            <p:nvPr/>
          </p:nvSpPr>
          <p:spPr bwMode="auto">
            <a:xfrm>
              <a:off x="9337" y="1936"/>
              <a:ext cx="1414" cy="0"/>
            </a:xfrm>
            <a:prstGeom prst="line">
              <a:avLst/>
            </a:prstGeom>
            <a:noFill/>
            <a:ln w="22225">
              <a:solidFill>
                <a:srgbClr val="000000"/>
              </a:solidFill>
              <a:round/>
              <a:headEnd/>
              <a:tailEnd/>
            </a:ln>
          </p:spPr>
          <p:txBody>
            <a:bodyPr/>
            <a:lstStyle/>
            <a:p>
              <a:endParaRPr lang="tr-TR"/>
            </a:p>
          </p:txBody>
        </p:sp>
        <p:sp>
          <p:nvSpPr>
            <p:cNvPr id="39948" name="Rectangle 11"/>
            <p:cNvSpPr>
              <a:spLocks noChangeArrowheads="1"/>
            </p:cNvSpPr>
            <p:nvPr/>
          </p:nvSpPr>
          <p:spPr bwMode="auto">
            <a:xfrm>
              <a:off x="10753" y="1737"/>
              <a:ext cx="707" cy="418"/>
            </a:xfrm>
            <a:prstGeom prst="rect">
              <a:avLst/>
            </a:prstGeom>
            <a:solidFill>
              <a:srgbClr val="008080"/>
            </a:solidFill>
            <a:ln w="9525">
              <a:solidFill>
                <a:srgbClr val="000000"/>
              </a:solidFill>
              <a:miter lim="800000"/>
              <a:headEnd/>
              <a:tailEnd/>
            </a:ln>
          </p:spPr>
          <p:txBody>
            <a:bodyPr/>
            <a:lstStyle/>
            <a:p>
              <a:endParaRPr lang="tr-TR"/>
            </a:p>
          </p:txBody>
        </p:sp>
        <p:sp>
          <p:nvSpPr>
            <p:cNvPr id="39949" name="Line 12"/>
            <p:cNvSpPr>
              <a:spLocks noChangeShapeType="1"/>
            </p:cNvSpPr>
            <p:nvPr/>
          </p:nvSpPr>
          <p:spPr bwMode="auto">
            <a:xfrm>
              <a:off x="9339" y="3713"/>
              <a:ext cx="1414" cy="0"/>
            </a:xfrm>
            <a:prstGeom prst="line">
              <a:avLst/>
            </a:prstGeom>
            <a:noFill/>
            <a:ln w="22225">
              <a:solidFill>
                <a:srgbClr val="000000"/>
              </a:solidFill>
              <a:round/>
              <a:headEnd/>
              <a:tailEnd/>
            </a:ln>
          </p:spPr>
          <p:txBody>
            <a:bodyPr/>
            <a:lstStyle/>
            <a:p>
              <a:endParaRPr lang="tr-TR"/>
            </a:p>
          </p:txBody>
        </p:sp>
        <p:sp>
          <p:nvSpPr>
            <p:cNvPr id="39950" name="AutoShape 13"/>
            <p:cNvSpPr>
              <a:spLocks noChangeArrowheads="1"/>
            </p:cNvSpPr>
            <p:nvPr/>
          </p:nvSpPr>
          <p:spPr bwMode="auto">
            <a:xfrm>
              <a:off x="10759" y="3390"/>
              <a:ext cx="606" cy="627"/>
            </a:xfrm>
            <a:prstGeom prst="diamond">
              <a:avLst/>
            </a:prstGeom>
            <a:solidFill>
              <a:srgbClr val="008080"/>
            </a:solidFill>
            <a:ln w="9525">
              <a:solidFill>
                <a:srgbClr val="000000"/>
              </a:solidFill>
              <a:miter lim="800000"/>
              <a:headEnd/>
              <a:tailEnd/>
            </a:ln>
          </p:spPr>
          <p:txBody>
            <a:bodyPr/>
            <a:lstStyle/>
            <a:p>
              <a:endParaRPr lang="tr-TR"/>
            </a:p>
          </p:txBody>
        </p:sp>
        <p:sp>
          <p:nvSpPr>
            <p:cNvPr id="39951" name="Line 14"/>
            <p:cNvSpPr>
              <a:spLocks noChangeShapeType="1"/>
            </p:cNvSpPr>
            <p:nvPr/>
          </p:nvSpPr>
          <p:spPr bwMode="auto">
            <a:xfrm>
              <a:off x="9339" y="1926"/>
              <a:ext cx="0" cy="1792"/>
            </a:xfrm>
            <a:prstGeom prst="line">
              <a:avLst/>
            </a:prstGeom>
            <a:noFill/>
            <a:ln w="22225">
              <a:solidFill>
                <a:srgbClr val="000000"/>
              </a:solidFill>
              <a:round/>
              <a:headEnd/>
              <a:tailEnd/>
            </a:ln>
          </p:spPr>
          <p:txBody>
            <a:bodyPr/>
            <a:lstStyle/>
            <a:p>
              <a:endParaRPr lang="tr-TR"/>
            </a:p>
          </p:txBody>
        </p:sp>
        <p:sp>
          <p:nvSpPr>
            <p:cNvPr id="39952" name="Line 15"/>
            <p:cNvSpPr>
              <a:spLocks noChangeShapeType="1"/>
            </p:cNvSpPr>
            <p:nvPr/>
          </p:nvSpPr>
          <p:spPr bwMode="auto">
            <a:xfrm>
              <a:off x="8519" y="2852"/>
              <a:ext cx="808" cy="0"/>
            </a:xfrm>
            <a:prstGeom prst="line">
              <a:avLst/>
            </a:prstGeom>
            <a:noFill/>
            <a:ln w="22225">
              <a:solidFill>
                <a:srgbClr val="000000"/>
              </a:solidFill>
              <a:round/>
              <a:headEnd/>
              <a:tailEnd/>
            </a:ln>
          </p:spPr>
          <p:txBody>
            <a:bodyPr/>
            <a:lstStyle/>
            <a:p>
              <a:endParaRPr lang="tr-TR"/>
            </a:p>
          </p:txBody>
        </p:sp>
        <p:sp>
          <p:nvSpPr>
            <p:cNvPr id="39953" name="Oval 16"/>
            <p:cNvSpPr>
              <a:spLocks noChangeArrowheads="1"/>
            </p:cNvSpPr>
            <p:nvPr/>
          </p:nvSpPr>
          <p:spPr bwMode="auto">
            <a:xfrm>
              <a:off x="7680" y="5924"/>
              <a:ext cx="808" cy="716"/>
            </a:xfrm>
            <a:prstGeom prst="ellipse">
              <a:avLst/>
            </a:prstGeom>
            <a:solidFill>
              <a:srgbClr val="CCFFFF"/>
            </a:solidFill>
            <a:ln w="9525">
              <a:solidFill>
                <a:srgbClr val="000000"/>
              </a:solidFill>
              <a:round/>
              <a:headEnd/>
              <a:tailEnd/>
            </a:ln>
          </p:spPr>
          <p:txBody>
            <a:bodyPr/>
            <a:lstStyle/>
            <a:p>
              <a:endParaRPr lang="tr-TR"/>
            </a:p>
          </p:txBody>
        </p:sp>
        <p:sp>
          <p:nvSpPr>
            <p:cNvPr id="39954" name="Line 17"/>
            <p:cNvSpPr>
              <a:spLocks noChangeShapeType="1"/>
            </p:cNvSpPr>
            <p:nvPr/>
          </p:nvSpPr>
          <p:spPr bwMode="auto">
            <a:xfrm>
              <a:off x="9317" y="5356"/>
              <a:ext cx="1414" cy="0"/>
            </a:xfrm>
            <a:prstGeom prst="line">
              <a:avLst/>
            </a:prstGeom>
            <a:noFill/>
            <a:ln w="22225">
              <a:solidFill>
                <a:srgbClr val="000000"/>
              </a:solidFill>
              <a:round/>
              <a:headEnd/>
              <a:tailEnd/>
            </a:ln>
          </p:spPr>
          <p:txBody>
            <a:bodyPr/>
            <a:lstStyle/>
            <a:p>
              <a:endParaRPr lang="tr-TR"/>
            </a:p>
          </p:txBody>
        </p:sp>
        <p:sp>
          <p:nvSpPr>
            <p:cNvPr id="39955" name="Rectangle 18"/>
            <p:cNvSpPr>
              <a:spLocks noChangeArrowheads="1"/>
            </p:cNvSpPr>
            <p:nvPr/>
          </p:nvSpPr>
          <p:spPr bwMode="auto">
            <a:xfrm>
              <a:off x="10733" y="5157"/>
              <a:ext cx="707" cy="418"/>
            </a:xfrm>
            <a:prstGeom prst="rect">
              <a:avLst/>
            </a:prstGeom>
            <a:solidFill>
              <a:srgbClr val="CCFFFF"/>
            </a:solidFill>
            <a:ln w="9525">
              <a:solidFill>
                <a:srgbClr val="000000"/>
              </a:solidFill>
              <a:miter lim="800000"/>
              <a:headEnd/>
              <a:tailEnd/>
            </a:ln>
          </p:spPr>
          <p:txBody>
            <a:bodyPr/>
            <a:lstStyle/>
            <a:p>
              <a:endParaRPr lang="tr-TR"/>
            </a:p>
          </p:txBody>
        </p:sp>
        <p:sp>
          <p:nvSpPr>
            <p:cNvPr id="39956" name="Line 19"/>
            <p:cNvSpPr>
              <a:spLocks noChangeShapeType="1"/>
            </p:cNvSpPr>
            <p:nvPr/>
          </p:nvSpPr>
          <p:spPr bwMode="auto">
            <a:xfrm>
              <a:off x="9319" y="7133"/>
              <a:ext cx="1414" cy="0"/>
            </a:xfrm>
            <a:prstGeom prst="line">
              <a:avLst/>
            </a:prstGeom>
            <a:noFill/>
            <a:ln w="22225">
              <a:solidFill>
                <a:srgbClr val="000000"/>
              </a:solidFill>
              <a:round/>
              <a:headEnd/>
              <a:tailEnd/>
            </a:ln>
          </p:spPr>
          <p:txBody>
            <a:bodyPr/>
            <a:lstStyle/>
            <a:p>
              <a:endParaRPr lang="tr-TR"/>
            </a:p>
          </p:txBody>
        </p:sp>
        <p:sp>
          <p:nvSpPr>
            <p:cNvPr id="39957" name="AutoShape 20"/>
            <p:cNvSpPr>
              <a:spLocks noChangeArrowheads="1"/>
            </p:cNvSpPr>
            <p:nvPr/>
          </p:nvSpPr>
          <p:spPr bwMode="auto">
            <a:xfrm>
              <a:off x="10739" y="6810"/>
              <a:ext cx="606" cy="627"/>
            </a:xfrm>
            <a:prstGeom prst="diamond">
              <a:avLst/>
            </a:prstGeom>
            <a:solidFill>
              <a:srgbClr val="CCFFFF"/>
            </a:solidFill>
            <a:ln w="9525">
              <a:solidFill>
                <a:srgbClr val="000000"/>
              </a:solidFill>
              <a:miter lim="800000"/>
              <a:headEnd/>
              <a:tailEnd/>
            </a:ln>
          </p:spPr>
          <p:txBody>
            <a:bodyPr/>
            <a:lstStyle/>
            <a:p>
              <a:endParaRPr lang="tr-TR"/>
            </a:p>
          </p:txBody>
        </p:sp>
        <p:sp>
          <p:nvSpPr>
            <p:cNvPr id="39958" name="Line 21"/>
            <p:cNvSpPr>
              <a:spLocks noChangeShapeType="1"/>
            </p:cNvSpPr>
            <p:nvPr/>
          </p:nvSpPr>
          <p:spPr bwMode="auto">
            <a:xfrm>
              <a:off x="9319" y="5346"/>
              <a:ext cx="0" cy="1792"/>
            </a:xfrm>
            <a:prstGeom prst="line">
              <a:avLst/>
            </a:prstGeom>
            <a:noFill/>
            <a:ln w="22225">
              <a:solidFill>
                <a:srgbClr val="000000"/>
              </a:solidFill>
              <a:round/>
              <a:headEnd/>
              <a:tailEnd/>
            </a:ln>
          </p:spPr>
          <p:txBody>
            <a:bodyPr/>
            <a:lstStyle/>
            <a:p>
              <a:endParaRPr lang="tr-TR"/>
            </a:p>
          </p:txBody>
        </p:sp>
        <p:sp>
          <p:nvSpPr>
            <p:cNvPr id="39959" name="Line 22"/>
            <p:cNvSpPr>
              <a:spLocks noChangeShapeType="1"/>
            </p:cNvSpPr>
            <p:nvPr/>
          </p:nvSpPr>
          <p:spPr bwMode="auto">
            <a:xfrm>
              <a:off x="8499" y="6272"/>
              <a:ext cx="808" cy="0"/>
            </a:xfrm>
            <a:prstGeom prst="line">
              <a:avLst/>
            </a:prstGeom>
            <a:noFill/>
            <a:ln w="22225">
              <a:solidFill>
                <a:srgbClr val="000000"/>
              </a:solidFill>
              <a:round/>
              <a:headEnd/>
              <a:tailEnd/>
            </a:ln>
          </p:spPr>
          <p:txBody>
            <a:bodyPr/>
            <a:lstStyle/>
            <a:p>
              <a:endParaRPr lang="tr-TR"/>
            </a:p>
          </p:txBody>
        </p:sp>
        <p:sp>
          <p:nvSpPr>
            <p:cNvPr id="39960" name="Text Box 23"/>
            <p:cNvSpPr txBox="1">
              <a:spLocks noChangeArrowheads="1"/>
            </p:cNvSpPr>
            <p:nvPr/>
          </p:nvSpPr>
          <p:spPr bwMode="auto">
            <a:xfrm>
              <a:off x="11640" y="4837"/>
              <a:ext cx="1920" cy="1197"/>
            </a:xfrm>
            <a:prstGeom prst="rect">
              <a:avLst/>
            </a:prstGeom>
            <a:noFill/>
            <a:ln w="9525">
              <a:noFill/>
              <a:miter lim="800000"/>
              <a:headEnd/>
              <a:tailEnd/>
            </a:ln>
          </p:spPr>
          <p:txBody>
            <a:bodyPr/>
            <a:lstStyle/>
            <a:p>
              <a:pPr eaLnBrk="0" hangingPunct="0"/>
              <a:r>
                <a:rPr lang="tr-TR" b="1"/>
                <a:t>Sonuç</a:t>
              </a:r>
              <a:endParaRPr lang="en-US"/>
            </a:p>
          </p:txBody>
        </p:sp>
        <p:sp>
          <p:nvSpPr>
            <p:cNvPr id="39961" name="Text Box 24"/>
            <p:cNvSpPr txBox="1">
              <a:spLocks noChangeArrowheads="1"/>
            </p:cNvSpPr>
            <p:nvPr/>
          </p:nvSpPr>
          <p:spPr bwMode="auto">
            <a:xfrm>
              <a:off x="11640" y="6537"/>
              <a:ext cx="2100" cy="1070"/>
            </a:xfrm>
            <a:prstGeom prst="rect">
              <a:avLst/>
            </a:prstGeom>
            <a:noFill/>
            <a:ln w="9525">
              <a:noFill/>
              <a:miter lim="800000"/>
              <a:headEnd/>
              <a:tailEnd/>
            </a:ln>
          </p:spPr>
          <p:txBody>
            <a:bodyPr/>
            <a:lstStyle/>
            <a:p>
              <a:pPr eaLnBrk="0" hangingPunct="0"/>
              <a:r>
                <a:rPr lang="tr-TR" b="1"/>
                <a:t>Sonuç yok</a:t>
              </a:r>
              <a:endParaRPr lang="en-US"/>
            </a:p>
          </p:txBody>
        </p:sp>
        <p:grpSp>
          <p:nvGrpSpPr>
            <p:cNvPr id="3" name="Group 25"/>
            <p:cNvGrpSpPr>
              <a:grpSpLocks/>
            </p:cNvGrpSpPr>
            <p:nvPr/>
          </p:nvGrpSpPr>
          <p:grpSpPr bwMode="auto">
            <a:xfrm>
              <a:off x="4879" y="2817"/>
              <a:ext cx="2781" cy="3420"/>
              <a:chOff x="2459" y="3546"/>
              <a:chExt cx="2234" cy="1792"/>
            </a:xfrm>
          </p:grpSpPr>
          <p:sp>
            <p:nvSpPr>
              <p:cNvPr id="39970" name="Line 26"/>
              <p:cNvSpPr>
                <a:spLocks noChangeShapeType="1"/>
              </p:cNvSpPr>
              <p:nvPr/>
            </p:nvSpPr>
            <p:spPr bwMode="auto">
              <a:xfrm>
                <a:off x="3277" y="3556"/>
                <a:ext cx="1414" cy="0"/>
              </a:xfrm>
              <a:prstGeom prst="line">
                <a:avLst/>
              </a:prstGeom>
              <a:noFill/>
              <a:ln w="22225">
                <a:solidFill>
                  <a:srgbClr val="000000"/>
                </a:solidFill>
                <a:round/>
                <a:headEnd/>
                <a:tailEnd/>
              </a:ln>
            </p:spPr>
            <p:txBody>
              <a:bodyPr/>
              <a:lstStyle/>
              <a:p>
                <a:endParaRPr lang="tr-TR"/>
              </a:p>
            </p:txBody>
          </p:sp>
          <p:sp>
            <p:nvSpPr>
              <p:cNvPr id="39971" name="Line 27"/>
              <p:cNvSpPr>
                <a:spLocks noChangeShapeType="1"/>
              </p:cNvSpPr>
              <p:nvPr/>
            </p:nvSpPr>
            <p:spPr bwMode="auto">
              <a:xfrm>
                <a:off x="3279" y="5333"/>
                <a:ext cx="1414" cy="0"/>
              </a:xfrm>
              <a:prstGeom prst="line">
                <a:avLst/>
              </a:prstGeom>
              <a:noFill/>
              <a:ln w="22225">
                <a:solidFill>
                  <a:srgbClr val="000000"/>
                </a:solidFill>
                <a:round/>
                <a:headEnd/>
                <a:tailEnd/>
              </a:ln>
            </p:spPr>
            <p:txBody>
              <a:bodyPr/>
              <a:lstStyle/>
              <a:p>
                <a:endParaRPr lang="tr-TR"/>
              </a:p>
            </p:txBody>
          </p:sp>
          <p:sp>
            <p:nvSpPr>
              <p:cNvPr id="39972" name="Line 28"/>
              <p:cNvSpPr>
                <a:spLocks noChangeShapeType="1"/>
              </p:cNvSpPr>
              <p:nvPr/>
            </p:nvSpPr>
            <p:spPr bwMode="auto">
              <a:xfrm>
                <a:off x="3279" y="3546"/>
                <a:ext cx="0" cy="1792"/>
              </a:xfrm>
              <a:prstGeom prst="line">
                <a:avLst/>
              </a:prstGeom>
              <a:noFill/>
              <a:ln w="22225">
                <a:solidFill>
                  <a:srgbClr val="000000"/>
                </a:solidFill>
                <a:round/>
                <a:headEnd/>
                <a:tailEnd/>
              </a:ln>
            </p:spPr>
            <p:txBody>
              <a:bodyPr/>
              <a:lstStyle/>
              <a:p>
                <a:endParaRPr lang="tr-TR"/>
              </a:p>
            </p:txBody>
          </p:sp>
          <p:sp>
            <p:nvSpPr>
              <p:cNvPr id="39973" name="Line 29"/>
              <p:cNvSpPr>
                <a:spLocks noChangeShapeType="1"/>
              </p:cNvSpPr>
              <p:nvPr/>
            </p:nvSpPr>
            <p:spPr bwMode="auto">
              <a:xfrm>
                <a:off x="2459" y="4472"/>
                <a:ext cx="808" cy="0"/>
              </a:xfrm>
              <a:prstGeom prst="line">
                <a:avLst/>
              </a:prstGeom>
              <a:noFill/>
              <a:ln w="22225">
                <a:solidFill>
                  <a:srgbClr val="000000"/>
                </a:solidFill>
                <a:round/>
                <a:headEnd/>
                <a:tailEnd/>
              </a:ln>
            </p:spPr>
            <p:txBody>
              <a:bodyPr/>
              <a:lstStyle/>
              <a:p>
                <a:endParaRPr lang="tr-TR"/>
              </a:p>
            </p:txBody>
          </p:sp>
        </p:grpSp>
        <p:sp>
          <p:nvSpPr>
            <p:cNvPr id="39963" name="Oval 30"/>
            <p:cNvSpPr>
              <a:spLocks noChangeArrowheads="1"/>
            </p:cNvSpPr>
            <p:nvPr/>
          </p:nvSpPr>
          <p:spPr bwMode="auto">
            <a:xfrm>
              <a:off x="3420" y="3837"/>
              <a:ext cx="1440" cy="1440"/>
            </a:xfrm>
            <a:prstGeom prst="ellipse">
              <a:avLst/>
            </a:prstGeom>
            <a:solidFill>
              <a:srgbClr val="33CCCC"/>
            </a:solidFill>
            <a:ln w="9525">
              <a:solidFill>
                <a:srgbClr val="000000"/>
              </a:solidFill>
              <a:round/>
              <a:headEnd/>
              <a:tailEnd/>
            </a:ln>
          </p:spPr>
          <p:txBody>
            <a:bodyPr/>
            <a:lstStyle/>
            <a:p>
              <a:endParaRPr lang="tr-TR"/>
            </a:p>
          </p:txBody>
        </p:sp>
        <p:sp>
          <p:nvSpPr>
            <p:cNvPr id="39964" name="Text Box 31"/>
            <p:cNvSpPr txBox="1">
              <a:spLocks noChangeArrowheads="1"/>
            </p:cNvSpPr>
            <p:nvPr/>
          </p:nvSpPr>
          <p:spPr bwMode="auto">
            <a:xfrm>
              <a:off x="7362" y="1748"/>
              <a:ext cx="1979" cy="1197"/>
            </a:xfrm>
            <a:prstGeom prst="rect">
              <a:avLst/>
            </a:prstGeom>
            <a:noFill/>
            <a:ln w="9525">
              <a:noFill/>
              <a:miter lim="800000"/>
              <a:headEnd/>
              <a:tailEnd/>
            </a:ln>
          </p:spPr>
          <p:txBody>
            <a:bodyPr/>
            <a:lstStyle/>
            <a:p>
              <a:pPr eaLnBrk="0" hangingPunct="0"/>
              <a:r>
                <a:rPr lang="tr-TR" b="1" dirty="0" err="1" smtClean="0"/>
                <a:t>exposed</a:t>
              </a:r>
              <a:endParaRPr lang="en-US" dirty="0"/>
            </a:p>
          </p:txBody>
        </p:sp>
        <p:sp>
          <p:nvSpPr>
            <p:cNvPr id="39965" name="Text Box 32"/>
            <p:cNvSpPr txBox="1">
              <a:spLocks noChangeArrowheads="1"/>
            </p:cNvSpPr>
            <p:nvPr/>
          </p:nvSpPr>
          <p:spPr bwMode="auto">
            <a:xfrm>
              <a:off x="6505" y="6717"/>
              <a:ext cx="3175" cy="1197"/>
            </a:xfrm>
            <a:prstGeom prst="rect">
              <a:avLst/>
            </a:prstGeom>
            <a:noFill/>
            <a:ln w="9525">
              <a:noFill/>
              <a:miter lim="800000"/>
              <a:headEnd/>
              <a:tailEnd/>
            </a:ln>
          </p:spPr>
          <p:txBody>
            <a:bodyPr/>
            <a:lstStyle/>
            <a:p>
              <a:pPr eaLnBrk="0" hangingPunct="0"/>
              <a:r>
                <a:rPr lang="tr-TR" b="1"/>
                <a:t>Etkene maruz kalmayanlar (kontrol) </a:t>
              </a:r>
              <a:endParaRPr lang="en-US"/>
            </a:p>
          </p:txBody>
        </p:sp>
        <p:sp>
          <p:nvSpPr>
            <p:cNvPr id="39966" name="Line 33"/>
            <p:cNvSpPr>
              <a:spLocks noChangeShapeType="1"/>
            </p:cNvSpPr>
            <p:nvPr/>
          </p:nvSpPr>
          <p:spPr bwMode="auto">
            <a:xfrm>
              <a:off x="3780" y="8212"/>
              <a:ext cx="8280" cy="0"/>
            </a:xfrm>
            <a:prstGeom prst="line">
              <a:avLst/>
            </a:prstGeom>
            <a:noFill/>
            <a:ln w="22225">
              <a:solidFill>
                <a:srgbClr val="000000"/>
              </a:solidFill>
              <a:round/>
              <a:headEnd/>
              <a:tailEnd type="triangle" w="lg" len="lg"/>
            </a:ln>
          </p:spPr>
          <p:txBody>
            <a:bodyPr/>
            <a:lstStyle/>
            <a:p>
              <a:endParaRPr lang="tr-TR"/>
            </a:p>
          </p:txBody>
        </p:sp>
        <p:sp>
          <p:nvSpPr>
            <p:cNvPr id="39967" name="Line 34"/>
            <p:cNvSpPr>
              <a:spLocks noChangeShapeType="1"/>
            </p:cNvSpPr>
            <p:nvPr/>
          </p:nvSpPr>
          <p:spPr bwMode="auto">
            <a:xfrm>
              <a:off x="11020" y="8037"/>
              <a:ext cx="0" cy="360"/>
            </a:xfrm>
            <a:prstGeom prst="line">
              <a:avLst/>
            </a:prstGeom>
            <a:noFill/>
            <a:ln w="9525">
              <a:solidFill>
                <a:srgbClr val="000000"/>
              </a:solidFill>
              <a:round/>
              <a:headEnd/>
              <a:tailEnd/>
            </a:ln>
          </p:spPr>
          <p:txBody>
            <a:bodyPr/>
            <a:lstStyle/>
            <a:p>
              <a:endParaRPr lang="tr-TR"/>
            </a:p>
          </p:txBody>
        </p:sp>
        <p:sp>
          <p:nvSpPr>
            <p:cNvPr id="39968" name="Text Box 35"/>
            <p:cNvSpPr txBox="1">
              <a:spLocks noChangeArrowheads="1"/>
            </p:cNvSpPr>
            <p:nvPr/>
          </p:nvSpPr>
          <p:spPr bwMode="auto">
            <a:xfrm>
              <a:off x="12240" y="7917"/>
              <a:ext cx="1440" cy="540"/>
            </a:xfrm>
            <a:prstGeom prst="rect">
              <a:avLst/>
            </a:prstGeom>
            <a:noFill/>
            <a:ln w="9525">
              <a:noFill/>
              <a:miter lim="800000"/>
              <a:headEnd/>
              <a:tailEnd/>
            </a:ln>
          </p:spPr>
          <p:txBody>
            <a:bodyPr/>
            <a:lstStyle/>
            <a:p>
              <a:pPr eaLnBrk="0" hangingPunct="0"/>
              <a:r>
                <a:rPr lang="tr-TR" b="1"/>
                <a:t>zaman</a:t>
              </a:r>
              <a:endParaRPr lang="en-US"/>
            </a:p>
          </p:txBody>
        </p:sp>
        <p:sp>
          <p:nvSpPr>
            <p:cNvPr id="39969" name="Line 36"/>
            <p:cNvSpPr>
              <a:spLocks noChangeShapeType="1"/>
            </p:cNvSpPr>
            <p:nvPr/>
          </p:nvSpPr>
          <p:spPr bwMode="auto">
            <a:xfrm>
              <a:off x="5940" y="9717"/>
              <a:ext cx="4320" cy="0"/>
            </a:xfrm>
            <a:prstGeom prst="line">
              <a:avLst/>
            </a:prstGeom>
            <a:noFill/>
            <a:ln w="22225">
              <a:solidFill>
                <a:srgbClr val="000000"/>
              </a:solidFill>
              <a:round/>
              <a:headEnd/>
              <a:tailEnd type="triangle" w="lg" len="lg"/>
            </a:ln>
          </p:spPr>
          <p:txBody>
            <a:bodyPr/>
            <a:lstStyle/>
            <a:p>
              <a:endParaRPr lang="tr-TR"/>
            </a:p>
          </p:txBody>
        </p:sp>
      </p:grpSp>
      <p:sp>
        <p:nvSpPr>
          <p:cNvPr id="39940" name="Rectangle 37"/>
          <p:cNvSpPr>
            <a:spLocks noChangeArrowheads="1"/>
          </p:cNvSpPr>
          <p:nvPr/>
        </p:nvSpPr>
        <p:spPr bwMode="auto">
          <a:xfrm>
            <a:off x="1143000" y="5776913"/>
            <a:ext cx="2236788" cy="369887"/>
          </a:xfrm>
          <a:prstGeom prst="rect">
            <a:avLst/>
          </a:prstGeom>
          <a:noFill/>
          <a:ln w="9525">
            <a:noFill/>
            <a:miter lim="800000"/>
            <a:headEnd/>
            <a:tailEnd/>
          </a:ln>
        </p:spPr>
        <p:txBody>
          <a:bodyPr wrap="none">
            <a:spAutoFit/>
          </a:bodyPr>
          <a:lstStyle/>
          <a:p>
            <a:r>
              <a:rPr lang="tr-TR" b="1">
                <a:latin typeface="Minion Pro" pitchFamily="18" charset="0"/>
              </a:rPr>
              <a:t>Araştırmanın yönü</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Retrospective</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Studies</a:t>
            </a:r>
            <a:endParaRPr lang="tr-TR" b="1" dirty="0">
              <a:solidFill>
                <a:srgbClr val="FF0000"/>
              </a:solidFill>
            </a:endParaRPr>
          </a:p>
        </p:txBody>
      </p:sp>
      <p:sp>
        <p:nvSpPr>
          <p:cNvPr id="3" name="2 İçerik Yer Tutucusu"/>
          <p:cNvSpPr>
            <a:spLocks noGrp="1"/>
          </p:cNvSpPr>
          <p:nvPr>
            <p:ph idx="1"/>
          </p:nvPr>
        </p:nvSpPr>
        <p:spPr/>
        <p:txBody>
          <a:bodyPr/>
          <a:lstStyle/>
          <a:p>
            <a:pPr marL="514350" indent="-514350">
              <a:buAutoNum type="arabicPeriod"/>
            </a:pPr>
            <a:r>
              <a:rPr lang="tr-TR" dirty="0" smtClean="0"/>
              <a:t>Spread of </a:t>
            </a:r>
            <a:r>
              <a:rPr lang="tr-TR" dirty="0" err="1" smtClean="0"/>
              <a:t>tuberculosis</a:t>
            </a:r>
            <a:r>
              <a:rPr lang="tr-TR" dirty="0" smtClean="0"/>
              <a:t> in </a:t>
            </a:r>
            <a:r>
              <a:rPr lang="tr-TR" dirty="0" err="1" smtClean="0"/>
              <a:t>families</a:t>
            </a:r>
            <a:r>
              <a:rPr lang="tr-TR" dirty="0" smtClean="0"/>
              <a:t>, </a:t>
            </a:r>
            <a:r>
              <a:rPr lang="tr-TR" dirty="0" err="1" smtClean="0"/>
              <a:t>Frost</a:t>
            </a:r>
            <a:r>
              <a:rPr lang="tr-TR" dirty="0" smtClean="0"/>
              <a:t>, 1933</a:t>
            </a:r>
          </a:p>
          <a:p>
            <a:pPr marL="514350" indent="-514350">
              <a:buAutoNum type="arabicPeriod"/>
            </a:pPr>
            <a:r>
              <a:rPr lang="tr-TR" dirty="0" err="1" smtClean="0"/>
              <a:t>Nickel</a:t>
            </a:r>
            <a:r>
              <a:rPr lang="tr-TR" dirty="0" smtClean="0"/>
              <a:t> </a:t>
            </a:r>
            <a:r>
              <a:rPr lang="tr-TR" dirty="0" err="1" smtClean="0"/>
              <a:t>refiners</a:t>
            </a:r>
            <a:r>
              <a:rPr lang="tr-TR" dirty="0" smtClean="0"/>
              <a:t>’ </a:t>
            </a:r>
            <a:r>
              <a:rPr lang="tr-TR" dirty="0" err="1" smtClean="0"/>
              <a:t>study</a:t>
            </a:r>
            <a:r>
              <a:rPr lang="tr-TR" dirty="0" smtClean="0"/>
              <a:t>, </a:t>
            </a:r>
            <a:r>
              <a:rPr lang="tr-TR" dirty="0" err="1" smtClean="0"/>
              <a:t>Hill</a:t>
            </a:r>
            <a:r>
              <a:rPr lang="tr-TR" dirty="0" smtClean="0"/>
              <a:t>, 1966</a:t>
            </a:r>
          </a:p>
          <a:p>
            <a:pPr marL="514350" indent="-514350">
              <a:buAutoNum type="arabicPeriod"/>
            </a:pPr>
            <a:r>
              <a:rPr lang="tr-TR" dirty="0" err="1" smtClean="0"/>
              <a:t>Gas</a:t>
            </a:r>
            <a:r>
              <a:rPr lang="tr-TR" dirty="0" smtClean="0"/>
              <a:t> </a:t>
            </a:r>
            <a:r>
              <a:rPr lang="tr-TR" dirty="0" err="1" smtClean="0"/>
              <a:t>workers</a:t>
            </a:r>
            <a:r>
              <a:rPr lang="tr-TR" dirty="0" smtClean="0"/>
              <a:t>’ </a:t>
            </a:r>
            <a:r>
              <a:rPr lang="tr-TR" dirty="0" err="1" smtClean="0"/>
              <a:t>study</a:t>
            </a:r>
            <a:r>
              <a:rPr lang="tr-TR" dirty="0" smtClean="0"/>
              <a:t>, </a:t>
            </a:r>
            <a:r>
              <a:rPr lang="tr-TR" dirty="0" err="1" smtClean="0"/>
              <a:t>Doll</a:t>
            </a:r>
            <a:r>
              <a:rPr lang="tr-TR" dirty="0" smtClean="0"/>
              <a:t>, 1952</a:t>
            </a:r>
          </a:p>
          <a:p>
            <a:pPr marL="514350" indent="-514350">
              <a:buAutoNum type="arabicPeriod"/>
            </a:pPr>
            <a:r>
              <a:rPr lang="tr-TR" dirty="0" smtClean="0"/>
              <a:t>Life </a:t>
            </a:r>
            <a:r>
              <a:rPr lang="tr-TR" dirty="0" err="1" smtClean="0"/>
              <a:t>span</a:t>
            </a:r>
            <a:r>
              <a:rPr lang="tr-TR" dirty="0" smtClean="0"/>
              <a:t> </a:t>
            </a:r>
            <a:r>
              <a:rPr lang="tr-TR" dirty="0" err="1" smtClean="0"/>
              <a:t>study</a:t>
            </a:r>
            <a:r>
              <a:rPr lang="tr-TR" dirty="0" smtClean="0"/>
              <a:t> of </a:t>
            </a:r>
            <a:r>
              <a:rPr lang="tr-TR" dirty="0" err="1" smtClean="0"/>
              <a:t>the</a:t>
            </a:r>
            <a:r>
              <a:rPr lang="tr-TR" dirty="0" smtClean="0"/>
              <a:t> </a:t>
            </a:r>
            <a:r>
              <a:rPr lang="tr-TR" dirty="0" err="1" smtClean="0"/>
              <a:t>atomic</a:t>
            </a:r>
            <a:r>
              <a:rPr lang="tr-TR" dirty="0" smtClean="0"/>
              <a:t> </a:t>
            </a:r>
            <a:r>
              <a:rPr lang="tr-TR" dirty="0" err="1" smtClean="0"/>
              <a:t>bomb</a:t>
            </a:r>
            <a:r>
              <a:rPr lang="tr-TR" dirty="0" smtClean="0"/>
              <a:t> </a:t>
            </a:r>
            <a:r>
              <a:rPr lang="tr-TR" dirty="0" err="1" smtClean="0"/>
              <a:t>survivors</a:t>
            </a:r>
            <a:r>
              <a:rPr lang="tr-TR" dirty="0" smtClean="0"/>
              <a:t>, </a:t>
            </a:r>
            <a:r>
              <a:rPr lang="tr-TR" dirty="0" err="1" smtClean="0"/>
              <a:t>Atomic</a:t>
            </a:r>
            <a:r>
              <a:rPr lang="tr-TR" dirty="0" smtClean="0"/>
              <a:t> </a:t>
            </a:r>
            <a:r>
              <a:rPr lang="tr-TR" dirty="0" err="1" smtClean="0"/>
              <a:t>Bomb</a:t>
            </a:r>
            <a:r>
              <a:rPr lang="tr-TR" dirty="0" smtClean="0"/>
              <a:t> </a:t>
            </a:r>
            <a:r>
              <a:rPr lang="tr-TR" dirty="0" err="1" smtClean="0"/>
              <a:t>Causalty</a:t>
            </a:r>
            <a:r>
              <a:rPr lang="tr-TR" dirty="0" smtClean="0"/>
              <a:t> </a:t>
            </a:r>
            <a:r>
              <a:rPr lang="tr-TR" dirty="0" err="1" smtClean="0"/>
              <a:t>Commission</a:t>
            </a:r>
            <a:r>
              <a:rPr lang="tr-TR" dirty="0" smtClean="0"/>
              <a:t>, 1956</a:t>
            </a:r>
          </a:p>
          <a:p>
            <a:pPr marL="514350" indent="-514350">
              <a:buAutoNum type="arabicPeriod"/>
            </a:pPr>
            <a:r>
              <a:rPr lang="tr-TR" dirty="0" err="1" smtClean="0"/>
              <a:t>Ankylosing</a:t>
            </a:r>
            <a:r>
              <a:rPr lang="tr-TR" dirty="0" smtClean="0"/>
              <a:t> </a:t>
            </a:r>
            <a:r>
              <a:rPr lang="tr-TR" dirty="0" err="1" smtClean="0"/>
              <a:t>spondylitis</a:t>
            </a:r>
            <a:r>
              <a:rPr lang="tr-TR" dirty="0" smtClean="0"/>
              <a:t> </a:t>
            </a:r>
            <a:r>
              <a:rPr lang="tr-TR" dirty="0" err="1" smtClean="0"/>
              <a:t>study</a:t>
            </a:r>
            <a:r>
              <a:rPr lang="tr-TR" dirty="0" smtClean="0"/>
              <a:t>, 1957</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634082"/>
          </a:xfrm>
        </p:spPr>
        <p:txBody>
          <a:bodyPr>
            <a:normAutofit fontScale="90000"/>
          </a:bodyPr>
          <a:lstStyle/>
          <a:p>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Effect</a:t>
            </a:r>
            <a:endParaRPr lang="tr-TR" b="1" dirty="0">
              <a:solidFill>
                <a:srgbClr val="FF0000"/>
              </a:solidFill>
            </a:endParaRPr>
          </a:p>
        </p:txBody>
      </p:sp>
      <p:sp>
        <p:nvSpPr>
          <p:cNvPr id="3" name="2 İçerik Yer Tutucusu"/>
          <p:cNvSpPr>
            <a:spLocks noGrp="1"/>
          </p:cNvSpPr>
          <p:nvPr>
            <p:ph idx="1"/>
          </p:nvPr>
        </p:nvSpPr>
        <p:spPr>
          <a:xfrm>
            <a:off x="457200" y="1091877"/>
            <a:ext cx="8229600" cy="5361459"/>
          </a:xfrm>
        </p:spPr>
        <p:txBody>
          <a:bodyPr>
            <a:normAutofit fontScale="85000" lnSpcReduction="20000"/>
          </a:bodyPr>
          <a:lstStyle/>
          <a:p>
            <a:r>
              <a:rPr lang="en-US" dirty="0" smtClean="0"/>
              <a:t>Certain illnesses may be socially affected and cohort effects can be an indicator of this sort of phenomenon.</a:t>
            </a:r>
          </a:p>
          <a:p>
            <a:endParaRPr lang="tr-TR" dirty="0" smtClean="0"/>
          </a:p>
          <a:p>
            <a:r>
              <a:rPr lang="en-US" dirty="0" smtClean="0"/>
              <a:t>Cohorts in organizations are often defined by entry or birth date, and retain some common characteristic (size, cohesiveness, competition) that can affect the organization. For example, cohort effects are critical issues in school enrollment.</a:t>
            </a:r>
            <a:endParaRPr lang="tr-TR" dirty="0" smtClean="0"/>
          </a:p>
          <a:p>
            <a:endParaRPr lang="tr-TR" dirty="0" smtClean="0"/>
          </a:p>
          <a:p>
            <a:r>
              <a:rPr lang="tr-TR" dirty="0" err="1" smtClean="0"/>
              <a:t>In</a:t>
            </a:r>
            <a:r>
              <a:rPr lang="tr-TR" dirty="0" smtClean="0"/>
              <a:t> </a:t>
            </a:r>
            <a:r>
              <a:rPr lang="tr-TR" dirty="0" err="1" smtClean="0"/>
              <a:t>medical</a:t>
            </a:r>
            <a:r>
              <a:rPr lang="tr-TR" dirty="0" smtClean="0"/>
              <a:t> </a:t>
            </a:r>
            <a:r>
              <a:rPr lang="tr-TR" dirty="0" err="1" smtClean="0"/>
              <a:t>literature</a:t>
            </a:r>
            <a:r>
              <a:rPr lang="tr-TR" dirty="0" smtClean="0"/>
              <a:t>, </a:t>
            </a:r>
            <a:r>
              <a:rPr lang="tr-TR" dirty="0" err="1" smtClean="0"/>
              <a:t>cohort</a:t>
            </a:r>
            <a:r>
              <a:rPr lang="tr-TR" dirty="0" smtClean="0"/>
              <a:t> </a:t>
            </a:r>
            <a:r>
              <a:rPr lang="tr-TR" dirty="0" err="1" smtClean="0"/>
              <a:t>effect</a:t>
            </a:r>
            <a:r>
              <a:rPr lang="tr-TR" dirty="0" smtClean="0"/>
              <a:t> </a:t>
            </a:r>
            <a:r>
              <a:rPr lang="tr-TR" dirty="0" err="1" smtClean="0"/>
              <a:t>should</a:t>
            </a:r>
            <a:r>
              <a:rPr lang="tr-TR" dirty="0" smtClean="0"/>
              <a:t> be </a:t>
            </a:r>
            <a:r>
              <a:rPr lang="tr-TR" dirty="0" err="1" smtClean="0"/>
              <a:t>known</a:t>
            </a:r>
            <a:r>
              <a:rPr lang="tr-TR" dirty="0" smtClean="0"/>
              <a:t> </a:t>
            </a:r>
            <a:r>
              <a:rPr lang="tr-TR" dirty="0" err="1" smtClean="0"/>
              <a:t>to</a:t>
            </a:r>
            <a:r>
              <a:rPr lang="tr-TR" dirty="0" smtClean="0"/>
              <a:t> </a:t>
            </a:r>
            <a:r>
              <a:rPr lang="tr-TR" dirty="0" err="1" smtClean="0"/>
              <a:t>detect</a:t>
            </a:r>
            <a:r>
              <a:rPr lang="tr-TR" dirty="0" smtClean="0"/>
              <a:t> </a:t>
            </a:r>
            <a:r>
              <a:rPr lang="tr-TR" dirty="0" err="1" smtClean="0"/>
              <a:t>and</a:t>
            </a:r>
            <a:r>
              <a:rPr lang="tr-TR" dirty="0" smtClean="0"/>
              <a:t>/</a:t>
            </a:r>
            <a:r>
              <a:rPr lang="tr-TR" dirty="0" err="1" smtClean="0"/>
              <a:t>or</a:t>
            </a:r>
            <a:r>
              <a:rPr lang="tr-TR" dirty="0" smtClean="0"/>
              <a:t> </a:t>
            </a:r>
            <a:r>
              <a:rPr lang="tr-TR" dirty="0" err="1" smtClean="0"/>
              <a:t>avoid</a:t>
            </a:r>
            <a:r>
              <a:rPr lang="tr-TR" dirty="0" smtClean="0"/>
              <a:t> </a:t>
            </a:r>
            <a:r>
              <a:rPr lang="tr-TR" dirty="0" err="1" smtClean="0"/>
              <a:t>selection</a:t>
            </a:r>
            <a:r>
              <a:rPr lang="tr-TR" dirty="0" smtClean="0"/>
              <a:t> </a:t>
            </a:r>
            <a:r>
              <a:rPr lang="tr-TR" dirty="0" err="1" smtClean="0"/>
              <a:t>bias</a:t>
            </a:r>
            <a:r>
              <a:rPr lang="tr-TR" dirty="0" smtClean="0"/>
              <a:t>.</a:t>
            </a:r>
          </a:p>
          <a:p>
            <a:endParaRPr lang="tr-TR" dirty="0" smtClean="0"/>
          </a:p>
          <a:p>
            <a:r>
              <a:rPr lang="tr-TR" dirty="0" err="1" smtClean="0"/>
              <a:t>Birth</a:t>
            </a:r>
            <a:r>
              <a:rPr lang="tr-TR" dirty="0" smtClean="0"/>
              <a:t> </a:t>
            </a:r>
            <a:r>
              <a:rPr lang="tr-TR" dirty="0" err="1" smtClean="0"/>
              <a:t>cohort</a:t>
            </a:r>
            <a:r>
              <a:rPr lang="tr-TR" dirty="0" smtClean="0"/>
              <a:t> </a:t>
            </a:r>
            <a:r>
              <a:rPr lang="tr-TR" dirty="0" err="1" smtClean="0"/>
              <a:t>effect</a:t>
            </a:r>
            <a:r>
              <a:rPr lang="tr-TR" dirty="0" smtClean="0"/>
              <a:t> in LTBI in US (BMC </a:t>
            </a:r>
            <a:r>
              <a:rPr lang="tr-TR" dirty="0" err="1" smtClean="0"/>
              <a:t>Infect</a:t>
            </a:r>
            <a:r>
              <a:rPr lang="tr-TR" dirty="0" smtClean="0"/>
              <a:t> </a:t>
            </a:r>
            <a:r>
              <a:rPr lang="tr-TR" dirty="0" err="1" smtClean="0"/>
              <a:t>Dis</a:t>
            </a:r>
            <a:r>
              <a:rPr lang="tr-TR" dirty="0" smtClean="0"/>
              <a:t> 2010)</a:t>
            </a:r>
            <a:endParaRPr lang="en-US" dirty="0" smtClean="0"/>
          </a:p>
          <a:p>
            <a:pPr>
              <a:buNone/>
            </a:pP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5400" b="1" dirty="0" err="1" smtClean="0">
                <a:solidFill>
                  <a:srgbClr val="FF0000"/>
                </a:solidFill>
              </a:rPr>
              <a:t>Biases</a:t>
            </a:r>
            <a:r>
              <a:rPr lang="tr-TR" sz="5400" b="1" dirty="0" smtClean="0">
                <a:solidFill>
                  <a:srgbClr val="FF0000"/>
                </a:solidFill>
              </a:rPr>
              <a:t> in </a:t>
            </a:r>
            <a:r>
              <a:rPr lang="tr-TR" sz="5400" b="1" dirty="0" err="1" smtClean="0">
                <a:solidFill>
                  <a:srgbClr val="FF0000"/>
                </a:solidFill>
              </a:rPr>
              <a:t>Cohort</a:t>
            </a:r>
            <a:r>
              <a:rPr lang="tr-TR" sz="5400" b="1" dirty="0" smtClean="0">
                <a:solidFill>
                  <a:srgbClr val="FF0000"/>
                </a:solidFill>
              </a:rPr>
              <a:t> </a:t>
            </a:r>
            <a:r>
              <a:rPr lang="tr-TR" sz="5400" b="1" dirty="0" err="1" smtClean="0">
                <a:solidFill>
                  <a:srgbClr val="FF0000"/>
                </a:solidFill>
              </a:rPr>
              <a:t>Studies</a:t>
            </a:r>
            <a:endParaRPr lang="tr-TR" sz="5400" b="1" dirty="0">
              <a:solidFill>
                <a:srgbClr val="FF0000"/>
              </a:solidFill>
            </a:endParaRPr>
          </a:p>
        </p:txBody>
      </p:sp>
      <p:sp>
        <p:nvSpPr>
          <p:cNvPr id="3" name="2 İçerik Yer Tutucusu"/>
          <p:cNvSpPr>
            <a:spLocks noGrp="1"/>
          </p:cNvSpPr>
          <p:nvPr>
            <p:ph idx="1"/>
          </p:nvPr>
        </p:nvSpPr>
        <p:spPr>
          <a:xfrm>
            <a:off x="662880" y="1600200"/>
            <a:ext cx="8229600" cy="4525963"/>
          </a:xfrm>
        </p:spPr>
        <p:txBody>
          <a:bodyPr>
            <a:normAutofit/>
          </a:bodyPr>
          <a:lstStyle/>
          <a:p>
            <a:pPr marL="514350" indent="-514350">
              <a:buAutoNum type="arabicPeriod"/>
            </a:pPr>
            <a:r>
              <a:rPr lang="tr-TR" sz="4000" dirty="0" err="1" smtClean="0"/>
              <a:t>Bias</a:t>
            </a:r>
            <a:r>
              <a:rPr lang="tr-TR" sz="4000" dirty="0" smtClean="0"/>
              <a:t> in </a:t>
            </a:r>
            <a:r>
              <a:rPr lang="tr-TR" sz="4000" dirty="0" err="1" smtClean="0"/>
              <a:t>assessment</a:t>
            </a:r>
            <a:r>
              <a:rPr lang="tr-TR" sz="4000" dirty="0" smtClean="0"/>
              <a:t> of </a:t>
            </a:r>
            <a:r>
              <a:rPr lang="tr-TR" sz="4000" dirty="0" err="1" smtClean="0"/>
              <a:t>the</a:t>
            </a:r>
            <a:r>
              <a:rPr lang="tr-TR" sz="4000" dirty="0" smtClean="0"/>
              <a:t> </a:t>
            </a:r>
            <a:r>
              <a:rPr lang="tr-TR" sz="4000" dirty="0" err="1" smtClean="0"/>
              <a:t>outcome</a:t>
            </a:r>
            <a:endParaRPr lang="tr-TR" sz="4000" dirty="0" smtClean="0"/>
          </a:p>
          <a:p>
            <a:pPr marL="514350" indent="-514350">
              <a:buAutoNum type="arabicPeriod"/>
            </a:pPr>
            <a:r>
              <a:rPr lang="tr-TR" sz="4000" dirty="0" err="1" smtClean="0"/>
              <a:t>Information</a:t>
            </a:r>
            <a:r>
              <a:rPr lang="tr-TR" sz="4000" dirty="0" smtClean="0"/>
              <a:t> </a:t>
            </a:r>
            <a:r>
              <a:rPr lang="tr-TR" sz="4000" dirty="0" err="1" smtClean="0"/>
              <a:t>bias</a:t>
            </a:r>
            <a:endParaRPr lang="tr-TR" sz="4000" dirty="0" smtClean="0"/>
          </a:p>
          <a:p>
            <a:pPr marL="914400" lvl="1" indent="-514350">
              <a:buAutoNum type="arabicPeriod"/>
            </a:pPr>
            <a:r>
              <a:rPr lang="tr-TR" sz="3600" dirty="0" err="1" smtClean="0"/>
              <a:t>Particularly</a:t>
            </a:r>
            <a:r>
              <a:rPr lang="tr-TR" sz="3600" dirty="0" smtClean="0"/>
              <a:t> in </a:t>
            </a:r>
            <a:r>
              <a:rPr lang="tr-TR" sz="3600" dirty="0" err="1" smtClean="0"/>
              <a:t>historical</a:t>
            </a:r>
            <a:r>
              <a:rPr lang="tr-TR" sz="3600" dirty="0" smtClean="0"/>
              <a:t> </a:t>
            </a:r>
            <a:r>
              <a:rPr lang="tr-TR" sz="3600" dirty="0" err="1" smtClean="0"/>
              <a:t>control</a:t>
            </a:r>
            <a:endParaRPr lang="tr-TR" sz="3600" dirty="0" smtClean="0"/>
          </a:p>
          <a:p>
            <a:pPr marL="514350" indent="-514350">
              <a:buAutoNum type="arabicPeriod"/>
            </a:pPr>
            <a:r>
              <a:rPr lang="tr-TR" sz="4000" dirty="0" err="1" smtClean="0"/>
              <a:t>Biases</a:t>
            </a:r>
            <a:r>
              <a:rPr lang="tr-TR" sz="4000" dirty="0" smtClean="0"/>
              <a:t> </a:t>
            </a:r>
            <a:r>
              <a:rPr lang="tr-TR" sz="4000" dirty="0" err="1" smtClean="0"/>
              <a:t>from</a:t>
            </a:r>
            <a:r>
              <a:rPr lang="tr-TR" sz="4000" dirty="0" smtClean="0"/>
              <a:t> </a:t>
            </a:r>
            <a:r>
              <a:rPr lang="tr-TR" sz="4000" dirty="0" err="1" smtClean="0"/>
              <a:t>non</a:t>
            </a:r>
            <a:r>
              <a:rPr lang="tr-TR" sz="4000" dirty="0" smtClean="0"/>
              <a:t>-</a:t>
            </a:r>
            <a:r>
              <a:rPr lang="tr-TR" sz="4000" dirty="0" err="1" smtClean="0"/>
              <a:t>response</a:t>
            </a:r>
            <a:r>
              <a:rPr lang="tr-TR" sz="4000" dirty="0" smtClean="0"/>
              <a:t> </a:t>
            </a:r>
            <a:r>
              <a:rPr lang="tr-TR" sz="4000" dirty="0" err="1" smtClean="0"/>
              <a:t>and</a:t>
            </a:r>
            <a:r>
              <a:rPr lang="tr-TR" sz="4000" dirty="0" smtClean="0"/>
              <a:t> </a:t>
            </a:r>
            <a:r>
              <a:rPr lang="tr-TR" sz="4000" dirty="0" err="1" smtClean="0"/>
              <a:t>losses</a:t>
            </a:r>
            <a:r>
              <a:rPr lang="tr-TR" sz="4000" dirty="0" smtClean="0"/>
              <a:t> </a:t>
            </a:r>
            <a:r>
              <a:rPr lang="tr-TR" sz="4000" dirty="0" err="1" smtClean="0"/>
              <a:t>to</a:t>
            </a:r>
            <a:r>
              <a:rPr lang="tr-TR" sz="4000" dirty="0" smtClean="0"/>
              <a:t> </a:t>
            </a:r>
            <a:r>
              <a:rPr lang="tr-TR" sz="4000" dirty="0" err="1" smtClean="0"/>
              <a:t>follow</a:t>
            </a:r>
            <a:r>
              <a:rPr lang="tr-TR" sz="4000" dirty="0" smtClean="0"/>
              <a:t> </a:t>
            </a:r>
            <a:r>
              <a:rPr lang="tr-TR" sz="4000" dirty="0" err="1" smtClean="0"/>
              <a:t>up</a:t>
            </a:r>
            <a:endParaRPr lang="tr-TR" sz="4000" dirty="0" smtClean="0"/>
          </a:p>
          <a:p>
            <a:pPr marL="514350" indent="-514350">
              <a:buAutoNum type="arabicPeriod"/>
            </a:pPr>
            <a:r>
              <a:rPr lang="tr-TR" sz="4000" dirty="0" err="1" smtClean="0"/>
              <a:t>Analytic</a:t>
            </a:r>
            <a:r>
              <a:rPr lang="tr-TR" sz="4000" dirty="0" smtClean="0"/>
              <a:t> </a:t>
            </a:r>
            <a:r>
              <a:rPr lang="tr-TR" sz="4000" dirty="0" err="1" smtClean="0"/>
              <a:t>bias</a:t>
            </a:r>
            <a:r>
              <a:rPr lang="tr-TR" sz="4000" dirty="0" smtClean="0"/>
              <a:t> </a:t>
            </a:r>
            <a:endParaRPr lang="tr-TR"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4294967295"/>
          </p:nvPr>
        </p:nvSpPr>
        <p:spPr bwMode="auto">
          <a:xfrm>
            <a:off x="6553200" y="5791200"/>
            <a:ext cx="2133600" cy="476250"/>
          </a:xfrm>
          <a:prstGeom prst="rect">
            <a:avLst/>
          </a:prstGeom>
          <a:noFill/>
          <a:ln>
            <a:miter lim="800000"/>
            <a:headEnd/>
            <a:tailEnd/>
          </a:ln>
        </p:spPr>
        <p:txBody>
          <a:bodyPr/>
          <a:lstStyle/>
          <a:p>
            <a:fld id="{6DC35996-E4F6-4CB6-8CE3-453EE1195703}" type="slidenum">
              <a:rPr lang="tr-TR"/>
              <a:pPr/>
              <a:t>29</a:t>
            </a:fld>
            <a:endParaRPr lang="tr-TR" dirty="0"/>
          </a:p>
        </p:txBody>
      </p:sp>
      <p:sp>
        <p:nvSpPr>
          <p:cNvPr id="51203" name="Rectangle 2"/>
          <p:cNvSpPr>
            <a:spLocks noGrp="1" noChangeArrowheads="1"/>
          </p:cNvSpPr>
          <p:nvPr>
            <p:ph type="title"/>
          </p:nvPr>
        </p:nvSpPr>
        <p:spPr>
          <a:xfrm>
            <a:off x="539750" y="-152400"/>
            <a:ext cx="8001000" cy="1216025"/>
          </a:xfrm>
          <a:noFill/>
        </p:spPr>
        <p:txBody>
          <a:bodyPr/>
          <a:lstStyle/>
          <a:p>
            <a:pPr eaLnBrk="1" hangingPunct="1"/>
            <a:r>
              <a:rPr lang="tr-TR" smtClean="0"/>
              <a:t>Cross-over study design</a:t>
            </a:r>
          </a:p>
        </p:txBody>
      </p:sp>
      <p:grpSp>
        <p:nvGrpSpPr>
          <p:cNvPr id="2" name="Group 3"/>
          <p:cNvGrpSpPr>
            <a:grpSpLocks/>
          </p:cNvGrpSpPr>
          <p:nvPr/>
        </p:nvGrpSpPr>
        <p:grpSpPr bwMode="auto">
          <a:xfrm>
            <a:off x="0" y="1447800"/>
            <a:ext cx="9144000" cy="4535488"/>
            <a:chOff x="1440" y="2157"/>
            <a:chExt cx="13140" cy="5580"/>
          </a:xfrm>
        </p:grpSpPr>
        <p:sp>
          <p:nvSpPr>
            <p:cNvPr id="51205" name="Text Box 4"/>
            <p:cNvSpPr txBox="1">
              <a:spLocks noChangeArrowheads="1"/>
            </p:cNvSpPr>
            <p:nvPr/>
          </p:nvSpPr>
          <p:spPr bwMode="auto">
            <a:xfrm>
              <a:off x="1440" y="3937"/>
              <a:ext cx="1325" cy="1200"/>
            </a:xfrm>
            <a:prstGeom prst="rect">
              <a:avLst/>
            </a:prstGeom>
            <a:noFill/>
            <a:ln w="9525">
              <a:noFill/>
              <a:miter lim="800000"/>
              <a:headEnd/>
              <a:tailEnd/>
            </a:ln>
          </p:spPr>
          <p:txBody>
            <a:bodyPr/>
            <a:lstStyle/>
            <a:p>
              <a:pPr eaLnBrk="0" hangingPunct="0"/>
              <a:r>
                <a:rPr lang="tr-TR" sz="1200" b="1"/>
                <a:t>Subjects meeting entry criteria</a:t>
              </a:r>
              <a:endParaRPr lang="en-US"/>
            </a:p>
          </p:txBody>
        </p:sp>
        <p:sp>
          <p:nvSpPr>
            <p:cNvPr id="51206" name="Text Box 5"/>
            <p:cNvSpPr txBox="1">
              <a:spLocks noChangeArrowheads="1"/>
            </p:cNvSpPr>
            <p:nvPr/>
          </p:nvSpPr>
          <p:spPr bwMode="auto">
            <a:xfrm>
              <a:off x="2464" y="7017"/>
              <a:ext cx="1228" cy="720"/>
            </a:xfrm>
            <a:prstGeom prst="rect">
              <a:avLst/>
            </a:prstGeom>
            <a:noFill/>
            <a:ln w="9525">
              <a:noFill/>
              <a:miter lim="800000"/>
              <a:headEnd/>
              <a:tailEnd/>
            </a:ln>
          </p:spPr>
          <p:txBody>
            <a:bodyPr/>
            <a:lstStyle/>
            <a:p>
              <a:pPr algn="ctr" eaLnBrk="0" hangingPunct="0"/>
              <a:r>
                <a:rPr lang="tr-TR" sz="1200" b="1"/>
                <a:t>Onset of study</a:t>
              </a:r>
              <a:endParaRPr lang="en-US"/>
            </a:p>
          </p:txBody>
        </p:sp>
        <p:grpSp>
          <p:nvGrpSpPr>
            <p:cNvPr id="3" name="Group 6"/>
            <p:cNvGrpSpPr>
              <a:grpSpLocks/>
            </p:cNvGrpSpPr>
            <p:nvPr/>
          </p:nvGrpSpPr>
          <p:grpSpPr bwMode="auto">
            <a:xfrm>
              <a:off x="3601" y="3257"/>
              <a:ext cx="1581" cy="2280"/>
              <a:chOff x="2459" y="3546"/>
              <a:chExt cx="2234" cy="1792"/>
            </a:xfrm>
          </p:grpSpPr>
          <p:sp>
            <p:nvSpPr>
              <p:cNvPr id="51285" name="Line 7"/>
              <p:cNvSpPr>
                <a:spLocks noChangeShapeType="1"/>
              </p:cNvSpPr>
              <p:nvPr/>
            </p:nvSpPr>
            <p:spPr bwMode="auto">
              <a:xfrm>
                <a:off x="3277" y="3556"/>
                <a:ext cx="1414" cy="0"/>
              </a:xfrm>
              <a:prstGeom prst="line">
                <a:avLst/>
              </a:prstGeom>
              <a:noFill/>
              <a:ln w="22225">
                <a:solidFill>
                  <a:srgbClr val="000000"/>
                </a:solidFill>
                <a:round/>
                <a:headEnd/>
                <a:tailEnd/>
              </a:ln>
            </p:spPr>
            <p:txBody>
              <a:bodyPr/>
              <a:lstStyle/>
              <a:p>
                <a:endParaRPr lang="tr-TR"/>
              </a:p>
            </p:txBody>
          </p:sp>
          <p:sp>
            <p:nvSpPr>
              <p:cNvPr id="51286" name="Line 8"/>
              <p:cNvSpPr>
                <a:spLocks noChangeShapeType="1"/>
              </p:cNvSpPr>
              <p:nvPr/>
            </p:nvSpPr>
            <p:spPr bwMode="auto">
              <a:xfrm>
                <a:off x="3279" y="5333"/>
                <a:ext cx="1414" cy="0"/>
              </a:xfrm>
              <a:prstGeom prst="line">
                <a:avLst/>
              </a:prstGeom>
              <a:noFill/>
              <a:ln w="22225">
                <a:solidFill>
                  <a:srgbClr val="000000"/>
                </a:solidFill>
                <a:round/>
                <a:headEnd/>
                <a:tailEnd/>
              </a:ln>
            </p:spPr>
            <p:txBody>
              <a:bodyPr/>
              <a:lstStyle/>
              <a:p>
                <a:endParaRPr lang="tr-TR"/>
              </a:p>
            </p:txBody>
          </p:sp>
          <p:sp>
            <p:nvSpPr>
              <p:cNvPr id="51287" name="Line 9"/>
              <p:cNvSpPr>
                <a:spLocks noChangeShapeType="1"/>
              </p:cNvSpPr>
              <p:nvPr/>
            </p:nvSpPr>
            <p:spPr bwMode="auto">
              <a:xfrm>
                <a:off x="3279" y="3546"/>
                <a:ext cx="0" cy="1792"/>
              </a:xfrm>
              <a:prstGeom prst="line">
                <a:avLst/>
              </a:prstGeom>
              <a:noFill/>
              <a:ln w="22225">
                <a:solidFill>
                  <a:srgbClr val="000000"/>
                </a:solidFill>
                <a:round/>
                <a:headEnd/>
                <a:tailEnd/>
              </a:ln>
            </p:spPr>
            <p:txBody>
              <a:bodyPr/>
              <a:lstStyle/>
              <a:p>
                <a:endParaRPr lang="tr-TR"/>
              </a:p>
            </p:txBody>
          </p:sp>
          <p:sp>
            <p:nvSpPr>
              <p:cNvPr id="51288" name="Line 10"/>
              <p:cNvSpPr>
                <a:spLocks noChangeShapeType="1"/>
              </p:cNvSpPr>
              <p:nvPr/>
            </p:nvSpPr>
            <p:spPr bwMode="auto">
              <a:xfrm>
                <a:off x="2459" y="4472"/>
                <a:ext cx="808" cy="0"/>
              </a:xfrm>
              <a:prstGeom prst="line">
                <a:avLst/>
              </a:prstGeom>
              <a:noFill/>
              <a:ln w="22225">
                <a:solidFill>
                  <a:srgbClr val="000000"/>
                </a:solidFill>
                <a:round/>
                <a:headEnd/>
                <a:tailEnd/>
              </a:ln>
            </p:spPr>
            <p:txBody>
              <a:bodyPr/>
              <a:lstStyle/>
              <a:p>
                <a:endParaRPr lang="tr-TR"/>
              </a:p>
            </p:txBody>
          </p:sp>
        </p:grpSp>
        <p:sp>
          <p:nvSpPr>
            <p:cNvPr id="51208" name="Oval 11"/>
            <p:cNvSpPr>
              <a:spLocks noChangeArrowheads="1"/>
            </p:cNvSpPr>
            <p:nvPr/>
          </p:nvSpPr>
          <p:spPr bwMode="auto">
            <a:xfrm>
              <a:off x="2771" y="3937"/>
              <a:ext cx="819" cy="960"/>
            </a:xfrm>
            <a:prstGeom prst="ellipse">
              <a:avLst/>
            </a:prstGeom>
            <a:solidFill>
              <a:srgbClr val="33CCCC"/>
            </a:solidFill>
            <a:ln w="9525">
              <a:solidFill>
                <a:srgbClr val="000000"/>
              </a:solidFill>
              <a:round/>
              <a:headEnd/>
              <a:tailEnd/>
            </a:ln>
          </p:spPr>
          <p:txBody>
            <a:bodyPr/>
            <a:lstStyle/>
            <a:p>
              <a:endParaRPr lang="tr-TR"/>
            </a:p>
          </p:txBody>
        </p:sp>
        <p:grpSp>
          <p:nvGrpSpPr>
            <p:cNvPr id="4" name="Group 12"/>
            <p:cNvGrpSpPr>
              <a:grpSpLocks/>
            </p:cNvGrpSpPr>
            <p:nvPr/>
          </p:nvGrpSpPr>
          <p:grpSpPr bwMode="auto">
            <a:xfrm>
              <a:off x="4480" y="2157"/>
              <a:ext cx="3980" cy="4760"/>
              <a:chOff x="4480" y="2157"/>
              <a:chExt cx="3980" cy="4760"/>
            </a:xfrm>
          </p:grpSpPr>
          <p:sp>
            <p:nvSpPr>
              <p:cNvPr id="51265" name="Text Box 13"/>
              <p:cNvSpPr txBox="1">
                <a:spLocks noChangeArrowheads="1"/>
              </p:cNvSpPr>
              <p:nvPr/>
            </p:nvSpPr>
            <p:spPr bwMode="auto">
              <a:xfrm>
                <a:off x="6260" y="2157"/>
                <a:ext cx="2094" cy="500"/>
              </a:xfrm>
              <a:prstGeom prst="rect">
                <a:avLst/>
              </a:prstGeom>
              <a:noFill/>
              <a:ln w="9525">
                <a:noFill/>
                <a:miter lim="800000"/>
                <a:headEnd/>
                <a:tailEnd/>
              </a:ln>
            </p:spPr>
            <p:txBody>
              <a:bodyPr/>
              <a:lstStyle/>
              <a:p>
                <a:pPr eaLnBrk="0" hangingPunct="0"/>
                <a:r>
                  <a:rPr lang="tr-TR" sz="1200" b="1"/>
                  <a:t>With outcome</a:t>
                </a:r>
                <a:endParaRPr lang="en-US"/>
              </a:p>
            </p:txBody>
          </p:sp>
          <p:sp>
            <p:nvSpPr>
              <p:cNvPr id="51266" name="Text Box 14"/>
              <p:cNvSpPr txBox="1">
                <a:spLocks noChangeArrowheads="1"/>
              </p:cNvSpPr>
              <p:nvPr/>
            </p:nvSpPr>
            <p:spPr bwMode="auto">
              <a:xfrm>
                <a:off x="6120" y="3957"/>
                <a:ext cx="2340" cy="540"/>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67" name="Oval 15"/>
              <p:cNvSpPr>
                <a:spLocks noChangeArrowheads="1"/>
              </p:cNvSpPr>
              <p:nvPr/>
            </p:nvSpPr>
            <p:spPr bwMode="auto">
              <a:xfrm>
                <a:off x="5205" y="3048"/>
                <a:ext cx="459" cy="478"/>
              </a:xfrm>
              <a:prstGeom prst="ellipse">
                <a:avLst/>
              </a:prstGeom>
              <a:solidFill>
                <a:srgbClr val="008080"/>
              </a:solidFill>
              <a:ln w="9525">
                <a:solidFill>
                  <a:srgbClr val="000000"/>
                </a:solidFill>
                <a:round/>
                <a:headEnd/>
                <a:tailEnd/>
              </a:ln>
            </p:spPr>
            <p:txBody>
              <a:bodyPr/>
              <a:lstStyle/>
              <a:p>
                <a:endParaRPr lang="tr-TR"/>
              </a:p>
            </p:txBody>
          </p:sp>
          <p:sp>
            <p:nvSpPr>
              <p:cNvPr id="51268" name="Line 16"/>
              <p:cNvSpPr>
                <a:spLocks noChangeShapeType="1"/>
              </p:cNvSpPr>
              <p:nvPr/>
            </p:nvSpPr>
            <p:spPr bwMode="auto">
              <a:xfrm>
                <a:off x="6136" y="2670"/>
                <a:ext cx="804" cy="0"/>
              </a:xfrm>
              <a:prstGeom prst="line">
                <a:avLst/>
              </a:prstGeom>
              <a:noFill/>
              <a:ln w="22225">
                <a:solidFill>
                  <a:srgbClr val="000000"/>
                </a:solidFill>
                <a:round/>
                <a:headEnd/>
                <a:tailEnd/>
              </a:ln>
            </p:spPr>
            <p:txBody>
              <a:bodyPr/>
              <a:lstStyle/>
              <a:p>
                <a:endParaRPr lang="tr-TR"/>
              </a:p>
            </p:txBody>
          </p:sp>
          <p:sp>
            <p:nvSpPr>
              <p:cNvPr id="51269" name="Rectangle 17"/>
              <p:cNvSpPr>
                <a:spLocks noChangeArrowheads="1"/>
              </p:cNvSpPr>
              <p:nvPr/>
            </p:nvSpPr>
            <p:spPr bwMode="auto">
              <a:xfrm>
                <a:off x="6941" y="2537"/>
                <a:ext cx="402" cy="279"/>
              </a:xfrm>
              <a:prstGeom prst="rect">
                <a:avLst/>
              </a:prstGeom>
              <a:solidFill>
                <a:srgbClr val="008080"/>
              </a:solidFill>
              <a:ln w="9525">
                <a:solidFill>
                  <a:srgbClr val="000000"/>
                </a:solidFill>
                <a:miter lim="800000"/>
                <a:headEnd/>
                <a:tailEnd/>
              </a:ln>
            </p:spPr>
            <p:txBody>
              <a:bodyPr/>
              <a:lstStyle/>
              <a:p>
                <a:endParaRPr lang="tr-TR"/>
              </a:p>
            </p:txBody>
          </p:sp>
          <p:sp>
            <p:nvSpPr>
              <p:cNvPr id="51270" name="Line 18"/>
              <p:cNvSpPr>
                <a:spLocks noChangeShapeType="1"/>
              </p:cNvSpPr>
              <p:nvPr/>
            </p:nvSpPr>
            <p:spPr bwMode="auto">
              <a:xfrm>
                <a:off x="6137" y="3854"/>
                <a:ext cx="804" cy="0"/>
              </a:xfrm>
              <a:prstGeom prst="line">
                <a:avLst/>
              </a:prstGeom>
              <a:noFill/>
              <a:ln w="22225">
                <a:solidFill>
                  <a:srgbClr val="000000"/>
                </a:solidFill>
                <a:round/>
                <a:headEnd/>
                <a:tailEnd/>
              </a:ln>
            </p:spPr>
            <p:txBody>
              <a:bodyPr/>
              <a:lstStyle/>
              <a:p>
                <a:endParaRPr lang="tr-TR"/>
              </a:p>
            </p:txBody>
          </p:sp>
          <p:sp>
            <p:nvSpPr>
              <p:cNvPr id="51271" name="AutoShape 19"/>
              <p:cNvSpPr>
                <a:spLocks noChangeArrowheads="1"/>
              </p:cNvSpPr>
              <p:nvPr/>
            </p:nvSpPr>
            <p:spPr bwMode="auto">
              <a:xfrm>
                <a:off x="6945" y="3639"/>
                <a:ext cx="344" cy="418"/>
              </a:xfrm>
              <a:prstGeom prst="diamond">
                <a:avLst/>
              </a:prstGeom>
              <a:solidFill>
                <a:srgbClr val="008080"/>
              </a:solidFill>
              <a:ln w="9525">
                <a:solidFill>
                  <a:srgbClr val="000000"/>
                </a:solidFill>
                <a:miter lim="800000"/>
                <a:headEnd/>
                <a:tailEnd/>
              </a:ln>
            </p:spPr>
            <p:txBody>
              <a:bodyPr/>
              <a:lstStyle/>
              <a:p>
                <a:endParaRPr lang="tr-TR"/>
              </a:p>
            </p:txBody>
          </p:sp>
          <p:sp>
            <p:nvSpPr>
              <p:cNvPr id="51272" name="Line 20"/>
              <p:cNvSpPr>
                <a:spLocks noChangeShapeType="1"/>
              </p:cNvSpPr>
              <p:nvPr/>
            </p:nvSpPr>
            <p:spPr bwMode="auto">
              <a:xfrm>
                <a:off x="6137" y="2663"/>
                <a:ext cx="0" cy="1195"/>
              </a:xfrm>
              <a:prstGeom prst="line">
                <a:avLst/>
              </a:prstGeom>
              <a:noFill/>
              <a:ln w="22225">
                <a:solidFill>
                  <a:srgbClr val="000000"/>
                </a:solidFill>
                <a:round/>
                <a:headEnd/>
                <a:tailEnd/>
              </a:ln>
            </p:spPr>
            <p:txBody>
              <a:bodyPr/>
              <a:lstStyle/>
              <a:p>
                <a:endParaRPr lang="tr-TR"/>
              </a:p>
            </p:txBody>
          </p:sp>
          <p:sp>
            <p:nvSpPr>
              <p:cNvPr id="51273" name="Line 21"/>
              <p:cNvSpPr>
                <a:spLocks noChangeShapeType="1"/>
              </p:cNvSpPr>
              <p:nvPr/>
            </p:nvSpPr>
            <p:spPr bwMode="auto">
              <a:xfrm>
                <a:off x="5671" y="3280"/>
                <a:ext cx="459" cy="0"/>
              </a:xfrm>
              <a:prstGeom prst="line">
                <a:avLst/>
              </a:prstGeom>
              <a:noFill/>
              <a:ln w="22225">
                <a:solidFill>
                  <a:srgbClr val="000000"/>
                </a:solidFill>
                <a:round/>
                <a:headEnd/>
                <a:tailEnd/>
              </a:ln>
            </p:spPr>
            <p:txBody>
              <a:bodyPr/>
              <a:lstStyle/>
              <a:p>
                <a:endParaRPr lang="tr-TR"/>
              </a:p>
            </p:txBody>
          </p:sp>
          <p:sp>
            <p:nvSpPr>
              <p:cNvPr id="51274" name="Oval 22"/>
              <p:cNvSpPr>
                <a:spLocks noChangeArrowheads="1"/>
              </p:cNvSpPr>
              <p:nvPr/>
            </p:nvSpPr>
            <p:spPr bwMode="auto">
              <a:xfrm>
                <a:off x="5194" y="5328"/>
                <a:ext cx="459" cy="478"/>
              </a:xfrm>
              <a:prstGeom prst="ellipse">
                <a:avLst/>
              </a:prstGeom>
              <a:solidFill>
                <a:srgbClr val="CCFFFF"/>
              </a:solidFill>
              <a:ln w="9525">
                <a:solidFill>
                  <a:srgbClr val="000000"/>
                </a:solidFill>
                <a:round/>
                <a:headEnd/>
                <a:tailEnd/>
              </a:ln>
            </p:spPr>
            <p:txBody>
              <a:bodyPr/>
              <a:lstStyle/>
              <a:p>
                <a:endParaRPr lang="tr-TR"/>
              </a:p>
            </p:txBody>
          </p:sp>
          <p:sp>
            <p:nvSpPr>
              <p:cNvPr id="51275" name="Line 23"/>
              <p:cNvSpPr>
                <a:spLocks noChangeShapeType="1"/>
              </p:cNvSpPr>
              <p:nvPr/>
            </p:nvSpPr>
            <p:spPr bwMode="auto">
              <a:xfrm>
                <a:off x="6125" y="4950"/>
                <a:ext cx="804" cy="0"/>
              </a:xfrm>
              <a:prstGeom prst="line">
                <a:avLst/>
              </a:prstGeom>
              <a:noFill/>
              <a:ln w="22225">
                <a:solidFill>
                  <a:srgbClr val="000000"/>
                </a:solidFill>
                <a:round/>
                <a:headEnd/>
                <a:tailEnd/>
              </a:ln>
            </p:spPr>
            <p:txBody>
              <a:bodyPr/>
              <a:lstStyle/>
              <a:p>
                <a:endParaRPr lang="tr-TR"/>
              </a:p>
            </p:txBody>
          </p:sp>
          <p:sp>
            <p:nvSpPr>
              <p:cNvPr id="51276" name="Rectangle 24"/>
              <p:cNvSpPr>
                <a:spLocks noChangeArrowheads="1"/>
              </p:cNvSpPr>
              <p:nvPr/>
            </p:nvSpPr>
            <p:spPr bwMode="auto">
              <a:xfrm>
                <a:off x="6930" y="4817"/>
                <a:ext cx="402" cy="279"/>
              </a:xfrm>
              <a:prstGeom prst="rect">
                <a:avLst/>
              </a:prstGeom>
              <a:solidFill>
                <a:srgbClr val="CCFFFF"/>
              </a:solidFill>
              <a:ln w="9525">
                <a:solidFill>
                  <a:srgbClr val="000000"/>
                </a:solidFill>
                <a:miter lim="800000"/>
                <a:headEnd/>
                <a:tailEnd/>
              </a:ln>
            </p:spPr>
            <p:txBody>
              <a:bodyPr/>
              <a:lstStyle/>
              <a:p>
                <a:endParaRPr lang="tr-TR"/>
              </a:p>
            </p:txBody>
          </p:sp>
          <p:sp>
            <p:nvSpPr>
              <p:cNvPr id="51277" name="Line 25"/>
              <p:cNvSpPr>
                <a:spLocks noChangeShapeType="1"/>
              </p:cNvSpPr>
              <p:nvPr/>
            </p:nvSpPr>
            <p:spPr bwMode="auto">
              <a:xfrm>
                <a:off x="6126" y="6134"/>
                <a:ext cx="804" cy="0"/>
              </a:xfrm>
              <a:prstGeom prst="line">
                <a:avLst/>
              </a:prstGeom>
              <a:noFill/>
              <a:ln w="22225">
                <a:solidFill>
                  <a:srgbClr val="000000"/>
                </a:solidFill>
                <a:round/>
                <a:headEnd/>
                <a:tailEnd/>
              </a:ln>
            </p:spPr>
            <p:txBody>
              <a:bodyPr/>
              <a:lstStyle/>
              <a:p>
                <a:endParaRPr lang="tr-TR"/>
              </a:p>
            </p:txBody>
          </p:sp>
          <p:sp>
            <p:nvSpPr>
              <p:cNvPr id="51278" name="AutoShape 26"/>
              <p:cNvSpPr>
                <a:spLocks noChangeArrowheads="1"/>
              </p:cNvSpPr>
              <p:nvPr/>
            </p:nvSpPr>
            <p:spPr bwMode="auto">
              <a:xfrm>
                <a:off x="6933" y="5919"/>
                <a:ext cx="345" cy="418"/>
              </a:xfrm>
              <a:prstGeom prst="diamond">
                <a:avLst/>
              </a:prstGeom>
              <a:solidFill>
                <a:srgbClr val="CCFFFF"/>
              </a:solidFill>
              <a:ln w="9525">
                <a:solidFill>
                  <a:srgbClr val="000000"/>
                </a:solidFill>
                <a:miter lim="800000"/>
                <a:headEnd/>
                <a:tailEnd/>
              </a:ln>
            </p:spPr>
            <p:txBody>
              <a:bodyPr/>
              <a:lstStyle/>
              <a:p>
                <a:endParaRPr lang="tr-TR"/>
              </a:p>
            </p:txBody>
          </p:sp>
          <p:sp>
            <p:nvSpPr>
              <p:cNvPr id="51279" name="Line 27"/>
              <p:cNvSpPr>
                <a:spLocks noChangeShapeType="1"/>
              </p:cNvSpPr>
              <p:nvPr/>
            </p:nvSpPr>
            <p:spPr bwMode="auto">
              <a:xfrm>
                <a:off x="6126" y="4943"/>
                <a:ext cx="0" cy="1195"/>
              </a:xfrm>
              <a:prstGeom prst="line">
                <a:avLst/>
              </a:prstGeom>
              <a:noFill/>
              <a:ln w="22225">
                <a:solidFill>
                  <a:srgbClr val="000000"/>
                </a:solidFill>
                <a:round/>
                <a:headEnd/>
                <a:tailEnd/>
              </a:ln>
            </p:spPr>
            <p:txBody>
              <a:bodyPr/>
              <a:lstStyle/>
              <a:p>
                <a:endParaRPr lang="tr-TR"/>
              </a:p>
            </p:txBody>
          </p:sp>
          <p:sp>
            <p:nvSpPr>
              <p:cNvPr id="51280" name="Line 28"/>
              <p:cNvSpPr>
                <a:spLocks noChangeShapeType="1"/>
              </p:cNvSpPr>
              <p:nvPr/>
            </p:nvSpPr>
            <p:spPr bwMode="auto">
              <a:xfrm>
                <a:off x="5659" y="5560"/>
                <a:ext cx="460" cy="0"/>
              </a:xfrm>
              <a:prstGeom prst="line">
                <a:avLst/>
              </a:prstGeom>
              <a:noFill/>
              <a:ln w="22225">
                <a:solidFill>
                  <a:srgbClr val="000000"/>
                </a:solidFill>
                <a:round/>
                <a:headEnd/>
                <a:tailEnd/>
              </a:ln>
            </p:spPr>
            <p:txBody>
              <a:bodyPr/>
              <a:lstStyle/>
              <a:p>
                <a:endParaRPr lang="tr-TR"/>
              </a:p>
            </p:txBody>
          </p:sp>
          <p:sp>
            <p:nvSpPr>
              <p:cNvPr id="51281" name="Text Box 29"/>
              <p:cNvSpPr txBox="1">
                <a:spLocks noChangeArrowheads="1"/>
              </p:cNvSpPr>
              <p:nvPr/>
            </p:nvSpPr>
            <p:spPr bwMode="auto">
              <a:xfrm>
                <a:off x="6286" y="4444"/>
                <a:ext cx="1994" cy="413"/>
              </a:xfrm>
              <a:prstGeom prst="rect">
                <a:avLst/>
              </a:prstGeom>
              <a:noFill/>
              <a:ln w="9525">
                <a:noFill/>
                <a:miter lim="800000"/>
                <a:headEnd/>
                <a:tailEnd/>
              </a:ln>
            </p:spPr>
            <p:txBody>
              <a:bodyPr/>
              <a:lstStyle/>
              <a:p>
                <a:pPr eaLnBrk="0" hangingPunct="0"/>
                <a:r>
                  <a:rPr lang="tr-TR" sz="1200" b="1"/>
                  <a:t>With outcome</a:t>
                </a:r>
                <a:endParaRPr lang="en-US"/>
              </a:p>
            </p:txBody>
          </p:sp>
          <p:sp>
            <p:nvSpPr>
              <p:cNvPr id="51282" name="Text Box 30"/>
              <p:cNvSpPr txBox="1">
                <a:spLocks noChangeArrowheads="1"/>
              </p:cNvSpPr>
              <p:nvPr/>
            </p:nvSpPr>
            <p:spPr bwMode="auto">
              <a:xfrm>
                <a:off x="6006" y="6204"/>
                <a:ext cx="2274" cy="713"/>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83" name="Text Box 31"/>
              <p:cNvSpPr txBox="1">
                <a:spLocks noChangeArrowheads="1"/>
              </p:cNvSpPr>
              <p:nvPr/>
            </p:nvSpPr>
            <p:spPr bwMode="auto">
              <a:xfrm>
                <a:off x="4480" y="2339"/>
                <a:ext cx="1800" cy="798"/>
              </a:xfrm>
              <a:prstGeom prst="rect">
                <a:avLst/>
              </a:prstGeom>
              <a:noFill/>
              <a:ln w="9525">
                <a:noFill/>
                <a:miter lim="800000"/>
                <a:headEnd/>
                <a:tailEnd/>
              </a:ln>
            </p:spPr>
            <p:txBody>
              <a:bodyPr/>
              <a:lstStyle/>
              <a:p>
                <a:pPr eaLnBrk="0" hangingPunct="0"/>
                <a:r>
                  <a:rPr lang="tr-TR" sz="1200" b="1"/>
                  <a:t>Experimental subjects</a:t>
                </a:r>
                <a:endParaRPr lang="en-US"/>
              </a:p>
            </p:txBody>
          </p:sp>
          <p:sp>
            <p:nvSpPr>
              <p:cNvPr id="51284" name="Text Box 32"/>
              <p:cNvSpPr txBox="1">
                <a:spLocks noChangeArrowheads="1"/>
              </p:cNvSpPr>
              <p:nvPr/>
            </p:nvSpPr>
            <p:spPr bwMode="auto">
              <a:xfrm>
                <a:off x="4687" y="5757"/>
                <a:ext cx="1433" cy="798"/>
              </a:xfrm>
              <a:prstGeom prst="rect">
                <a:avLst/>
              </a:prstGeom>
              <a:noFill/>
              <a:ln w="9525">
                <a:noFill/>
                <a:miter lim="800000"/>
                <a:headEnd/>
                <a:tailEnd/>
              </a:ln>
            </p:spPr>
            <p:txBody>
              <a:bodyPr/>
              <a:lstStyle/>
              <a:p>
                <a:pPr eaLnBrk="0" hangingPunct="0"/>
                <a:r>
                  <a:rPr lang="tr-TR" sz="1200" b="1"/>
                  <a:t>Controls</a:t>
                </a:r>
                <a:endParaRPr lang="en-US"/>
              </a:p>
            </p:txBody>
          </p:sp>
        </p:grpSp>
        <p:sp>
          <p:nvSpPr>
            <p:cNvPr id="51210" name="Line 33"/>
            <p:cNvSpPr>
              <a:spLocks noChangeShapeType="1"/>
            </p:cNvSpPr>
            <p:nvPr/>
          </p:nvSpPr>
          <p:spPr bwMode="auto">
            <a:xfrm flipV="1">
              <a:off x="2976" y="6837"/>
              <a:ext cx="11424" cy="17"/>
            </a:xfrm>
            <a:prstGeom prst="line">
              <a:avLst/>
            </a:prstGeom>
            <a:noFill/>
            <a:ln w="22225">
              <a:solidFill>
                <a:srgbClr val="000000"/>
              </a:solidFill>
              <a:round/>
              <a:headEnd/>
              <a:tailEnd type="triangle" w="lg" len="lg"/>
            </a:ln>
          </p:spPr>
          <p:txBody>
            <a:bodyPr/>
            <a:lstStyle/>
            <a:p>
              <a:endParaRPr lang="tr-TR"/>
            </a:p>
          </p:txBody>
        </p:sp>
        <p:sp>
          <p:nvSpPr>
            <p:cNvPr id="51211" name="Line 34"/>
            <p:cNvSpPr>
              <a:spLocks noChangeShapeType="1"/>
            </p:cNvSpPr>
            <p:nvPr/>
          </p:nvSpPr>
          <p:spPr bwMode="auto">
            <a:xfrm>
              <a:off x="3078" y="6737"/>
              <a:ext cx="0" cy="240"/>
            </a:xfrm>
            <a:prstGeom prst="line">
              <a:avLst/>
            </a:prstGeom>
            <a:noFill/>
            <a:ln w="22225">
              <a:solidFill>
                <a:srgbClr val="000000"/>
              </a:solidFill>
              <a:round/>
              <a:headEnd/>
              <a:tailEnd/>
            </a:ln>
          </p:spPr>
          <p:txBody>
            <a:bodyPr/>
            <a:lstStyle/>
            <a:p>
              <a:endParaRPr lang="tr-TR"/>
            </a:p>
          </p:txBody>
        </p:sp>
        <p:sp>
          <p:nvSpPr>
            <p:cNvPr id="51212" name="Text Box 35"/>
            <p:cNvSpPr txBox="1">
              <a:spLocks noChangeArrowheads="1"/>
            </p:cNvSpPr>
            <p:nvPr/>
          </p:nvSpPr>
          <p:spPr bwMode="auto">
            <a:xfrm>
              <a:off x="13500" y="7017"/>
              <a:ext cx="1080" cy="360"/>
            </a:xfrm>
            <a:prstGeom prst="rect">
              <a:avLst/>
            </a:prstGeom>
            <a:noFill/>
            <a:ln w="9525">
              <a:noFill/>
              <a:miter lim="800000"/>
              <a:headEnd/>
              <a:tailEnd/>
            </a:ln>
          </p:spPr>
          <p:txBody>
            <a:bodyPr/>
            <a:lstStyle/>
            <a:p>
              <a:pPr eaLnBrk="0" hangingPunct="0"/>
              <a:r>
                <a:rPr lang="tr-TR" sz="1200" b="1"/>
                <a:t>Time</a:t>
              </a:r>
              <a:endParaRPr lang="en-US"/>
            </a:p>
          </p:txBody>
        </p:sp>
        <p:grpSp>
          <p:nvGrpSpPr>
            <p:cNvPr id="5" name="Group 36"/>
            <p:cNvGrpSpPr>
              <a:grpSpLocks/>
            </p:cNvGrpSpPr>
            <p:nvPr/>
          </p:nvGrpSpPr>
          <p:grpSpPr bwMode="auto">
            <a:xfrm>
              <a:off x="5535" y="6737"/>
              <a:ext cx="205" cy="240"/>
              <a:chOff x="6660" y="10077"/>
              <a:chExt cx="360" cy="360"/>
            </a:xfrm>
          </p:grpSpPr>
          <p:sp>
            <p:nvSpPr>
              <p:cNvPr id="51263" name="Line 37"/>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64" name="Line 38"/>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6" name="Group 39"/>
            <p:cNvGrpSpPr>
              <a:grpSpLocks/>
            </p:cNvGrpSpPr>
            <p:nvPr/>
          </p:nvGrpSpPr>
          <p:grpSpPr bwMode="auto">
            <a:xfrm>
              <a:off x="5740" y="6737"/>
              <a:ext cx="204" cy="240"/>
              <a:chOff x="6660" y="10077"/>
              <a:chExt cx="360" cy="360"/>
            </a:xfrm>
          </p:grpSpPr>
          <p:sp>
            <p:nvSpPr>
              <p:cNvPr id="51261" name="Line 40"/>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62" name="Line 41"/>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7" name="Group 42"/>
            <p:cNvGrpSpPr>
              <a:grpSpLocks/>
            </p:cNvGrpSpPr>
            <p:nvPr/>
          </p:nvGrpSpPr>
          <p:grpSpPr bwMode="auto">
            <a:xfrm>
              <a:off x="5956" y="6737"/>
              <a:ext cx="204" cy="240"/>
              <a:chOff x="6660" y="10077"/>
              <a:chExt cx="360" cy="360"/>
            </a:xfrm>
          </p:grpSpPr>
          <p:sp>
            <p:nvSpPr>
              <p:cNvPr id="51259" name="Line 43"/>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60" name="Line 44"/>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sp>
          <p:nvSpPr>
            <p:cNvPr id="51216" name="Text Box 45"/>
            <p:cNvSpPr txBox="1">
              <a:spLocks noChangeArrowheads="1"/>
            </p:cNvSpPr>
            <p:nvPr/>
          </p:nvSpPr>
          <p:spPr bwMode="auto">
            <a:xfrm>
              <a:off x="4960" y="7084"/>
              <a:ext cx="1715" cy="480"/>
            </a:xfrm>
            <a:prstGeom prst="rect">
              <a:avLst/>
            </a:prstGeom>
            <a:noFill/>
            <a:ln w="9525">
              <a:noFill/>
              <a:miter lim="800000"/>
              <a:headEnd/>
              <a:tailEnd/>
            </a:ln>
          </p:spPr>
          <p:txBody>
            <a:bodyPr/>
            <a:lstStyle/>
            <a:p>
              <a:pPr eaLnBrk="0" hangingPunct="0"/>
              <a:r>
                <a:rPr lang="tr-TR" sz="1200" b="1"/>
                <a:t>Intervention</a:t>
              </a:r>
              <a:endParaRPr lang="en-US"/>
            </a:p>
          </p:txBody>
        </p:sp>
        <p:sp>
          <p:nvSpPr>
            <p:cNvPr id="51217" name="Line 46"/>
            <p:cNvSpPr>
              <a:spLocks noChangeShapeType="1"/>
            </p:cNvSpPr>
            <p:nvPr/>
          </p:nvSpPr>
          <p:spPr bwMode="auto">
            <a:xfrm>
              <a:off x="8385" y="2157"/>
              <a:ext cx="0" cy="2160"/>
            </a:xfrm>
            <a:prstGeom prst="line">
              <a:avLst/>
            </a:prstGeom>
            <a:noFill/>
            <a:ln w="22225">
              <a:solidFill>
                <a:srgbClr val="000000"/>
              </a:solidFill>
              <a:round/>
              <a:headEnd/>
              <a:tailEnd/>
            </a:ln>
          </p:spPr>
          <p:txBody>
            <a:bodyPr/>
            <a:lstStyle/>
            <a:p>
              <a:endParaRPr lang="tr-TR"/>
            </a:p>
          </p:txBody>
        </p:sp>
        <p:sp>
          <p:nvSpPr>
            <p:cNvPr id="51218" name="Line 47"/>
            <p:cNvSpPr>
              <a:spLocks noChangeShapeType="1"/>
            </p:cNvSpPr>
            <p:nvPr/>
          </p:nvSpPr>
          <p:spPr bwMode="auto">
            <a:xfrm>
              <a:off x="8025" y="2157"/>
              <a:ext cx="360" cy="0"/>
            </a:xfrm>
            <a:prstGeom prst="line">
              <a:avLst/>
            </a:prstGeom>
            <a:noFill/>
            <a:ln w="22225">
              <a:solidFill>
                <a:srgbClr val="000000"/>
              </a:solidFill>
              <a:round/>
              <a:headEnd/>
              <a:tailEnd/>
            </a:ln>
          </p:spPr>
          <p:txBody>
            <a:bodyPr/>
            <a:lstStyle/>
            <a:p>
              <a:endParaRPr lang="tr-TR"/>
            </a:p>
          </p:txBody>
        </p:sp>
        <p:sp>
          <p:nvSpPr>
            <p:cNvPr id="51219" name="Line 48"/>
            <p:cNvSpPr>
              <a:spLocks noChangeShapeType="1"/>
            </p:cNvSpPr>
            <p:nvPr/>
          </p:nvSpPr>
          <p:spPr bwMode="auto">
            <a:xfrm>
              <a:off x="8025" y="4317"/>
              <a:ext cx="360" cy="0"/>
            </a:xfrm>
            <a:prstGeom prst="line">
              <a:avLst/>
            </a:prstGeom>
            <a:noFill/>
            <a:ln w="22225">
              <a:solidFill>
                <a:srgbClr val="000000"/>
              </a:solidFill>
              <a:round/>
              <a:headEnd/>
              <a:tailEnd/>
            </a:ln>
          </p:spPr>
          <p:txBody>
            <a:bodyPr/>
            <a:lstStyle/>
            <a:p>
              <a:endParaRPr lang="tr-TR"/>
            </a:p>
          </p:txBody>
        </p:sp>
        <p:sp>
          <p:nvSpPr>
            <p:cNvPr id="51220" name="Line 49"/>
            <p:cNvSpPr>
              <a:spLocks noChangeShapeType="1"/>
            </p:cNvSpPr>
            <p:nvPr/>
          </p:nvSpPr>
          <p:spPr bwMode="auto">
            <a:xfrm>
              <a:off x="8370" y="4467"/>
              <a:ext cx="0" cy="2160"/>
            </a:xfrm>
            <a:prstGeom prst="line">
              <a:avLst/>
            </a:prstGeom>
            <a:noFill/>
            <a:ln w="22225">
              <a:solidFill>
                <a:srgbClr val="000000"/>
              </a:solidFill>
              <a:round/>
              <a:headEnd/>
              <a:tailEnd/>
            </a:ln>
          </p:spPr>
          <p:txBody>
            <a:bodyPr/>
            <a:lstStyle/>
            <a:p>
              <a:endParaRPr lang="tr-TR"/>
            </a:p>
          </p:txBody>
        </p:sp>
        <p:sp>
          <p:nvSpPr>
            <p:cNvPr id="51221" name="Line 50"/>
            <p:cNvSpPr>
              <a:spLocks noChangeShapeType="1"/>
            </p:cNvSpPr>
            <p:nvPr/>
          </p:nvSpPr>
          <p:spPr bwMode="auto">
            <a:xfrm>
              <a:off x="8010" y="4467"/>
              <a:ext cx="360" cy="0"/>
            </a:xfrm>
            <a:prstGeom prst="line">
              <a:avLst/>
            </a:prstGeom>
            <a:noFill/>
            <a:ln w="22225">
              <a:solidFill>
                <a:srgbClr val="000000"/>
              </a:solidFill>
              <a:round/>
              <a:headEnd/>
              <a:tailEnd/>
            </a:ln>
          </p:spPr>
          <p:txBody>
            <a:bodyPr/>
            <a:lstStyle/>
            <a:p>
              <a:endParaRPr lang="tr-TR"/>
            </a:p>
          </p:txBody>
        </p:sp>
        <p:sp>
          <p:nvSpPr>
            <p:cNvPr id="51222" name="Line 51"/>
            <p:cNvSpPr>
              <a:spLocks noChangeShapeType="1"/>
            </p:cNvSpPr>
            <p:nvPr/>
          </p:nvSpPr>
          <p:spPr bwMode="auto">
            <a:xfrm>
              <a:off x="8010" y="6627"/>
              <a:ext cx="360" cy="0"/>
            </a:xfrm>
            <a:prstGeom prst="line">
              <a:avLst/>
            </a:prstGeom>
            <a:noFill/>
            <a:ln w="22225">
              <a:solidFill>
                <a:srgbClr val="000000"/>
              </a:solidFill>
              <a:round/>
              <a:headEnd/>
              <a:tailEnd/>
            </a:ln>
          </p:spPr>
          <p:txBody>
            <a:bodyPr/>
            <a:lstStyle/>
            <a:p>
              <a:endParaRPr lang="tr-TR"/>
            </a:p>
          </p:txBody>
        </p:sp>
        <p:grpSp>
          <p:nvGrpSpPr>
            <p:cNvPr id="8" name="Group 52"/>
            <p:cNvGrpSpPr>
              <a:grpSpLocks/>
            </p:cNvGrpSpPr>
            <p:nvPr/>
          </p:nvGrpSpPr>
          <p:grpSpPr bwMode="auto">
            <a:xfrm>
              <a:off x="8995" y="2217"/>
              <a:ext cx="3980" cy="4760"/>
              <a:chOff x="4480" y="2157"/>
              <a:chExt cx="3980" cy="4760"/>
            </a:xfrm>
          </p:grpSpPr>
          <p:sp>
            <p:nvSpPr>
              <p:cNvPr id="51239" name="Text Box 53"/>
              <p:cNvSpPr txBox="1">
                <a:spLocks noChangeArrowheads="1"/>
              </p:cNvSpPr>
              <p:nvPr/>
            </p:nvSpPr>
            <p:spPr bwMode="auto">
              <a:xfrm>
                <a:off x="6260" y="2157"/>
                <a:ext cx="2094" cy="500"/>
              </a:xfrm>
              <a:prstGeom prst="rect">
                <a:avLst/>
              </a:prstGeom>
              <a:noFill/>
              <a:ln w="9525">
                <a:noFill/>
                <a:miter lim="800000"/>
                <a:headEnd/>
                <a:tailEnd/>
              </a:ln>
            </p:spPr>
            <p:txBody>
              <a:bodyPr/>
              <a:lstStyle/>
              <a:p>
                <a:pPr eaLnBrk="0" hangingPunct="0"/>
                <a:r>
                  <a:rPr lang="tr-TR" sz="1200" b="1"/>
                  <a:t>With outcome</a:t>
                </a:r>
                <a:endParaRPr lang="en-US"/>
              </a:p>
            </p:txBody>
          </p:sp>
          <p:sp>
            <p:nvSpPr>
              <p:cNvPr id="51240" name="Text Box 54"/>
              <p:cNvSpPr txBox="1">
                <a:spLocks noChangeArrowheads="1"/>
              </p:cNvSpPr>
              <p:nvPr/>
            </p:nvSpPr>
            <p:spPr bwMode="auto">
              <a:xfrm>
                <a:off x="6120" y="3957"/>
                <a:ext cx="2340" cy="540"/>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41" name="Oval 55"/>
              <p:cNvSpPr>
                <a:spLocks noChangeArrowheads="1"/>
              </p:cNvSpPr>
              <p:nvPr/>
            </p:nvSpPr>
            <p:spPr bwMode="auto">
              <a:xfrm>
                <a:off x="5205" y="3048"/>
                <a:ext cx="459" cy="478"/>
              </a:xfrm>
              <a:prstGeom prst="ellipse">
                <a:avLst/>
              </a:prstGeom>
              <a:solidFill>
                <a:srgbClr val="008080"/>
              </a:solidFill>
              <a:ln w="9525">
                <a:solidFill>
                  <a:srgbClr val="000000"/>
                </a:solidFill>
                <a:round/>
                <a:headEnd/>
                <a:tailEnd/>
              </a:ln>
            </p:spPr>
            <p:txBody>
              <a:bodyPr/>
              <a:lstStyle/>
              <a:p>
                <a:endParaRPr lang="tr-TR"/>
              </a:p>
            </p:txBody>
          </p:sp>
          <p:sp>
            <p:nvSpPr>
              <p:cNvPr id="51242" name="Line 56"/>
              <p:cNvSpPr>
                <a:spLocks noChangeShapeType="1"/>
              </p:cNvSpPr>
              <p:nvPr/>
            </p:nvSpPr>
            <p:spPr bwMode="auto">
              <a:xfrm>
                <a:off x="6136" y="2670"/>
                <a:ext cx="804" cy="0"/>
              </a:xfrm>
              <a:prstGeom prst="line">
                <a:avLst/>
              </a:prstGeom>
              <a:noFill/>
              <a:ln w="22225">
                <a:solidFill>
                  <a:srgbClr val="000000"/>
                </a:solidFill>
                <a:round/>
                <a:headEnd/>
                <a:tailEnd/>
              </a:ln>
            </p:spPr>
            <p:txBody>
              <a:bodyPr/>
              <a:lstStyle/>
              <a:p>
                <a:endParaRPr lang="tr-TR"/>
              </a:p>
            </p:txBody>
          </p:sp>
          <p:sp>
            <p:nvSpPr>
              <p:cNvPr id="51243" name="Rectangle 57"/>
              <p:cNvSpPr>
                <a:spLocks noChangeArrowheads="1"/>
              </p:cNvSpPr>
              <p:nvPr/>
            </p:nvSpPr>
            <p:spPr bwMode="auto">
              <a:xfrm>
                <a:off x="6941" y="2537"/>
                <a:ext cx="402" cy="279"/>
              </a:xfrm>
              <a:prstGeom prst="rect">
                <a:avLst/>
              </a:prstGeom>
              <a:solidFill>
                <a:srgbClr val="008080"/>
              </a:solidFill>
              <a:ln w="9525">
                <a:solidFill>
                  <a:srgbClr val="000000"/>
                </a:solidFill>
                <a:miter lim="800000"/>
                <a:headEnd/>
                <a:tailEnd/>
              </a:ln>
            </p:spPr>
            <p:txBody>
              <a:bodyPr/>
              <a:lstStyle/>
              <a:p>
                <a:endParaRPr lang="tr-TR"/>
              </a:p>
            </p:txBody>
          </p:sp>
          <p:sp>
            <p:nvSpPr>
              <p:cNvPr id="51244" name="Line 58"/>
              <p:cNvSpPr>
                <a:spLocks noChangeShapeType="1"/>
              </p:cNvSpPr>
              <p:nvPr/>
            </p:nvSpPr>
            <p:spPr bwMode="auto">
              <a:xfrm>
                <a:off x="6137" y="3854"/>
                <a:ext cx="804" cy="0"/>
              </a:xfrm>
              <a:prstGeom prst="line">
                <a:avLst/>
              </a:prstGeom>
              <a:noFill/>
              <a:ln w="22225">
                <a:solidFill>
                  <a:srgbClr val="000000"/>
                </a:solidFill>
                <a:round/>
                <a:headEnd/>
                <a:tailEnd/>
              </a:ln>
            </p:spPr>
            <p:txBody>
              <a:bodyPr/>
              <a:lstStyle/>
              <a:p>
                <a:endParaRPr lang="tr-TR"/>
              </a:p>
            </p:txBody>
          </p:sp>
          <p:sp>
            <p:nvSpPr>
              <p:cNvPr id="51245" name="AutoShape 59"/>
              <p:cNvSpPr>
                <a:spLocks noChangeArrowheads="1"/>
              </p:cNvSpPr>
              <p:nvPr/>
            </p:nvSpPr>
            <p:spPr bwMode="auto">
              <a:xfrm>
                <a:off x="6945" y="3639"/>
                <a:ext cx="344" cy="418"/>
              </a:xfrm>
              <a:prstGeom prst="diamond">
                <a:avLst/>
              </a:prstGeom>
              <a:solidFill>
                <a:srgbClr val="008080"/>
              </a:solidFill>
              <a:ln w="9525">
                <a:solidFill>
                  <a:srgbClr val="000000"/>
                </a:solidFill>
                <a:miter lim="800000"/>
                <a:headEnd/>
                <a:tailEnd/>
              </a:ln>
            </p:spPr>
            <p:txBody>
              <a:bodyPr/>
              <a:lstStyle/>
              <a:p>
                <a:endParaRPr lang="tr-TR"/>
              </a:p>
            </p:txBody>
          </p:sp>
          <p:sp>
            <p:nvSpPr>
              <p:cNvPr id="51246" name="Line 60"/>
              <p:cNvSpPr>
                <a:spLocks noChangeShapeType="1"/>
              </p:cNvSpPr>
              <p:nvPr/>
            </p:nvSpPr>
            <p:spPr bwMode="auto">
              <a:xfrm>
                <a:off x="6137" y="2663"/>
                <a:ext cx="0" cy="1195"/>
              </a:xfrm>
              <a:prstGeom prst="line">
                <a:avLst/>
              </a:prstGeom>
              <a:noFill/>
              <a:ln w="22225">
                <a:solidFill>
                  <a:srgbClr val="000000"/>
                </a:solidFill>
                <a:round/>
                <a:headEnd/>
                <a:tailEnd/>
              </a:ln>
            </p:spPr>
            <p:txBody>
              <a:bodyPr/>
              <a:lstStyle/>
              <a:p>
                <a:endParaRPr lang="tr-TR"/>
              </a:p>
            </p:txBody>
          </p:sp>
          <p:sp>
            <p:nvSpPr>
              <p:cNvPr id="51247" name="Line 61"/>
              <p:cNvSpPr>
                <a:spLocks noChangeShapeType="1"/>
              </p:cNvSpPr>
              <p:nvPr/>
            </p:nvSpPr>
            <p:spPr bwMode="auto">
              <a:xfrm>
                <a:off x="5671" y="3280"/>
                <a:ext cx="459" cy="0"/>
              </a:xfrm>
              <a:prstGeom prst="line">
                <a:avLst/>
              </a:prstGeom>
              <a:noFill/>
              <a:ln w="22225">
                <a:solidFill>
                  <a:srgbClr val="000000"/>
                </a:solidFill>
                <a:round/>
                <a:headEnd/>
                <a:tailEnd/>
              </a:ln>
            </p:spPr>
            <p:txBody>
              <a:bodyPr/>
              <a:lstStyle/>
              <a:p>
                <a:endParaRPr lang="tr-TR"/>
              </a:p>
            </p:txBody>
          </p:sp>
          <p:sp>
            <p:nvSpPr>
              <p:cNvPr id="51248" name="Oval 62"/>
              <p:cNvSpPr>
                <a:spLocks noChangeArrowheads="1"/>
              </p:cNvSpPr>
              <p:nvPr/>
            </p:nvSpPr>
            <p:spPr bwMode="auto">
              <a:xfrm>
                <a:off x="5194" y="5328"/>
                <a:ext cx="459" cy="478"/>
              </a:xfrm>
              <a:prstGeom prst="ellipse">
                <a:avLst/>
              </a:prstGeom>
              <a:solidFill>
                <a:srgbClr val="CCFFFF"/>
              </a:solidFill>
              <a:ln w="9525">
                <a:solidFill>
                  <a:srgbClr val="000000"/>
                </a:solidFill>
                <a:round/>
                <a:headEnd/>
                <a:tailEnd/>
              </a:ln>
            </p:spPr>
            <p:txBody>
              <a:bodyPr/>
              <a:lstStyle/>
              <a:p>
                <a:endParaRPr lang="tr-TR"/>
              </a:p>
            </p:txBody>
          </p:sp>
          <p:sp>
            <p:nvSpPr>
              <p:cNvPr id="51249" name="Line 63"/>
              <p:cNvSpPr>
                <a:spLocks noChangeShapeType="1"/>
              </p:cNvSpPr>
              <p:nvPr/>
            </p:nvSpPr>
            <p:spPr bwMode="auto">
              <a:xfrm>
                <a:off x="6125" y="4950"/>
                <a:ext cx="804" cy="0"/>
              </a:xfrm>
              <a:prstGeom prst="line">
                <a:avLst/>
              </a:prstGeom>
              <a:noFill/>
              <a:ln w="22225">
                <a:solidFill>
                  <a:srgbClr val="000000"/>
                </a:solidFill>
                <a:round/>
                <a:headEnd/>
                <a:tailEnd/>
              </a:ln>
            </p:spPr>
            <p:txBody>
              <a:bodyPr/>
              <a:lstStyle/>
              <a:p>
                <a:endParaRPr lang="tr-TR"/>
              </a:p>
            </p:txBody>
          </p:sp>
          <p:sp>
            <p:nvSpPr>
              <p:cNvPr id="51250" name="Rectangle 64"/>
              <p:cNvSpPr>
                <a:spLocks noChangeArrowheads="1"/>
              </p:cNvSpPr>
              <p:nvPr/>
            </p:nvSpPr>
            <p:spPr bwMode="auto">
              <a:xfrm>
                <a:off x="6930" y="4817"/>
                <a:ext cx="402" cy="279"/>
              </a:xfrm>
              <a:prstGeom prst="rect">
                <a:avLst/>
              </a:prstGeom>
              <a:solidFill>
                <a:srgbClr val="CCFFFF"/>
              </a:solidFill>
              <a:ln w="9525">
                <a:solidFill>
                  <a:srgbClr val="000000"/>
                </a:solidFill>
                <a:miter lim="800000"/>
                <a:headEnd/>
                <a:tailEnd/>
              </a:ln>
            </p:spPr>
            <p:txBody>
              <a:bodyPr/>
              <a:lstStyle/>
              <a:p>
                <a:endParaRPr lang="tr-TR"/>
              </a:p>
            </p:txBody>
          </p:sp>
          <p:sp>
            <p:nvSpPr>
              <p:cNvPr id="51251" name="Line 65"/>
              <p:cNvSpPr>
                <a:spLocks noChangeShapeType="1"/>
              </p:cNvSpPr>
              <p:nvPr/>
            </p:nvSpPr>
            <p:spPr bwMode="auto">
              <a:xfrm>
                <a:off x="6126" y="6134"/>
                <a:ext cx="804" cy="0"/>
              </a:xfrm>
              <a:prstGeom prst="line">
                <a:avLst/>
              </a:prstGeom>
              <a:noFill/>
              <a:ln w="22225">
                <a:solidFill>
                  <a:srgbClr val="000000"/>
                </a:solidFill>
                <a:round/>
                <a:headEnd/>
                <a:tailEnd/>
              </a:ln>
            </p:spPr>
            <p:txBody>
              <a:bodyPr/>
              <a:lstStyle/>
              <a:p>
                <a:endParaRPr lang="tr-TR"/>
              </a:p>
            </p:txBody>
          </p:sp>
          <p:sp>
            <p:nvSpPr>
              <p:cNvPr id="51252" name="AutoShape 66"/>
              <p:cNvSpPr>
                <a:spLocks noChangeArrowheads="1"/>
              </p:cNvSpPr>
              <p:nvPr/>
            </p:nvSpPr>
            <p:spPr bwMode="auto">
              <a:xfrm>
                <a:off x="6933" y="5919"/>
                <a:ext cx="345" cy="418"/>
              </a:xfrm>
              <a:prstGeom prst="diamond">
                <a:avLst/>
              </a:prstGeom>
              <a:solidFill>
                <a:srgbClr val="CCFFFF"/>
              </a:solidFill>
              <a:ln w="9525">
                <a:solidFill>
                  <a:srgbClr val="000000"/>
                </a:solidFill>
                <a:miter lim="800000"/>
                <a:headEnd/>
                <a:tailEnd/>
              </a:ln>
            </p:spPr>
            <p:txBody>
              <a:bodyPr/>
              <a:lstStyle/>
              <a:p>
                <a:endParaRPr lang="tr-TR"/>
              </a:p>
            </p:txBody>
          </p:sp>
          <p:sp>
            <p:nvSpPr>
              <p:cNvPr id="51253" name="Line 67"/>
              <p:cNvSpPr>
                <a:spLocks noChangeShapeType="1"/>
              </p:cNvSpPr>
              <p:nvPr/>
            </p:nvSpPr>
            <p:spPr bwMode="auto">
              <a:xfrm>
                <a:off x="6126" y="4943"/>
                <a:ext cx="0" cy="1195"/>
              </a:xfrm>
              <a:prstGeom prst="line">
                <a:avLst/>
              </a:prstGeom>
              <a:noFill/>
              <a:ln w="22225">
                <a:solidFill>
                  <a:srgbClr val="000000"/>
                </a:solidFill>
                <a:round/>
                <a:headEnd/>
                <a:tailEnd/>
              </a:ln>
            </p:spPr>
            <p:txBody>
              <a:bodyPr/>
              <a:lstStyle/>
              <a:p>
                <a:endParaRPr lang="tr-TR"/>
              </a:p>
            </p:txBody>
          </p:sp>
          <p:sp>
            <p:nvSpPr>
              <p:cNvPr id="51254" name="Line 68"/>
              <p:cNvSpPr>
                <a:spLocks noChangeShapeType="1"/>
              </p:cNvSpPr>
              <p:nvPr/>
            </p:nvSpPr>
            <p:spPr bwMode="auto">
              <a:xfrm>
                <a:off x="5659" y="5560"/>
                <a:ext cx="460" cy="0"/>
              </a:xfrm>
              <a:prstGeom prst="line">
                <a:avLst/>
              </a:prstGeom>
              <a:noFill/>
              <a:ln w="22225">
                <a:solidFill>
                  <a:srgbClr val="000000"/>
                </a:solidFill>
                <a:round/>
                <a:headEnd/>
                <a:tailEnd/>
              </a:ln>
            </p:spPr>
            <p:txBody>
              <a:bodyPr/>
              <a:lstStyle/>
              <a:p>
                <a:endParaRPr lang="tr-TR"/>
              </a:p>
            </p:txBody>
          </p:sp>
          <p:sp>
            <p:nvSpPr>
              <p:cNvPr id="51255" name="Text Box 69"/>
              <p:cNvSpPr txBox="1">
                <a:spLocks noChangeArrowheads="1"/>
              </p:cNvSpPr>
              <p:nvPr/>
            </p:nvSpPr>
            <p:spPr bwMode="auto">
              <a:xfrm>
                <a:off x="6286" y="4444"/>
                <a:ext cx="1994" cy="413"/>
              </a:xfrm>
              <a:prstGeom prst="rect">
                <a:avLst/>
              </a:prstGeom>
              <a:noFill/>
              <a:ln w="9525">
                <a:noFill/>
                <a:miter lim="800000"/>
                <a:headEnd/>
                <a:tailEnd/>
              </a:ln>
            </p:spPr>
            <p:txBody>
              <a:bodyPr/>
              <a:lstStyle/>
              <a:p>
                <a:pPr eaLnBrk="0" hangingPunct="0"/>
                <a:r>
                  <a:rPr lang="tr-TR" sz="1200" b="1"/>
                  <a:t>With outcome</a:t>
                </a:r>
                <a:endParaRPr lang="en-US"/>
              </a:p>
            </p:txBody>
          </p:sp>
          <p:sp>
            <p:nvSpPr>
              <p:cNvPr id="51256" name="Text Box 70"/>
              <p:cNvSpPr txBox="1">
                <a:spLocks noChangeArrowheads="1"/>
              </p:cNvSpPr>
              <p:nvPr/>
            </p:nvSpPr>
            <p:spPr bwMode="auto">
              <a:xfrm>
                <a:off x="6006" y="6204"/>
                <a:ext cx="2274" cy="713"/>
              </a:xfrm>
              <a:prstGeom prst="rect">
                <a:avLst/>
              </a:prstGeom>
              <a:noFill/>
              <a:ln w="9525">
                <a:noFill/>
                <a:miter lim="800000"/>
                <a:headEnd/>
                <a:tailEnd/>
              </a:ln>
            </p:spPr>
            <p:txBody>
              <a:bodyPr/>
              <a:lstStyle/>
              <a:p>
                <a:pPr eaLnBrk="0" hangingPunct="0"/>
                <a:r>
                  <a:rPr lang="tr-TR" sz="1200" b="1"/>
                  <a:t>Without outcome</a:t>
                </a:r>
                <a:endParaRPr lang="en-US"/>
              </a:p>
            </p:txBody>
          </p:sp>
          <p:sp>
            <p:nvSpPr>
              <p:cNvPr id="51257" name="Text Box 71"/>
              <p:cNvSpPr txBox="1">
                <a:spLocks noChangeArrowheads="1"/>
              </p:cNvSpPr>
              <p:nvPr/>
            </p:nvSpPr>
            <p:spPr bwMode="auto">
              <a:xfrm>
                <a:off x="4480" y="2339"/>
                <a:ext cx="1800" cy="798"/>
              </a:xfrm>
              <a:prstGeom prst="rect">
                <a:avLst/>
              </a:prstGeom>
              <a:noFill/>
              <a:ln w="9525">
                <a:noFill/>
                <a:miter lim="800000"/>
                <a:headEnd/>
                <a:tailEnd/>
              </a:ln>
            </p:spPr>
            <p:txBody>
              <a:bodyPr/>
              <a:lstStyle/>
              <a:p>
                <a:pPr eaLnBrk="0" hangingPunct="0"/>
                <a:r>
                  <a:rPr lang="tr-TR" sz="1200" b="1"/>
                  <a:t>Experimental subjects</a:t>
                </a:r>
                <a:endParaRPr lang="en-US"/>
              </a:p>
            </p:txBody>
          </p:sp>
          <p:sp>
            <p:nvSpPr>
              <p:cNvPr id="51258" name="Text Box 72"/>
              <p:cNvSpPr txBox="1">
                <a:spLocks noChangeArrowheads="1"/>
              </p:cNvSpPr>
              <p:nvPr/>
            </p:nvSpPr>
            <p:spPr bwMode="auto">
              <a:xfrm>
                <a:off x="4687" y="5757"/>
                <a:ext cx="1433" cy="798"/>
              </a:xfrm>
              <a:prstGeom prst="rect">
                <a:avLst/>
              </a:prstGeom>
              <a:noFill/>
              <a:ln w="9525">
                <a:noFill/>
                <a:miter lim="800000"/>
                <a:headEnd/>
                <a:tailEnd/>
              </a:ln>
            </p:spPr>
            <p:txBody>
              <a:bodyPr/>
              <a:lstStyle/>
              <a:p>
                <a:pPr eaLnBrk="0" hangingPunct="0"/>
                <a:r>
                  <a:rPr lang="tr-TR" sz="1200" b="1"/>
                  <a:t>Controls</a:t>
                </a:r>
                <a:endParaRPr lang="en-US"/>
              </a:p>
            </p:txBody>
          </p:sp>
        </p:grpSp>
        <p:sp>
          <p:nvSpPr>
            <p:cNvPr id="51224" name="Line 73"/>
            <p:cNvSpPr>
              <a:spLocks noChangeShapeType="1"/>
            </p:cNvSpPr>
            <p:nvPr/>
          </p:nvSpPr>
          <p:spPr bwMode="auto">
            <a:xfrm>
              <a:off x="8460" y="3237"/>
              <a:ext cx="1260" cy="2160"/>
            </a:xfrm>
            <a:prstGeom prst="line">
              <a:avLst/>
            </a:prstGeom>
            <a:noFill/>
            <a:ln w="22225">
              <a:solidFill>
                <a:srgbClr val="000000"/>
              </a:solidFill>
              <a:round/>
              <a:headEnd/>
              <a:tailEnd/>
            </a:ln>
          </p:spPr>
          <p:txBody>
            <a:bodyPr/>
            <a:lstStyle/>
            <a:p>
              <a:endParaRPr lang="tr-TR"/>
            </a:p>
          </p:txBody>
        </p:sp>
        <p:sp>
          <p:nvSpPr>
            <p:cNvPr id="51225" name="Line 74"/>
            <p:cNvSpPr>
              <a:spLocks noChangeShapeType="1"/>
            </p:cNvSpPr>
            <p:nvPr/>
          </p:nvSpPr>
          <p:spPr bwMode="auto">
            <a:xfrm flipV="1">
              <a:off x="8415" y="3417"/>
              <a:ext cx="1260" cy="2160"/>
            </a:xfrm>
            <a:prstGeom prst="line">
              <a:avLst/>
            </a:prstGeom>
            <a:noFill/>
            <a:ln w="22225">
              <a:solidFill>
                <a:srgbClr val="000000"/>
              </a:solidFill>
              <a:round/>
              <a:headEnd/>
              <a:tailEnd/>
            </a:ln>
          </p:spPr>
          <p:txBody>
            <a:bodyPr/>
            <a:lstStyle/>
            <a:p>
              <a:endParaRPr lang="tr-TR"/>
            </a:p>
          </p:txBody>
        </p:sp>
        <p:grpSp>
          <p:nvGrpSpPr>
            <p:cNvPr id="9" name="Group 75"/>
            <p:cNvGrpSpPr>
              <a:grpSpLocks/>
            </p:cNvGrpSpPr>
            <p:nvPr/>
          </p:nvGrpSpPr>
          <p:grpSpPr bwMode="auto">
            <a:xfrm>
              <a:off x="10035" y="6737"/>
              <a:ext cx="205" cy="240"/>
              <a:chOff x="6660" y="10077"/>
              <a:chExt cx="360" cy="360"/>
            </a:xfrm>
          </p:grpSpPr>
          <p:sp>
            <p:nvSpPr>
              <p:cNvPr id="51237" name="Line 76"/>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38" name="Line 77"/>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10" name="Group 78"/>
            <p:cNvGrpSpPr>
              <a:grpSpLocks/>
            </p:cNvGrpSpPr>
            <p:nvPr/>
          </p:nvGrpSpPr>
          <p:grpSpPr bwMode="auto">
            <a:xfrm>
              <a:off x="10240" y="6737"/>
              <a:ext cx="204" cy="240"/>
              <a:chOff x="6660" y="10077"/>
              <a:chExt cx="360" cy="360"/>
            </a:xfrm>
          </p:grpSpPr>
          <p:sp>
            <p:nvSpPr>
              <p:cNvPr id="51235" name="Line 79"/>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36" name="Line 80"/>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11" name="Group 81"/>
            <p:cNvGrpSpPr>
              <a:grpSpLocks/>
            </p:cNvGrpSpPr>
            <p:nvPr/>
          </p:nvGrpSpPr>
          <p:grpSpPr bwMode="auto">
            <a:xfrm>
              <a:off x="10456" y="6737"/>
              <a:ext cx="204" cy="240"/>
              <a:chOff x="6660" y="10077"/>
              <a:chExt cx="360" cy="360"/>
            </a:xfrm>
          </p:grpSpPr>
          <p:sp>
            <p:nvSpPr>
              <p:cNvPr id="51233" name="Line 82"/>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51234" name="Line 83"/>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sp>
          <p:nvSpPr>
            <p:cNvPr id="51229" name="Line 84"/>
            <p:cNvSpPr>
              <a:spLocks noChangeShapeType="1"/>
            </p:cNvSpPr>
            <p:nvPr/>
          </p:nvSpPr>
          <p:spPr bwMode="auto">
            <a:xfrm>
              <a:off x="9720" y="6717"/>
              <a:ext cx="0" cy="240"/>
            </a:xfrm>
            <a:prstGeom prst="line">
              <a:avLst/>
            </a:prstGeom>
            <a:noFill/>
            <a:ln w="22225">
              <a:solidFill>
                <a:srgbClr val="000000"/>
              </a:solidFill>
              <a:round/>
              <a:headEnd/>
              <a:tailEnd/>
            </a:ln>
          </p:spPr>
          <p:txBody>
            <a:bodyPr/>
            <a:lstStyle/>
            <a:p>
              <a:endParaRPr lang="tr-TR"/>
            </a:p>
          </p:txBody>
        </p:sp>
        <p:sp>
          <p:nvSpPr>
            <p:cNvPr id="51230" name="Line 85"/>
            <p:cNvSpPr>
              <a:spLocks noChangeShapeType="1"/>
            </p:cNvSpPr>
            <p:nvPr/>
          </p:nvSpPr>
          <p:spPr bwMode="auto">
            <a:xfrm>
              <a:off x="8430" y="6717"/>
              <a:ext cx="0" cy="240"/>
            </a:xfrm>
            <a:prstGeom prst="line">
              <a:avLst/>
            </a:prstGeom>
            <a:noFill/>
            <a:ln w="22225">
              <a:solidFill>
                <a:srgbClr val="000000"/>
              </a:solidFill>
              <a:round/>
              <a:headEnd/>
              <a:tailEnd/>
            </a:ln>
          </p:spPr>
          <p:txBody>
            <a:bodyPr/>
            <a:lstStyle/>
            <a:p>
              <a:endParaRPr lang="tr-TR"/>
            </a:p>
          </p:txBody>
        </p:sp>
        <p:sp>
          <p:nvSpPr>
            <p:cNvPr id="51231" name="Text Box 86"/>
            <p:cNvSpPr txBox="1">
              <a:spLocks noChangeArrowheads="1"/>
            </p:cNvSpPr>
            <p:nvPr/>
          </p:nvSpPr>
          <p:spPr bwMode="auto">
            <a:xfrm>
              <a:off x="9625" y="7017"/>
              <a:ext cx="1715" cy="480"/>
            </a:xfrm>
            <a:prstGeom prst="rect">
              <a:avLst/>
            </a:prstGeom>
            <a:noFill/>
            <a:ln w="9525">
              <a:noFill/>
              <a:miter lim="800000"/>
              <a:headEnd/>
              <a:tailEnd/>
            </a:ln>
          </p:spPr>
          <p:txBody>
            <a:bodyPr/>
            <a:lstStyle/>
            <a:p>
              <a:pPr eaLnBrk="0" hangingPunct="0"/>
              <a:r>
                <a:rPr lang="tr-TR" sz="1200" b="1"/>
                <a:t>Intervention</a:t>
              </a:r>
              <a:endParaRPr lang="en-US"/>
            </a:p>
          </p:txBody>
        </p:sp>
        <p:sp>
          <p:nvSpPr>
            <p:cNvPr id="51232" name="Text Box 87"/>
            <p:cNvSpPr txBox="1">
              <a:spLocks noChangeArrowheads="1"/>
            </p:cNvSpPr>
            <p:nvPr/>
          </p:nvSpPr>
          <p:spPr bwMode="auto">
            <a:xfrm>
              <a:off x="8100" y="7017"/>
              <a:ext cx="1715" cy="720"/>
            </a:xfrm>
            <a:prstGeom prst="rect">
              <a:avLst/>
            </a:prstGeom>
            <a:noFill/>
            <a:ln w="9525">
              <a:noFill/>
              <a:miter lim="800000"/>
              <a:headEnd/>
              <a:tailEnd/>
            </a:ln>
          </p:spPr>
          <p:txBody>
            <a:bodyPr/>
            <a:lstStyle/>
            <a:p>
              <a:pPr algn="ctr" eaLnBrk="0" hangingPunct="0"/>
              <a:r>
                <a:rPr lang="tr-TR" sz="1200" b="1"/>
                <a:t>Washout</a:t>
              </a:r>
            </a:p>
            <a:p>
              <a:pPr algn="ctr" eaLnBrk="0" hangingPunct="0"/>
              <a:r>
                <a:rPr lang="tr-TR" sz="1200" b="1"/>
                <a:t>period</a:t>
              </a:r>
              <a:endParaRPr lang="en-US"/>
            </a:p>
          </p:txBody>
        </p:sp>
      </p:grpSp>
      <p:sp>
        <p:nvSpPr>
          <p:cNvPr id="89" name="88 Yuvarlatılmış Dikdörtgen"/>
          <p:cNvSpPr/>
          <p:nvPr/>
        </p:nvSpPr>
        <p:spPr>
          <a:xfrm>
            <a:off x="8316416" y="5877272"/>
            <a:ext cx="288032"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00034" y="428604"/>
          <a:ext cx="8072494"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Factorial</a:t>
            </a:r>
            <a:r>
              <a:rPr lang="tr-TR" b="1" dirty="0" smtClean="0">
                <a:solidFill>
                  <a:srgbClr val="FF0000"/>
                </a:solidFill>
              </a:rPr>
              <a:t> </a:t>
            </a:r>
            <a:r>
              <a:rPr lang="tr-TR" b="1" dirty="0" err="1" smtClean="0">
                <a:solidFill>
                  <a:srgbClr val="FF0000"/>
                </a:solidFill>
              </a:rPr>
              <a:t>design</a:t>
            </a:r>
            <a:endParaRPr lang="tr-TR" b="1"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r>
              <a:rPr lang="en-US" dirty="0" smtClean="0"/>
              <a:t>A factorial design is used to evaluate two or more factors simultaneously.</a:t>
            </a:r>
            <a:endParaRPr lang="tr-TR" dirty="0" smtClean="0"/>
          </a:p>
          <a:p>
            <a:pPr>
              <a:buNone/>
            </a:pPr>
            <a:endParaRPr lang="tr-TR" dirty="0" smtClean="0"/>
          </a:p>
          <a:p>
            <a:pPr>
              <a:buNone/>
            </a:pPr>
            <a:r>
              <a:rPr lang="tr-TR" dirty="0" smtClean="0"/>
              <a:t>	</a:t>
            </a:r>
            <a:r>
              <a:rPr lang="en-US" dirty="0" smtClean="0"/>
              <a:t>The advantages</a:t>
            </a:r>
            <a:r>
              <a:rPr lang="tr-TR" dirty="0" smtClean="0"/>
              <a:t>;</a:t>
            </a:r>
          </a:p>
          <a:p>
            <a:pPr>
              <a:buNone/>
            </a:pPr>
            <a:r>
              <a:rPr lang="tr-TR" dirty="0" smtClean="0"/>
              <a:t>	</a:t>
            </a:r>
            <a:r>
              <a:rPr lang="tr-TR" dirty="0" err="1" smtClean="0"/>
              <a:t>answer</a:t>
            </a:r>
            <a:r>
              <a:rPr lang="tr-TR" dirty="0" smtClean="0"/>
              <a:t> 2 </a:t>
            </a:r>
            <a:r>
              <a:rPr lang="tr-TR" dirty="0" err="1" smtClean="0"/>
              <a:t>or</a:t>
            </a:r>
            <a:r>
              <a:rPr lang="tr-TR" dirty="0" smtClean="0"/>
              <a:t> </a:t>
            </a:r>
            <a:r>
              <a:rPr lang="tr-TR" dirty="0" err="1" smtClean="0"/>
              <a:t>more</a:t>
            </a:r>
            <a:r>
              <a:rPr lang="tr-TR" dirty="0" smtClean="0"/>
              <a:t> </a:t>
            </a:r>
            <a:r>
              <a:rPr lang="tr-TR" dirty="0" err="1" smtClean="0"/>
              <a:t>questions</a:t>
            </a:r>
            <a:r>
              <a:rPr lang="tr-TR" dirty="0" smtClean="0"/>
              <a:t> in a </a:t>
            </a:r>
            <a:r>
              <a:rPr lang="tr-TR" dirty="0" err="1" smtClean="0"/>
              <a:t>single</a:t>
            </a:r>
            <a:r>
              <a:rPr lang="tr-TR" dirty="0" smtClean="0"/>
              <a:t> </a:t>
            </a:r>
            <a:r>
              <a:rPr lang="tr-TR" dirty="0" err="1" smtClean="0"/>
              <a:t>trial</a:t>
            </a:r>
            <a:r>
              <a:rPr lang="tr-TR" dirty="0" smtClean="0"/>
              <a:t> </a:t>
            </a:r>
            <a:r>
              <a:rPr lang="tr-TR" dirty="0" err="1" smtClean="0"/>
              <a:t>for</a:t>
            </a:r>
            <a:r>
              <a:rPr lang="tr-TR" dirty="0" smtClean="0"/>
              <a:t> </a:t>
            </a:r>
          </a:p>
          <a:p>
            <a:pPr>
              <a:buNone/>
            </a:pPr>
            <a:r>
              <a:rPr lang="tr-TR" dirty="0" smtClean="0"/>
              <a:t>	</a:t>
            </a:r>
            <a:r>
              <a:rPr lang="tr-TR" dirty="0" err="1" smtClean="0"/>
              <a:t>only</a:t>
            </a:r>
            <a:r>
              <a:rPr lang="tr-TR" dirty="0" smtClean="0"/>
              <a:t> a </a:t>
            </a:r>
            <a:r>
              <a:rPr lang="tr-TR" dirty="0" err="1" smtClean="0"/>
              <a:t>marginal</a:t>
            </a:r>
            <a:r>
              <a:rPr lang="tr-TR" dirty="0" smtClean="0"/>
              <a:t> </a:t>
            </a:r>
            <a:r>
              <a:rPr lang="tr-TR" dirty="0" err="1" smtClean="0"/>
              <a:t>increase</a:t>
            </a:r>
            <a:r>
              <a:rPr lang="tr-TR" dirty="0" smtClean="0"/>
              <a:t> in </a:t>
            </a:r>
            <a:r>
              <a:rPr lang="tr-TR" dirty="0" err="1" smtClean="0"/>
              <a:t>cost</a:t>
            </a:r>
            <a:r>
              <a:rPr lang="tr-TR" dirty="0" smtClean="0"/>
              <a:t>.</a:t>
            </a:r>
            <a:endParaRPr lang="en-US" dirty="0" smtClean="0"/>
          </a:p>
          <a:p>
            <a:pPr>
              <a:buNone/>
            </a:pP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827584" y="836712"/>
          <a:ext cx="770485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899592" y="332656"/>
            <a:ext cx="7925311" cy="584775"/>
          </a:xfrm>
          <a:prstGeom prst="rect">
            <a:avLst/>
          </a:prstGeom>
          <a:noFill/>
        </p:spPr>
        <p:txBody>
          <a:bodyPr wrap="none" rtlCol="0">
            <a:spAutoFit/>
          </a:bodyPr>
          <a:lstStyle/>
          <a:p>
            <a:r>
              <a:rPr lang="tr-TR" sz="3200" b="1" dirty="0" err="1" smtClean="0">
                <a:solidFill>
                  <a:srgbClr val="FF0000"/>
                </a:solidFill>
              </a:rPr>
              <a:t>Factorial</a:t>
            </a:r>
            <a:r>
              <a:rPr lang="tr-TR" sz="3200" b="1" dirty="0" smtClean="0">
                <a:solidFill>
                  <a:srgbClr val="FF0000"/>
                </a:solidFill>
              </a:rPr>
              <a:t> </a:t>
            </a:r>
            <a:r>
              <a:rPr lang="tr-TR" sz="3200" b="1" dirty="0" err="1" smtClean="0">
                <a:solidFill>
                  <a:srgbClr val="FF0000"/>
                </a:solidFill>
              </a:rPr>
              <a:t>Design</a:t>
            </a:r>
            <a:r>
              <a:rPr lang="tr-TR" sz="3200" b="1" dirty="0" smtClean="0">
                <a:solidFill>
                  <a:srgbClr val="FF0000"/>
                </a:solidFill>
              </a:rPr>
              <a:t>: </a:t>
            </a:r>
            <a:r>
              <a:rPr lang="tr-TR" sz="3200" b="1" dirty="0" err="1" smtClean="0">
                <a:solidFill>
                  <a:srgbClr val="FF0000"/>
                </a:solidFill>
              </a:rPr>
              <a:t>The</a:t>
            </a:r>
            <a:r>
              <a:rPr lang="tr-TR" sz="3200" b="1" dirty="0" smtClean="0">
                <a:solidFill>
                  <a:srgbClr val="FF0000"/>
                </a:solidFill>
              </a:rPr>
              <a:t> </a:t>
            </a:r>
            <a:r>
              <a:rPr lang="tr-TR" sz="3200" b="1" dirty="0" err="1" smtClean="0">
                <a:solidFill>
                  <a:srgbClr val="FF0000"/>
                </a:solidFill>
              </a:rPr>
              <a:t>Physician’s</a:t>
            </a:r>
            <a:r>
              <a:rPr lang="tr-TR" sz="3200" b="1" dirty="0" smtClean="0">
                <a:solidFill>
                  <a:srgbClr val="FF0000"/>
                </a:solidFill>
              </a:rPr>
              <a:t> </a:t>
            </a:r>
            <a:r>
              <a:rPr lang="tr-TR" sz="3200" b="1" dirty="0" err="1" smtClean="0">
                <a:solidFill>
                  <a:srgbClr val="FF0000"/>
                </a:solidFill>
              </a:rPr>
              <a:t>Health</a:t>
            </a:r>
            <a:r>
              <a:rPr lang="tr-TR" sz="3200" b="1" dirty="0" smtClean="0">
                <a:solidFill>
                  <a:srgbClr val="FF0000"/>
                </a:solidFill>
              </a:rPr>
              <a:t> </a:t>
            </a:r>
            <a:r>
              <a:rPr lang="tr-TR" sz="3200" b="1" dirty="0" err="1" smtClean="0">
                <a:solidFill>
                  <a:srgbClr val="FF0000"/>
                </a:solidFill>
              </a:rPr>
              <a:t>Study</a:t>
            </a:r>
            <a:endParaRPr lang="tr-TR" sz="32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539552" y="2323133"/>
            <a:ext cx="8204448" cy="2690043"/>
          </a:xfrm>
        </p:spPr>
        <p:txBody>
          <a:bodyPr>
            <a:noAutofit/>
          </a:bodyPr>
          <a:lstStyle/>
          <a:p>
            <a:pPr marL="514350" indent="-514350" eaLnBrk="1" hangingPunct="1">
              <a:spcBef>
                <a:spcPts val="600"/>
              </a:spcBef>
              <a:buNone/>
            </a:pPr>
            <a:r>
              <a:rPr lang="tr-TR" sz="4400" dirty="0" smtClean="0"/>
              <a:t>     </a:t>
            </a:r>
            <a:r>
              <a:rPr lang="tr-TR" sz="4400" dirty="0" err="1" smtClean="0"/>
              <a:t>Avoid</a:t>
            </a:r>
            <a:r>
              <a:rPr lang="tr-TR" sz="4400" dirty="0" smtClean="0"/>
              <a:t> </a:t>
            </a:r>
            <a:r>
              <a:rPr lang="tr-TR" sz="4400" dirty="0" err="1" smtClean="0"/>
              <a:t>the</a:t>
            </a:r>
            <a:r>
              <a:rPr lang="tr-TR" sz="4400" dirty="0" smtClean="0"/>
              <a:t> </a:t>
            </a:r>
            <a:r>
              <a:rPr lang="tr-TR" sz="4400" dirty="0" err="1" smtClean="0"/>
              <a:t>biases</a:t>
            </a:r>
            <a:endParaRPr lang="tr-TR" sz="4400" dirty="0" smtClean="0"/>
          </a:p>
          <a:p>
            <a:pPr marL="914400" lvl="1" indent="-514350">
              <a:spcBef>
                <a:spcPts val="600"/>
              </a:spcBef>
              <a:buAutoNum type="arabicPeriod"/>
            </a:pPr>
            <a:r>
              <a:rPr lang="tr-TR" sz="4000" dirty="0" err="1" smtClean="0"/>
              <a:t>Misclassification</a:t>
            </a:r>
            <a:r>
              <a:rPr lang="tr-TR" sz="4000" dirty="0" smtClean="0"/>
              <a:t> </a:t>
            </a:r>
          </a:p>
          <a:p>
            <a:pPr marL="914400" lvl="1" indent="-514350">
              <a:spcBef>
                <a:spcPts val="600"/>
              </a:spcBef>
              <a:buAutoNum type="arabicPeriod"/>
            </a:pPr>
            <a:r>
              <a:rPr lang="tr-TR" sz="4000" dirty="0" err="1" smtClean="0"/>
              <a:t>Management</a:t>
            </a:r>
            <a:r>
              <a:rPr lang="tr-TR" sz="4000" dirty="0" smtClean="0"/>
              <a:t> of </a:t>
            </a:r>
            <a:r>
              <a:rPr lang="tr-TR" sz="4000" dirty="0" err="1" smtClean="0"/>
              <a:t>the</a:t>
            </a:r>
            <a:r>
              <a:rPr lang="tr-TR" sz="4000" dirty="0" smtClean="0"/>
              <a:t> </a:t>
            </a:r>
            <a:r>
              <a:rPr lang="tr-TR" sz="4000" dirty="0" err="1" smtClean="0"/>
              <a:t>confounders</a:t>
            </a:r>
            <a:endParaRPr lang="tr-TR" sz="4000" dirty="0" smtClean="0"/>
          </a:p>
        </p:txBody>
      </p:sp>
      <p:sp>
        <p:nvSpPr>
          <p:cNvPr id="53251" name="3 Başlık"/>
          <p:cNvSpPr>
            <a:spLocks noGrp="1"/>
          </p:cNvSpPr>
          <p:nvPr>
            <p:ph type="title"/>
          </p:nvPr>
        </p:nvSpPr>
        <p:spPr>
          <a:xfrm>
            <a:off x="898674" y="357188"/>
            <a:ext cx="6697662" cy="701675"/>
          </a:xfrm>
        </p:spPr>
        <p:txBody>
          <a:bodyPr anchor="ctr">
            <a:normAutofit fontScale="90000"/>
          </a:bodyPr>
          <a:lstStyle/>
          <a:p>
            <a:r>
              <a:rPr lang="tr-TR" b="1" dirty="0" err="1" smtClean="0">
                <a:solidFill>
                  <a:srgbClr val="FF0000"/>
                </a:solidFill>
              </a:rPr>
              <a:t>Randomized</a:t>
            </a:r>
            <a:r>
              <a:rPr lang="tr-TR" b="1" dirty="0" smtClean="0">
                <a:solidFill>
                  <a:srgbClr val="FF0000"/>
                </a:solidFill>
              </a:rPr>
              <a:t> </a:t>
            </a:r>
            <a:r>
              <a:rPr lang="tr-TR" b="1" dirty="0" err="1" smtClean="0">
                <a:solidFill>
                  <a:srgbClr val="FF0000"/>
                </a:solidFill>
              </a:rPr>
              <a:t>Clinical</a:t>
            </a:r>
            <a:r>
              <a:rPr lang="tr-TR" b="1" dirty="0" smtClean="0">
                <a:solidFill>
                  <a:srgbClr val="FF0000"/>
                </a:solidFill>
              </a:rPr>
              <a:t> </a:t>
            </a:r>
            <a:r>
              <a:rPr lang="tr-TR" b="1" dirty="0" err="1" smtClean="0">
                <a:solidFill>
                  <a:srgbClr val="FF0000"/>
                </a:solidFill>
              </a:rPr>
              <a:t>Trials</a:t>
            </a:r>
            <a:endParaRPr lang="tr-TR" b="1" dirty="0" smtClean="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67133D19-EEF2-4879-8340-63F93E78FEFC}" type="slidenum">
              <a:rPr lang="tr-TR" smtClean="0"/>
              <a:pPr/>
              <a:t>33</a:t>
            </a:fld>
            <a:endParaRPr lang="tr-TR" dirty="0" smtClean="0"/>
          </a:p>
        </p:txBody>
      </p:sp>
      <p:sp>
        <p:nvSpPr>
          <p:cNvPr id="19459" name="Rectangle 2"/>
          <p:cNvSpPr>
            <a:spLocks noGrp="1" noChangeArrowheads="1"/>
          </p:cNvSpPr>
          <p:nvPr>
            <p:ph type="title"/>
          </p:nvPr>
        </p:nvSpPr>
        <p:spPr>
          <a:xfrm>
            <a:off x="457200" y="116632"/>
            <a:ext cx="8229600" cy="706090"/>
          </a:xfrm>
          <a:noFill/>
        </p:spPr>
        <p:txBody>
          <a:bodyPr>
            <a:normAutofit fontScale="90000"/>
          </a:bodyPr>
          <a:lstStyle/>
          <a:p>
            <a:pPr eaLnBrk="1" hangingPunct="1"/>
            <a:r>
              <a:rPr lang="tr-TR" b="1" dirty="0" err="1" smtClean="0">
                <a:solidFill>
                  <a:srgbClr val="FF0000"/>
                </a:solidFill>
              </a:rPr>
              <a:t>Randomized</a:t>
            </a:r>
            <a:r>
              <a:rPr lang="tr-TR" b="1" dirty="0" smtClean="0">
                <a:solidFill>
                  <a:srgbClr val="FF0000"/>
                </a:solidFill>
              </a:rPr>
              <a:t> </a:t>
            </a:r>
            <a:r>
              <a:rPr lang="tr-TR" b="1" dirty="0" err="1" smtClean="0">
                <a:solidFill>
                  <a:srgbClr val="FF0000"/>
                </a:solidFill>
              </a:rPr>
              <a:t>controlled</a:t>
            </a:r>
            <a:r>
              <a:rPr lang="tr-TR" b="1" dirty="0" smtClean="0">
                <a:solidFill>
                  <a:srgbClr val="FF0000"/>
                </a:solidFill>
              </a:rPr>
              <a:t> </a:t>
            </a:r>
            <a:r>
              <a:rPr lang="tr-TR" b="1" dirty="0" err="1" smtClean="0">
                <a:solidFill>
                  <a:srgbClr val="FF0000"/>
                </a:solidFill>
              </a:rPr>
              <a:t>trial</a:t>
            </a:r>
            <a:r>
              <a:rPr lang="tr-TR" b="1" dirty="0" smtClean="0">
                <a:solidFill>
                  <a:srgbClr val="FF0000"/>
                </a:solidFill>
              </a:rPr>
              <a:t> </a:t>
            </a:r>
            <a:r>
              <a:rPr lang="tr-TR" b="1" dirty="0" err="1" smtClean="0">
                <a:solidFill>
                  <a:srgbClr val="FF0000"/>
                </a:solidFill>
              </a:rPr>
              <a:t>design</a:t>
            </a:r>
            <a:r>
              <a:rPr lang="tr-TR" b="1" dirty="0" smtClean="0">
                <a:solidFill>
                  <a:srgbClr val="FF0000"/>
                </a:solidFill>
              </a:rPr>
              <a:t> </a:t>
            </a:r>
          </a:p>
        </p:txBody>
      </p:sp>
      <p:grpSp>
        <p:nvGrpSpPr>
          <p:cNvPr id="2" name="Group 3"/>
          <p:cNvGrpSpPr>
            <a:grpSpLocks/>
          </p:cNvGrpSpPr>
          <p:nvPr/>
        </p:nvGrpSpPr>
        <p:grpSpPr bwMode="auto">
          <a:xfrm>
            <a:off x="381000" y="990600"/>
            <a:ext cx="8439472" cy="5606752"/>
            <a:chOff x="1440" y="2337"/>
            <a:chExt cx="12660" cy="8100"/>
          </a:xfrm>
        </p:grpSpPr>
        <p:sp>
          <p:nvSpPr>
            <p:cNvPr id="19461" name="Text Box 4"/>
            <p:cNvSpPr txBox="1">
              <a:spLocks noChangeArrowheads="1"/>
            </p:cNvSpPr>
            <p:nvPr/>
          </p:nvSpPr>
          <p:spPr bwMode="auto">
            <a:xfrm>
              <a:off x="12000" y="2397"/>
              <a:ext cx="1920" cy="1197"/>
            </a:xfrm>
            <a:prstGeom prst="rect">
              <a:avLst/>
            </a:prstGeom>
            <a:noFill/>
            <a:ln w="9525">
              <a:noFill/>
              <a:miter lim="800000"/>
              <a:headEnd/>
              <a:tailEnd/>
            </a:ln>
          </p:spPr>
          <p:txBody>
            <a:bodyPr/>
            <a:lstStyle/>
            <a:p>
              <a:pPr eaLnBrk="0" hangingPunct="0"/>
              <a:r>
                <a:rPr lang="tr-TR" b="1"/>
                <a:t>With outcome</a:t>
              </a:r>
              <a:endParaRPr lang="en-US"/>
            </a:p>
          </p:txBody>
        </p:sp>
        <p:sp>
          <p:nvSpPr>
            <p:cNvPr id="19462" name="Text Box 5"/>
            <p:cNvSpPr txBox="1">
              <a:spLocks noChangeArrowheads="1"/>
            </p:cNvSpPr>
            <p:nvPr/>
          </p:nvSpPr>
          <p:spPr bwMode="auto">
            <a:xfrm>
              <a:off x="12000" y="4157"/>
              <a:ext cx="2100" cy="1070"/>
            </a:xfrm>
            <a:prstGeom prst="rect">
              <a:avLst/>
            </a:prstGeom>
            <a:noFill/>
            <a:ln w="9525">
              <a:noFill/>
              <a:miter lim="800000"/>
              <a:headEnd/>
              <a:tailEnd/>
            </a:ln>
          </p:spPr>
          <p:txBody>
            <a:bodyPr/>
            <a:lstStyle/>
            <a:p>
              <a:pPr eaLnBrk="0" hangingPunct="0"/>
              <a:r>
                <a:rPr lang="tr-TR" b="1"/>
                <a:t>Without outcome</a:t>
              </a:r>
              <a:endParaRPr lang="en-US"/>
            </a:p>
          </p:txBody>
        </p:sp>
        <p:sp>
          <p:nvSpPr>
            <p:cNvPr id="19463" name="Text Box 6"/>
            <p:cNvSpPr txBox="1">
              <a:spLocks noChangeArrowheads="1"/>
            </p:cNvSpPr>
            <p:nvPr/>
          </p:nvSpPr>
          <p:spPr bwMode="auto">
            <a:xfrm>
              <a:off x="1440" y="4737"/>
              <a:ext cx="2330" cy="1800"/>
            </a:xfrm>
            <a:prstGeom prst="rect">
              <a:avLst/>
            </a:prstGeom>
            <a:noFill/>
            <a:ln w="9525">
              <a:noFill/>
              <a:miter lim="800000"/>
              <a:headEnd/>
              <a:tailEnd/>
            </a:ln>
          </p:spPr>
          <p:txBody>
            <a:bodyPr/>
            <a:lstStyle/>
            <a:p>
              <a:pPr eaLnBrk="0" hangingPunct="0"/>
              <a:r>
                <a:rPr lang="tr-TR" b="1"/>
                <a:t>Subjects meeting entry criteria</a:t>
              </a:r>
              <a:endParaRPr lang="en-US"/>
            </a:p>
          </p:txBody>
        </p:sp>
        <p:sp>
          <p:nvSpPr>
            <p:cNvPr id="19464" name="Text Box 7"/>
            <p:cNvSpPr txBox="1">
              <a:spLocks noChangeArrowheads="1"/>
            </p:cNvSpPr>
            <p:nvPr/>
          </p:nvSpPr>
          <p:spPr bwMode="auto">
            <a:xfrm>
              <a:off x="3240" y="9357"/>
              <a:ext cx="2160" cy="1080"/>
            </a:xfrm>
            <a:prstGeom prst="rect">
              <a:avLst/>
            </a:prstGeom>
            <a:noFill/>
            <a:ln w="9525">
              <a:noFill/>
              <a:miter lim="800000"/>
              <a:headEnd/>
              <a:tailEnd/>
            </a:ln>
          </p:spPr>
          <p:txBody>
            <a:bodyPr/>
            <a:lstStyle/>
            <a:p>
              <a:pPr algn="ctr" eaLnBrk="0" hangingPunct="0"/>
              <a:r>
                <a:rPr lang="tr-TR" b="1"/>
                <a:t>Onset of study</a:t>
              </a:r>
              <a:endParaRPr lang="en-US"/>
            </a:p>
          </p:txBody>
        </p:sp>
        <p:sp>
          <p:nvSpPr>
            <p:cNvPr id="19465" name="Oval 8"/>
            <p:cNvSpPr>
              <a:spLocks noChangeArrowheads="1"/>
            </p:cNvSpPr>
            <p:nvPr/>
          </p:nvSpPr>
          <p:spPr bwMode="auto">
            <a:xfrm>
              <a:off x="8060" y="3404"/>
              <a:ext cx="808" cy="716"/>
            </a:xfrm>
            <a:prstGeom prst="ellipse">
              <a:avLst/>
            </a:prstGeom>
            <a:solidFill>
              <a:srgbClr val="008080"/>
            </a:solidFill>
            <a:ln w="9525">
              <a:solidFill>
                <a:srgbClr val="000000"/>
              </a:solidFill>
              <a:round/>
              <a:headEnd/>
              <a:tailEnd/>
            </a:ln>
          </p:spPr>
          <p:txBody>
            <a:bodyPr/>
            <a:lstStyle/>
            <a:p>
              <a:endParaRPr lang="tr-TR"/>
            </a:p>
          </p:txBody>
        </p:sp>
        <p:sp>
          <p:nvSpPr>
            <p:cNvPr id="19466" name="Line 9"/>
            <p:cNvSpPr>
              <a:spLocks noChangeShapeType="1"/>
            </p:cNvSpPr>
            <p:nvPr/>
          </p:nvSpPr>
          <p:spPr bwMode="auto">
            <a:xfrm>
              <a:off x="9697" y="2836"/>
              <a:ext cx="1414" cy="0"/>
            </a:xfrm>
            <a:prstGeom prst="line">
              <a:avLst/>
            </a:prstGeom>
            <a:noFill/>
            <a:ln w="22225">
              <a:solidFill>
                <a:srgbClr val="000000"/>
              </a:solidFill>
              <a:round/>
              <a:headEnd/>
              <a:tailEnd/>
            </a:ln>
          </p:spPr>
          <p:txBody>
            <a:bodyPr/>
            <a:lstStyle/>
            <a:p>
              <a:endParaRPr lang="tr-TR"/>
            </a:p>
          </p:txBody>
        </p:sp>
        <p:sp>
          <p:nvSpPr>
            <p:cNvPr id="19467" name="Rectangle 10"/>
            <p:cNvSpPr>
              <a:spLocks noChangeArrowheads="1"/>
            </p:cNvSpPr>
            <p:nvPr/>
          </p:nvSpPr>
          <p:spPr bwMode="auto">
            <a:xfrm>
              <a:off x="11113" y="2637"/>
              <a:ext cx="707" cy="418"/>
            </a:xfrm>
            <a:prstGeom prst="rect">
              <a:avLst/>
            </a:prstGeom>
            <a:solidFill>
              <a:srgbClr val="008080"/>
            </a:solidFill>
            <a:ln w="9525">
              <a:solidFill>
                <a:srgbClr val="000000"/>
              </a:solidFill>
              <a:miter lim="800000"/>
              <a:headEnd/>
              <a:tailEnd/>
            </a:ln>
          </p:spPr>
          <p:txBody>
            <a:bodyPr/>
            <a:lstStyle/>
            <a:p>
              <a:endParaRPr lang="tr-TR"/>
            </a:p>
          </p:txBody>
        </p:sp>
        <p:sp>
          <p:nvSpPr>
            <p:cNvPr id="19468" name="Line 11"/>
            <p:cNvSpPr>
              <a:spLocks noChangeShapeType="1"/>
            </p:cNvSpPr>
            <p:nvPr/>
          </p:nvSpPr>
          <p:spPr bwMode="auto">
            <a:xfrm>
              <a:off x="9699" y="4613"/>
              <a:ext cx="1414" cy="0"/>
            </a:xfrm>
            <a:prstGeom prst="line">
              <a:avLst/>
            </a:prstGeom>
            <a:noFill/>
            <a:ln w="22225">
              <a:solidFill>
                <a:srgbClr val="000000"/>
              </a:solidFill>
              <a:round/>
              <a:headEnd/>
              <a:tailEnd/>
            </a:ln>
          </p:spPr>
          <p:txBody>
            <a:bodyPr/>
            <a:lstStyle/>
            <a:p>
              <a:endParaRPr lang="tr-TR"/>
            </a:p>
          </p:txBody>
        </p:sp>
        <p:sp>
          <p:nvSpPr>
            <p:cNvPr id="19469" name="AutoShape 12"/>
            <p:cNvSpPr>
              <a:spLocks noChangeArrowheads="1"/>
            </p:cNvSpPr>
            <p:nvPr/>
          </p:nvSpPr>
          <p:spPr bwMode="auto">
            <a:xfrm>
              <a:off x="11119" y="4290"/>
              <a:ext cx="606" cy="627"/>
            </a:xfrm>
            <a:prstGeom prst="diamond">
              <a:avLst/>
            </a:prstGeom>
            <a:solidFill>
              <a:srgbClr val="008080"/>
            </a:solidFill>
            <a:ln w="9525">
              <a:solidFill>
                <a:srgbClr val="000000"/>
              </a:solidFill>
              <a:miter lim="800000"/>
              <a:headEnd/>
              <a:tailEnd/>
            </a:ln>
          </p:spPr>
          <p:txBody>
            <a:bodyPr/>
            <a:lstStyle/>
            <a:p>
              <a:endParaRPr lang="tr-TR"/>
            </a:p>
          </p:txBody>
        </p:sp>
        <p:sp>
          <p:nvSpPr>
            <p:cNvPr id="19470" name="Line 13"/>
            <p:cNvSpPr>
              <a:spLocks noChangeShapeType="1"/>
            </p:cNvSpPr>
            <p:nvPr/>
          </p:nvSpPr>
          <p:spPr bwMode="auto">
            <a:xfrm>
              <a:off x="9699" y="2826"/>
              <a:ext cx="0" cy="1792"/>
            </a:xfrm>
            <a:prstGeom prst="line">
              <a:avLst/>
            </a:prstGeom>
            <a:noFill/>
            <a:ln w="22225">
              <a:solidFill>
                <a:srgbClr val="000000"/>
              </a:solidFill>
              <a:round/>
              <a:headEnd/>
              <a:tailEnd/>
            </a:ln>
          </p:spPr>
          <p:txBody>
            <a:bodyPr/>
            <a:lstStyle/>
            <a:p>
              <a:endParaRPr lang="tr-TR"/>
            </a:p>
          </p:txBody>
        </p:sp>
        <p:sp>
          <p:nvSpPr>
            <p:cNvPr id="19471" name="Line 14"/>
            <p:cNvSpPr>
              <a:spLocks noChangeShapeType="1"/>
            </p:cNvSpPr>
            <p:nvPr/>
          </p:nvSpPr>
          <p:spPr bwMode="auto">
            <a:xfrm>
              <a:off x="8879" y="3752"/>
              <a:ext cx="808" cy="0"/>
            </a:xfrm>
            <a:prstGeom prst="line">
              <a:avLst/>
            </a:prstGeom>
            <a:noFill/>
            <a:ln w="22225">
              <a:solidFill>
                <a:srgbClr val="000000"/>
              </a:solidFill>
              <a:round/>
              <a:headEnd/>
              <a:tailEnd/>
            </a:ln>
          </p:spPr>
          <p:txBody>
            <a:bodyPr/>
            <a:lstStyle/>
            <a:p>
              <a:endParaRPr lang="tr-TR"/>
            </a:p>
          </p:txBody>
        </p:sp>
        <p:sp>
          <p:nvSpPr>
            <p:cNvPr id="19472" name="Oval 15"/>
            <p:cNvSpPr>
              <a:spLocks noChangeArrowheads="1"/>
            </p:cNvSpPr>
            <p:nvPr/>
          </p:nvSpPr>
          <p:spPr bwMode="auto">
            <a:xfrm>
              <a:off x="8040" y="6824"/>
              <a:ext cx="808" cy="716"/>
            </a:xfrm>
            <a:prstGeom prst="ellipse">
              <a:avLst/>
            </a:prstGeom>
            <a:solidFill>
              <a:srgbClr val="CCFFFF"/>
            </a:solidFill>
            <a:ln w="9525">
              <a:solidFill>
                <a:srgbClr val="000000"/>
              </a:solidFill>
              <a:round/>
              <a:headEnd/>
              <a:tailEnd/>
            </a:ln>
          </p:spPr>
          <p:txBody>
            <a:bodyPr/>
            <a:lstStyle/>
            <a:p>
              <a:endParaRPr lang="tr-TR"/>
            </a:p>
          </p:txBody>
        </p:sp>
        <p:sp>
          <p:nvSpPr>
            <p:cNvPr id="19473" name="Line 16"/>
            <p:cNvSpPr>
              <a:spLocks noChangeShapeType="1"/>
            </p:cNvSpPr>
            <p:nvPr/>
          </p:nvSpPr>
          <p:spPr bwMode="auto">
            <a:xfrm>
              <a:off x="9677" y="6256"/>
              <a:ext cx="1414" cy="0"/>
            </a:xfrm>
            <a:prstGeom prst="line">
              <a:avLst/>
            </a:prstGeom>
            <a:noFill/>
            <a:ln w="22225">
              <a:solidFill>
                <a:srgbClr val="000000"/>
              </a:solidFill>
              <a:round/>
              <a:headEnd/>
              <a:tailEnd/>
            </a:ln>
          </p:spPr>
          <p:txBody>
            <a:bodyPr/>
            <a:lstStyle/>
            <a:p>
              <a:endParaRPr lang="tr-TR"/>
            </a:p>
          </p:txBody>
        </p:sp>
        <p:sp>
          <p:nvSpPr>
            <p:cNvPr id="19474" name="Rectangle 17"/>
            <p:cNvSpPr>
              <a:spLocks noChangeArrowheads="1"/>
            </p:cNvSpPr>
            <p:nvPr/>
          </p:nvSpPr>
          <p:spPr bwMode="auto">
            <a:xfrm>
              <a:off x="11093" y="6057"/>
              <a:ext cx="707" cy="418"/>
            </a:xfrm>
            <a:prstGeom prst="rect">
              <a:avLst/>
            </a:prstGeom>
            <a:solidFill>
              <a:srgbClr val="CCFFFF"/>
            </a:solidFill>
            <a:ln w="9525">
              <a:solidFill>
                <a:srgbClr val="000000"/>
              </a:solidFill>
              <a:miter lim="800000"/>
              <a:headEnd/>
              <a:tailEnd/>
            </a:ln>
          </p:spPr>
          <p:txBody>
            <a:bodyPr/>
            <a:lstStyle/>
            <a:p>
              <a:endParaRPr lang="tr-TR"/>
            </a:p>
          </p:txBody>
        </p:sp>
        <p:sp>
          <p:nvSpPr>
            <p:cNvPr id="19475" name="Line 18"/>
            <p:cNvSpPr>
              <a:spLocks noChangeShapeType="1"/>
            </p:cNvSpPr>
            <p:nvPr/>
          </p:nvSpPr>
          <p:spPr bwMode="auto">
            <a:xfrm>
              <a:off x="9679" y="8033"/>
              <a:ext cx="1414" cy="0"/>
            </a:xfrm>
            <a:prstGeom prst="line">
              <a:avLst/>
            </a:prstGeom>
            <a:noFill/>
            <a:ln w="22225">
              <a:solidFill>
                <a:srgbClr val="000000"/>
              </a:solidFill>
              <a:round/>
              <a:headEnd/>
              <a:tailEnd/>
            </a:ln>
          </p:spPr>
          <p:txBody>
            <a:bodyPr/>
            <a:lstStyle/>
            <a:p>
              <a:endParaRPr lang="tr-TR"/>
            </a:p>
          </p:txBody>
        </p:sp>
        <p:sp>
          <p:nvSpPr>
            <p:cNvPr id="19476" name="AutoShape 19"/>
            <p:cNvSpPr>
              <a:spLocks noChangeArrowheads="1"/>
            </p:cNvSpPr>
            <p:nvPr/>
          </p:nvSpPr>
          <p:spPr bwMode="auto">
            <a:xfrm>
              <a:off x="11099" y="7710"/>
              <a:ext cx="606" cy="627"/>
            </a:xfrm>
            <a:prstGeom prst="diamond">
              <a:avLst/>
            </a:prstGeom>
            <a:solidFill>
              <a:srgbClr val="CCFFFF"/>
            </a:solidFill>
            <a:ln w="9525">
              <a:solidFill>
                <a:srgbClr val="000000"/>
              </a:solidFill>
              <a:miter lim="800000"/>
              <a:headEnd/>
              <a:tailEnd/>
            </a:ln>
          </p:spPr>
          <p:txBody>
            <a:bodyPr/>
            <a:lstStyle/>
            <a:p>
              <a:endParaRPr lang="tr-TR"/>
            </a:p>
          </p:txBody>
        </p:sp>
        <p:sp>
          <p:nvSpPr>
            <p:cNvPr id="19477" name="Line 20"/>
            <p:cNvSpPr>
              <a:spLocks noChangeShapeType="1"/>
            </p:cNvSpPr>
            <p:nvPr/>
          </p:nvSpPr>
          <p:spPr bwMode="auto">
            <a:xfrm>
              <a:off x="9679" y="6246"/>
              <a:ext cx="0" cy="1792"/>
            </a:xfrm>
            <a:prstGeom prst="line">
              <a:avLst/>
            </a:prstGeom>
            <a:noFill/>
            <a:ln w="22225">
              <a:solidFill>
                <a:srgbClr val="000000"/>
              </a:solidFill>
              <a:round/>
              <a:headEnd/>
              <a:tailEnd/>
            </a:ln>
          </p:spPr>
          <p:txBody>
            <a:bodyPr/>
            <a:lstStyle/>
            <a:p>
              <a:endParaRPr lang="tr-TR"/>
            </a:p>
          </p:txBody>
        </p:sp>
        <p:sp>
          <p:nvSpPr>
            <p:cNvPr id="19478" name="Line 21"/>
            <p:cNvSpPr>
              <a:spLocks noChangeShapeType="1"/>
            </p:cNvSpPr>
            <p:nvPr/>
          </p:nvSpPr>
          <p:spPr bwMode="auto">
            <a:xfrm>
              <a:off x="8859" y="7172"/>
              <a:ext cx="808" cy="0"/>
            </a:xfrm>
            <a:prstGeom prst="line">
              <a:avLst/>
            </a:prstGeom>
            <a:noFill/>
            <a:ln w="22225">
              <a:solidFill>
                <a:srgbClr val="000000"/>
              </a:solidFill>
              <a:round/>
              <a:headEnd/>
              <a:tailEnd/>
            </a:ln>
          </p:spPr>
          <p:txBody>
            <a:bodyPr/>
            <a:lstStyle/>
            <a:p>
              <a:endParaRPr lang="tr-TR"/>
            </a:p>
          </p:txBody>
        </p:sp>
        <p:sp>
          <p:nvSpPr>
            <p:cNvPr id="19479" name="Text Box 22"/>
            <p:cNvSpPr txBox="1">
              <a:spLocks noChangeArrowheads="1"/>
            </p:cNvSpPr>
            <p:nvPr/>
          </p:nvSpPr>
          <p:spPr bwMode="auto">
            <a:xfrm>
              <a:off x="12000" y="5737"/>
              <a:ext cx="1920" cy="1197"/>
            </a:xfrm>
            <a:prstGeom prst="rect">
              <a:avLst/>
            </a:prstGeom>
            <a:noFill/>
            <a:ln w="9525">
              <a:noFill/>
              <a:miter lim="800000"/>
              <a:headEnd/>
              <a:tailEnd/>
            </a:ln>
          </p:spPr>
          <p:txBody>
            <a:bodyPr/>
            <a:lstStyle/>
            <a:p>
              <a:pPr eaLnBrk="0" hangingPunct="0"/>
              <a:r>
                <a:rPr lang="tr-TR" b="1"/>
                <a:t>With outcome</a:t>
              </a:r>
              <a:endParaRPr lang="en-US"/>
            </a:p>
          </p:txBody>
        </p:sp>
        <p:sp>
          <p:nvSpPr>
            <p:cNvPr id="19480" name="Text Box 23"/>
            <p:cNvSpPr txBox="1">
              <a:spLocks noChangeArrowheads="1"/>
            </p:cNvSpPr>
            <p:nvPr/>
          </p:nvSpPr>
          <p:spPr bwMode="auto">
            <a:xfrm>
              <a:off x="12000" y="7437"/>
              <a:ext cx="2100" cy="1070"/>
            </a:xfrm>
            <a:prstGeom prst="rect">
              <a:avLst/>
            </a:prstGeom>
            <a:noFill/>
            <a:ln w="9525">
              <a:noFill/>
              <a:miter lim="800000"/>
              <a:headEnd/>
              <a:tailEnd/>
            </a:ln>
          </p:spPr>
          <p:txBody>
            <a:bodyPr/>
            <a:lstStyle/>
            <a:p>
              <a:pPr eaLnBrk="0" hangingPunct="0"/>
              <a:r>
                <a:rPr lang="tr-TR" b="1"/>
                <a:t>Without outcome</a:t>
              </a:r>
              <a:endParaRPr lang="en-US"/>
            </a:p>
          </p:txBody>
        </p:sp>
        <p:grpSp>
          <p:nvGrpSpPr>
            <p:cNvPr id="3" name="Group 24"/>
            <p:cNvGrpSpPr>
              <a:grpSpLocks/>
            </p:cNvGrpSpPr>
            <p:nvPr/>
          </p:nvGrpSpPr>
          <p:grpSpPr bwMode="auto">
            <a:xfrm>
              <a:off x="5239" y="3717"/>
              <a:ext cx="2781" cy="3420"/>
              <a:chOff x="2459" y="3546"/>
              <a:chExt cx="2234" cy="1792"/>
            </a:xfrm>
          </p:grpSpPr>
          <p:sp>
            <p:nvSpPr>
              <p:cNvPr id="19498" name="Line 25"/>
              <p:cNvSpPr>
                <a:spLocks noChangeShapeType="1"/>
              </p:cNvSpPr>
              <p:nvPr/>
            </p:nvSpPr>
            <p:spPr bwMode="auto">
              <a:xfrm>
                <a:off x="3277" y="3556"/>
                <a:ext cx="1414" cy="0"/>
              </a:xfrm>
              <a:prstGeom prst="line">
                <a:avLst/>
              </a:prstGeom>
              <a:noFill/>
              <a:ln w="22225">
                <a:solidFill>
                  <a:srgbClr val="000000"/>
                </a:solidFill>
                <a:round/>
                <a:headEnd/>
                <a:tailEnd/>
              </a:ln>
            </p:spPr>
            <p:txBody>
              <a:bodyPr/>
              <a:lstStyle/>
              <a:p>
                <a:endParaRPr lang="tr-TR"/>
              </a:p>
            </p:txBody>
          </p:sp>
          <p:sp>
            <p:nvSpPr>
              <p:cNvPr id="19499" name="Line 26"/>
              <p:cNvSpPr>
                <a:spLocks noChangeShapeType="1"/>
              </p:cNvSpPr>
              <p:nvPr/>
            </p:nvSpPr>
            <p:spPr bwMode="auto">
              <a:xfrm>
                <a:off x="3279" y="5333"/>
                <a:ext cx="1414" cy="0"/>
              </a:xfrm>
              <a:prstGeom prst="line">
                <a:avLst/>
              </a:prstGeom>
              <a:noFill/>
              <a:ln w="22225">
                <a:solidFill>
                  <a:srgbClr val="000000"/>
                </a:solidFill>
                <a:round/>
                <a:headEnd/>
                <a:tailEnd/>
              </a:ln>
            </p:spPr>
            <p:txBody>
              <a:bodyPr/>
              <a:lstStyle/>
              <a:p>
                <a:endParaRPr lang="tr-TR"/>
              </a:p>
            </p:txBody>
          </p:sp>
          <p:sp>
            <p:nvSpPr>
              <p:cNvPr id="19500" name="Line 27"/>
              <p:cNvSpPr>
                <a:spLocks noChangeShapeType="1"/>
              </p:cNvSpPr>
              <p:nvPr/>
            </p:nvSpPr>
            <p:spPr bwMode="auto">
              <a:xfrm>
                <a:off x="3279" y="3546"/>
                <a:ext cx="0" cy="1792"/>
              </a:xfrm>
              <a:prstGeom prst="line">
                <a:avLst/>
              </a:prstGeom>
              <a:noFill/>
              <a:ln w="22225">
                <a:solidFill>
                  <a:srgbClr val="000000"/>
                </a:solidFill>
                <a:round/>
                <a:headEnd/>
                <a:tailEnd/>
              </a:ln>
            </p:spPr>
            <p:txBody>
              <a:bodyPr/>
              <a:lstStyle/>
              <a:p>
                <a:endParaRPr lang="tr-TR"/>
              </a:p>
            </p:txBody>
          </p:sp>
          <p:sp>
            <p:nvSpPr>
              <p:cNvPr id="19501" name="Line 28"/>
              <p:cNvSpPr>
                <a:spLocks noChangeShapeType="1"/>
              </p:cNvSpPr>
              <p:nvPr/>
            </p:nvSpPr>
            <p:spPr bwMode="auto">
              <a:xfrm>
                <a:off x="2459" y="4472"/>
                <a:ext cx="808" cy="0"/>
              </a:xfrm>
              <a:prstGeom prst="line">
                <a:avLst/>
              </a:prstGeom>
              <a:noFill/>
              <a:ln w="22225">
                <a:solidFill>
                  <a:srgbClr val="000000"/>
                </a:solidFill>
                <a:round/>
                <a:headEnd/>
                <a:tailEnd/>
              </a:ln>
            </p:spPr>
            <p:txBody>
              <a:bodyPr/>
              <a:lstStyle/>
              <a:p>
                <a:endParaRPr lang="tr-TR"/>
              </a:p>
            </p:txBody>
          </p:sp>
        </p:grpSp>
        <p:sp>
          <p:nvSpPr>
            <p:cNvPr id="19482" name="Oval 29"/>
            <p:cNvSpPr>
              <a:spLocks noChangeArrowheads="1"/>
            </p:cNvSpPr>
            <p:nvPr/>
          </p:nvSpPr>
          <p:spPr bwMode="auto">
            <a:xfrm>
              <a:off x="3780" y="4737"/>
              <a:ext cx="1440" cy="1440"/>
            </a:xfrm>
            <a:prstGeom prst="ellipse">
              <a:avLst/>
            </a:prstGeom>
            <a:solidFill>
              <a:srgbClr val="33CCCC"/>
            </a:solidFill>
            <a:ln w="9525">
              <a:solidFill>
                <a:srgbClr val="000000"/>
              </a:solidFill>
              <a:round/>
              <a:headEnd/>
              <a:tailEnd/>
            </a:ln>
          </p:spPr>
          <p:txBody>
            <a:bodyPr/>
            <a:lstStyle/>
            <a:p>
              <a:endParaRPr lang="tr-TR"/>
            </a:p>
          </p:txBody>
        </p:sp>
        <p:sp>
          <p:nvSpPr>
            <p:cNvPr id="19483" name="Text Box 30"/>
            <p:cNvSpPr txBox="1">
              <a:spLocks noChangeArrowheads="1"/>
            </p:cNvSpPr>
            <p:nvPr/>
          </p:nvSpPr>
          <p:spPr bwMode="auto">
            <a:xfrm>
              <a:off x="7660" y="2337"/>
              <a:ext cx="2600" cy="1197"/>
            </a:xfrm>
            <a:prstGeom prst="rect">
              <a:avLst/>
            </a:prstGeom>
            <a:noFill/>
            <a:ln w="9525">
              <a:noFill/>
              <a:miter lim="800000"/>
              <a:headEnd/>
              <a:tailEnd/>
            </a:ln>
          </p:spPr>
          <p:txBody>
            <a:bodyPr/>
            <a:lstStyle/>
            <a:p>
              <a:pPr eaLnBrk="0" hangingPunct="0"/>
              <a:r>
                <a:rPr lang="tr-TR" b="1"/>
                <a:t>Experimental subjects</a:t>
              </a:r>
              <a:endParaRPr lang="en-US"/>
            </a:p>
          </p:txBody>
        </p:sp>
        <p:sp>
          <p:nvSpPr>
            <p:cNvPr id="19484" name="Text Box 31"/>
            <p:cNvSpPr txBox="1">
              <a:spLocks noChangeArrowheads="1"/>
            </p:cNvSpPr>
            <p:nvPr/>
          </p:nvSpPr>
          <p:spPr bwMode="auto">
            <a:xfrm>
              <a:off x="7520" y="7617"/>
              <a:ext cx="2520" cy="1197"/>
            </a:xfrm>
            <a:prstGeom prst="rect">
              <a:avLst/>
            </a:prstGeom>
            <a:noFill/>
            <a:ln w="9525">
              <a:noFill/>
              <a:miter lim="800000"/>
              <a:headEnd/>
              <a:tailEnd/>
            </a:ln>
          </p:spPr>
          <p:txBody>
            <a:bodyPr/>
            <a:lstStyle/>
            <a:p>
              <a:pPr eaLnBrk="0" hangingPunct="0"/>
              <a:r>
                <a:rPr lang="tr-TR" b="1"/>
                <a:t>Controls</a:t>
              </a:r>
              <a:endParaRPr lang="en-US"/>
            </a:p>
          </p:txBody>
        </p:sp>
        <p:sp>
          <p:nvSpPr>
            <p:cNvPr id="19485" name="Line 32"/>
            <p:cNvSpPr>
              <a:spLocks noChangeShapeType="1"/>
            </p:cNvSpPr>
            <p:nvPr/>
          </p:nvSpPr>
          <p:spPr bwMode="auto">
            <a:xfrm>
              <a:off x="4140" y="9112"/>
              <a:ext cx="8280" cy="0"/>
            </a:xfrm>
            <a:prstGeom prst="line">
              <a:avLst/>
            </a:prstGeom>
            <a:noFill/>
            <a:ln w="22225">
              <a:solidFill>
                <a:srgbClr val="000000"/>
              </a:solidFill>
              <a:round/>
              <a:headEnd/>
              <a:tailEnd type="triangle" w="lg" len="lg"/>
            </a:ln>
          </p:spPr>
          <p:txBody>
            <a:bodyPr/>
            <a:lstStyle/>
            <a:p>
              <a:endParaRPr lang="tr-TR"/>
            </a:p>
          </p:txBody>
        </p:sp>
        <p:sp>
          <p:nvSpPr>
            <p:cNvPr id="19486" name="Line 33"/>
            <p:cNvSpPr>
              <a:spLocks noChangeShapeType="1"/>
            </p:cNvSpPr>
            <p:nvPr/>
          </p:nvSpPr>
          <p:spPr bwMode="auto">
            <a:xfrm>
              <a:off x="4320" y="8937"/>
              <a:ext cx="0" cy="360"/>
            </a:xfrm>
            <a:prstGeom prst="line">
              <a:avLst/>
            </a:prstGeom>
            <a:noFill/>
            <a:ln w="9525">
              <a:solidFill>
                <a:srgbClr val="000000"/>
              </a:solidFill>
              <a:round/>
              <a:headEnd/>
              <a:tailEnd/>
            </a:ln>
          </p:spPr>
          <p:txBody>
            <a:bodyPr/>
            <a:lstStyle/>
            <a:p>
              <a:endParaRPr lang="tr-TR"/>
            </a:p>
          </p:txBody>
        </p:sp>
        <p:sp>
          <p:nvSpPr>
            <p:cNvPr id="19487" name="Text Box 34"/>
            <p:cNvSpPr txBox="1">
              <a:spLocks noChangeArrowheads="1"/>
            </p:cNvSpPr>
            <p:nvPr/>
          </p:nvSpPr>
          <p:spPr bwMode="auto">
            <a:xfrm>
              <a:off x="12600" y="8817"/>
              <a:ext cx="1440" cy="540"/>
            </a:xfrm>
            <a:prstGeom prst="rect">
              <a:avLst/>
            </a:prstGeom>
            <a:noFill/>
            <a:ln w="9525">
              <a:noFill/>
              <a:miter lim="800000"/>
              <a:headEnd/>
              <a:tailEnd/>
            </a:ln>
          </p:spPr>
          <p:txBody>
            <a:bodyPr/>
            <a:lstStyle/>
            <a:p>
              <a:pPr eaLnBrk="0" hangingPunct="0"/>
              <a:r>
                <a:rPr lang="tr-TR" b="1"/>
                <a:t>Time</a:t>
              </a:r>
              <a:endParaRPr lang="en-US"/>
            </a:p>
          </p:txBody>
        </p:sp>
        <p:grpSp>
          <p:nvGrpSpPr>
            <p:cNvPr id="4" name="Group 35"/>
            <p:cNvGrpSpPr>
              <a:grpSpLocks/>
            </p:cNvGrpSpPr>
            <p:nvPr/>
          </p:nvGrpSpPr>
          <p:grpSpPr bwMode="auto">
            <a:xfrm>
              <a:off x="8640" y="8937"/>
              <a:ext cx="360" cy="360"/>
              <a:chOff x="6660" y="10077"/>
              <a:chExt cx="360" cy="360"/>
            </a:xfrm>
          </p:grpSpPr>
          <p:sp>
            <p:nvSpPr>
              <p:cNvPr id="19496" name="Line 36"/>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19497" name="Line 37"/>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5" name="Group 38"/>
            <p:cNvGrpSpPr>
              <a:grpSpLocks/>
            </p:cNvGrpSpPr>
            <p:nvPr/>
          </p:nvGrpSpPr>
          <p:grpSpPr bwMode="auto">
            <a:xfrm>
              <a:off x="9000" y="8937"/>
              <a:ext cx="360" cy="360"/>
              <a:chOff x="6660" y="10077"/>
              <a:chExt cx="360" cy="360"/>
            </a:xfrm>
          </p:grpSpPr>
          <p:sp>
            <p:nvSpPr>
              <p:cNvPr id="19494" name="Line 39"/>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19495" name="Line 40"/>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grpSp>
          <p:nvGrpSpPr>
            <p:cNvPr id="6" name="Group 41"/>
            <p:cNvGrpSpPr>
              <a:grpSpLocks/>
            </p:cNvGrpSpPr>
            <p:nvPr/>
          </p:nvGrpSpPr>
          <p:grpSpPr bwMode="auto">
            <a:xfrm>
              <a:off x="9380" y="8937"/>
              <a:ext cx="360" cy="360"/>
              <a:chOff x="6660" y="10077"/>
              <a:chExt cx="360" cy="360"/>
            </a:xfrm>
          </p:grpSpPr>
          <p:sp>
            <p:nvSpPr>
              <p:cNvPr id="19492" name="Line 42"/>
              <p:cNvSpPr>
                <a:spLocks noChangeShapeType="1"/>
              </p:cNvSpPr>
              <p:nvPr/>
            </p:nvSpPr>
            <p:spPr bwMode="auto">
              <a:xfrm>
                <a:off x="6660" y="10077"/>
                <a:ext cx="360" cy="360"/>
              </a:xfrm>
              <a:prstGeom prst="line">
                <a:avLst/>
              </a:prstGeom>
              <a:noFill/>
              <a:ln w="22225">
                <a:solidFill>
                  <a:srgbClr val="000000"/>
                </a:solidFill>
                <a:round/>
                <a:headEnd/>
                <a:tailEnd/>
              </a:ln>
            </p:spPr>
            <p:txBody>
              <a:bodyPr/>
              <a:lstStyle/>
              <a:p>
                <a:endParaRPr lang="tr-TR"/>
              </a:p>
            </p:txBody>
          </p:sp>
          <p:sp>
            <p:nvSpPr>
              <p:cNvPr id="19493" name="Line 43"/>
              <p:cNvSpPr>
                <a:spLocks noChangeShapeType="1"/>
              </p:cNvSpPr>
              <p:nvPr/>
            </p:nvSpPr>
            <p:spPr bwMode="auto">
              <a:xfrm flipV="1">
                <a:off x="6660" y="10077"/>
                <a:ext cx="360" cy="360"/>
              </a:xfrm>
              <a:prstGeom prst="line">
                <a:avLst/>
              </a:prstGeom>
              <a:noFill/>
              <a:ln w="22225">
                <a:solidFill>
                  <a:srgbClr val="000000"/>
                </a:solidFill>
                <a:round/>
                <a:headEnd/>
                <a:tailEnd/>
              </a:ln>
            </p:spPr>
            <p:txBody>
              <a:bodyPr/>
              <a:lstStyle/>
              <a:p>
                <a:endParaRPr lang="tr-TR"/>
              </a:p>
            </p:txBody>
          </p:sp>
        </p:grpSp>
        <p:sp>
          <p:nvSpPr>
            <p:cNvPr id="19491" name="Text Box 44"/>
            <p:cNvSpPr txBox="1">
              <a:spLocks noChangeArrowheads="1"/>
            </p:cNvSpPr>
            <p:nvPr/>
          </p:nvSpPr>
          <p:spPr bwMode="auto">
            <a:xfrm>
              <a:off x="7920" y="9457"/>
              <a:ext cx="2520" cy="720"/>
            </a:xfrm>
            <a:prstGeom prst="rect">
              <a:avLst/>
            </a:prstGeom>
            <a:noFill/>
            <a:ln w="9525">
              <a:noFill/>
              <a:miter lim="800000"/>
              <a:headEnd/>
              <a:tailEnd/>
            </a:ln>
          </p:spPr>
          <p:txBody>
            <a:bodyPr/>
            <a:lstStyle/>
            <a:p>
              <a:pPr eaLnBrk="0" hangingPunct="0"/>
              <a:r>
                <a:rPr lang="tr-TR" b="1"/>
                <a:t>Intervention</a:t>
              </a:r>
              <a:endParaRPr lang="en-US"/>
            </a:p>
          </p:txBody>
        </p:sp>
      </p:grpSp>
      <p:sp>
        <p:nvSpPr>
          <p:cNvPr id="46" name="45 Yuvarlatılmış Dikdörtgen"/>
          <p:cNvSpPr/>
          <p:nvPr/>
        </p:nvSpPr>
        <p:spPr>
          <a:xfrm>
            <a:off x="8316416" y="6381328"/>
            <a:ext cx="288032"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35495" y="44624"/>
            <a:ext cx="6624737" cy="1643916"/>
          </a:xfrm>
          <a:prstGeom prst="rect">
            <a:avLst/>
          </a:prstGeom>
          <a:noFill/>
          <a:ln w="9525">
            <a:noFill/>
            <a:miter lim="800000"/>
            <a:headEnd/>
            <a:tailEnd/>
          </a:ln>
        </p:spPr>
      </p:pic>
      <p:pic>
        <p:nvPicPr>
          <p:cNvPr id="119811" name="Picture 3"/>
          <p:cNvPicPr>
            <a:picLocks noChangeAspect="1" noChangeArrowheads="1"/>
          </p:cNvPicPr>
          <p:nvPr/>
        </p:nvPicPr>
        <p:blipFill>
          <a:blip r:embed="rId3" cstate="print"/>
          <a:srcRect/>
          <a:stretch>
            <a:fillRect/>
          </a:stretch>
        </p:blipFill>
        <p:spPr bwMode="auto">
          <a:xfrm>
            <a:off x="1691681" y="980729"/>
            <a:ext cx="6725352" cy="5779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5496" y="2564903"/>
            <a:ext cx="2808312" cy="3653609"/>
          </a:xfrm>
          <a:prstGeom prst="rect">
            <a:avLst/>
          </a:prstGeom>
          <a:noFill/>
          <a:ln w="9525">
            <a:noFill/>
            <a:miter lim="800000"/>
            <a:headEnd/>
            <a:tailEnd/>
          </a:ln>
        </p:spPr>
      </p:pic>
      <p:sp>
        <p:nvSpPr>
          <p:cNvPr id="54275" name="Rectangle 4"/>
          <p:cNvSpPr>
            <a:spLocks noGrp="1" noChangeArrowheads="1"/>
          </p:cNvSpPr>
          <p:nvPr>
            <p:ph type="body" idx="1"/>
          </p:nvPr>
        </p:nvSpPr>
        <p:spPr>
          <a:xfrm>
            <a:off x="1300163" y="1428750"/>
            <a:ext cx="7772400" cy="4460875"/>
          </a:xfrm>
        </p:spPr>
        <p:txBody>
          <a:bodyPr/>
          <a:lstStyle/>
          <a:p>
            <a:r>
              <a:rPr lang="tr-TR" dirty="0" err="1" smtClean="0"/>
              <a:t>First</a:t>
            </a:r>
            <a:r>
              <a:rPr lang="tr-TR" dirty="0" smtClean="0"/>
              <a:t> </a:t>
            </a:r>
            <a:r>
              <a:rPr lang="tr-TR" sz="3200" dirty="0" err="1" smtClean="0"/>
              <a:t>randomizasyon</a:t>
            </a:r>
            <a:r>
              <a:rPr lang="tr-TR" sz="3200" dirty="0" smtClean="0"/>
              <a:t>: </a:t>
            </a:r>
            <a:r>
              <a:rPr lang="tr-TR" sz="3200" dirty="0" err="1" smtClean="0"/>
              <a:t>Fisher</a:t>
            </a:r>
            <a:r>
              <a:rPr lang="tr-TR" sz="3200" dirty="0" smtClean="0"/>
              <a:t>, 1923</a:t>
            </a:r>
          </a:p>
          <a:p>
            <a:pPr lvl="1"/>
            <a:r>
              <a:rPr lang="tr-TR" sz="2800" dirty="0" err="1" smtClean="0"/>
              <a:t>Objective</a:t>
            </a:r>
            <a:r>
              <a:rPr lang="tr-TR" sz="2800" dirty="0" smtClean="0"/>
              <a:t>: </a:t>
            </a:r>
            <a:r>
              <a:rPr lang="tr-TR" sz="2800" dirty="0" err="1" smtClean="0"/>
              <a:t>The</a:t>
            </a:r>
            <a:r>
              <a:rPr lang="tr-TR" sz="2800" dirty="0" smtClean="0"/>
              <a:t> </a:t>
            </a:r>
            <a:r>
              <a:rPr lang="tr-TR" sz="2800" dirty="0" err="1" smtClean="0"/>
              <a:t>efficacy</a:t>
            </a:r>
            <a:r>
              <a:rPr lang="tr-TR" sz="2800" dirty="0" smtClean="0"/>
              <a:t> of </a:t>
            </a:r>
            <a:r>
              <a:rPr lang="tr-TR" sz="2800" dirty="0" err="1" smtClean="0"/>
              <a:t>different</a:t>
            </a:r>
            <a:r>
              <a:rPr lang="tr-TR" sz="2800" dirty="0" smtClean="0"/>
              <a:t> </a:t>
            </a:r>
            <a:r>
              <a:rPr lang="tr-TR" sz="2800" dirty="0" err="1" smtClean="0"/>
              <a:t>fertilizers</a:t>
            </a:r>
            <a:endParaRPr lang="tr-TR" sz="2800" dirty="0" smtClean="0"/>
          </a:p>
          <a:p>
            <a:pPr lvl="1">
              <a:buNone/>
            </a:pPr>
            <a:endParaRPr lang="tr-TR" sz="2800" dirty="0" smtClean="0"/>
          </a:p>
          <a:p>
            <a:pPr lvl="3">
              <a:buNone/>
            </a:pPr>
            <a:r>
              <a:rPr lang="tr-TR" sz="2400" u="sng" dirty="0" err="1" smtClean="0"/>
              <a:t>Old</a:t>
            </a:r>
            <a:r>
              <a:rPr lang="tr-TR" sz="2400" u="sng" dirty="0" smtClean="0"/>
              <a:t> </a:t>
            </a:r>
            <a:r>
              <a:rPr lang="tr-TR" sz="2400" u="sng" dirty="0" err="1" smtClean="0"/>
              <a:t>method</a:t>
            </a:r>
            <a:r>
              <a:rPr lang="tr-TR" sz="2400" u="sng" dirty="0" smtClean="0"/>
              <a:t>:</a:t>
            </a:r>
            <a:r>
              <a:rPr lang="tr-TR" sz="2400" dirty="0" smtClean="0"/>
              <a:t> </a:t>
            </a:r>
            <a:r>
              <a:rPr lang="tr-TR" sz="2400" dirty="0" err="1" smtClean="0"/>
              <a:t>compare</a:t>
            </a:r>
            <a:r>
              <a:rPr lang="tr-TR" sz="2400" dirty="0" smtClean="0"/>
              <a:t> </a:t>
            </a:r>
            <a:r>
              <a:rPr lang="tr-TR" sz="2400" dirty="0" err="1" smtClean="0"/>
              <a:t>different</a:t>
            </a:r>
            <a:r>
              <a:rPr lang="tr-TR" sz="2400" dirty="0" smtClean="0"/>
              <a:t> </a:t>
            </a:r>
            <a:r>
              <a:rPr lang="tr-TR" sz="2400" dirty="0" err="1" smtClean="0"/>
              <a:t>fields</a:t>
            </a:r>
            <a:endParaRPr lang="tr-TR" sz="2400" dirty="0" smtClean="0"/>
          </a:p>
          <a:p>
            <a:pPr lvl="3"/>
            <a:endParaRPr lang="tr-TR" sz="2400" u="sng" dirty="0" smtClean="0"/>
          </a:p>
          <a:p>
            <a:pPr lvl="3">
              <a:buNone/>
            </a:pPr>
            <a:r>
              <a:rPr lang="tr-TR" sz="2400" u="sng" dirty="0" smtClean="0"/>
              <a:t>New </a:t>
            </a:r>
            <a:r>
              <a:rPr lang="tr-TR" sz="2400" u="sng" dirty="0" err="1" smtClean="0"/>
              <a:t>method</a:t>
            </a:r>
            <a:r>
              <a:rPr lang="tr-TR" sz="2400" dirty="0" smtClean="0"/>
              <a:t>:</a:t>
            </a:r>
          </a:p>
          <a:p>
            <a:pPr lvl="4">
              <a:buFont typeface="Wingdings" pitchFamily="2" charset="2"/>
              <a:buAutoNum type="arabicPeriod"/>
            </a:pPr>
            <a:r>
              <a:rPr lang="tr-TR" sz="2000" dirty="0" err="1" smtClean="0"/>
              <a:t>Divide</a:t>
            </a:r>
            <a:r>
              <a:rPr lang="tr-TR" sz="2000" dirty="0" smtClean="0"/>
              <a:t> </a:t>
            </a:r>
            <a:r>
              <a:rPr lang="tr-TR" sz="2000" dirty="0" err="1" smtClean="0"/>
              <a:t>the</a:t>
            </a:r>
            <a:r>
              <a:rPr lang="tr-TR" sz="2000" dirty="0" smtClean="0"/>
              <a:t> </a:t>
            </a:r>
            <a:r>
              <a:rPr lang="tr-TR" sz="2000" dirty="0" err="1" smtClean="0"/>
              <a:t>field</a:t>
            </a:r>
            <a:r>
              <a:rPr lang="tr-TR" sz="2000" dirty="0" smtClean="0"/>
              <a:t> </a:t>
            </a:r>
            <a:r>
              <a:rPr lang="tr-TR" sz="2000" dirty="0" err="1" smtClean="0"/>
              <a:t>into</a:t>
            </a:r>
            <a:r>
              <a:rPr lang="tr-TR" sz="2000" dirty="0" smtClean="0"/>
              <a:t> </a:t>
            </a:r>
            <a:r>
              <a:rPr lang="tr-TR" sz="2000" dirty="0" err="1" smtClean="0"/>
              <a:t>small</a:t>
            </a:r>
            <a:r>
              <a:rPr lang="tr-TR" sz="2000" dirty="0" smtClean="0"/>
              <a:t> </a:t>
            </a:r>
            <a:r>
              <a:rPr lang="tr-TR" sz="2000" dirty="0" err="1" smtClean="0"/>
              <a:t>pieces</a:t>
            </a:r>
            <a:endParaRPr lang="tr-TR" sz="2000" dirty="0" smtClean="0"/>
          </a:p>
          <a:p>
            <a:pPr lvl="4">
              <a:buFont typeface="Wingdings" pitchFamily="2" charset="2"/>
              <a:buAutoNum type="arabicPeriod"/>
            </a:pPr>
            <a:r>
              <a:rPr lang="tr-TR" sz="2000" dirty="0" err="1" smtClean="0"/>
              <a:t>Apply</a:t>
            </a:r>
            <a:r>
              <a:rPr lang="tr-TR" sz="2000" dirty="0" smtClean="0"/>
              <a:t> </a:t>
            </a:r>
            <a:r>
              <a:rPr lang="tr-TR" sz="2000" dirty="0" err="1" smtClean="0"/>
              <a:t>the</a:t>
            </a:r>
            <a:r>
              <a:rPr lang="tr-TR" sz="2000" dirty="0" smtClean="0"/>
              <a:t> </a:t>
            </a:r>
            <a:r>
              <a:rPr lang="tr-TR" sz="2000" dirty="0" err="1" smtClean="0"/>
              <a:t>fertilizers</a:t>
            </a:r>
            <a:r>
              <a:rPr lang="tr-TR" sz="2000" dirty="0" smtClean="0"/>
              <a:t> </a:t>
            </a:r>
            <a:r>
              <a:rPr lang="tr-TR" sz="2000" dirty="0" err="1" smtClean="0"/>
              <a:t>randomly</a:t>
            </a:r>
            <a:endParaRPr lang="tr-TR" sz="2000" dirty="0" smtClean="0"/>
          </a:p>
        </p:txBody>
      </p:sp>
      <p:sp>
        <p:nvSpPr>
          <p:cNvPr id="54276" name="Rectangle 5"/>
          <p:cNvSpPr>
            <a:spLocks noGrp="1" noChangeArrowheads="1"/>
          </p:cNvSpPr>
          <p:nvPr>
            <p:ph type="title"/>
          </p:nvPr>
        </p:nvSpPr>
        <p:spPr>
          <a:xfrm>
            <a:off x="898674" y="357188"/>
            <a:ext cx="6697662" cy="701675"/>
          </a:xfrm>
        </p:spPr>
        <p:txBody>
          <a:bodyPr>
            <a:noAutofit/>
          </a:bodyPr>
          <a:lstStyle/>
          <a:p>
            <a:r>
              <a:rPr lang="tr-TR" sz="4800" b="1" dirty="0" err="1" smtClean="0">
                <a:solidFill>
                  <a:srgbClr val="FF0000"/>
                </a:solidFill>
              </a:rPr>
              <a:t>Randomization</a:t>
            </a:r>
            <a:endParaRPr lang="tr-TR" sz="4800" b="1" dirty="0" smtClean="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1187624" y="1690464"/>
            <a:ext cx="5400402" cy="4114800"/>
          </a:xfrm>
          <a:noFill/>
        </p:spPr>
        <p:txBody>
          <a:bodyPr/>
          <a:lstStyle/>
          <a:p>
            <a:pPr eaLnBrk="1" hangingPunct="1">
              <a:buFontTx/>
              <a:buNone/>
            </a:pPr>
            <a:r>
              <a:rPr lang="tr-TR" sz="3200" b="1" dirty="0" err="1" smtClean="0">
                <a:solidFill>
                  <a:srgbClr val="FF0000"/>
                </a:solidFill>
              </a:rPr>
              <a:t>Randomization</a:t>
            </a:r>
            <a:r>
              <a:rPr lang="tr-TR" sz="3200" b="1" dirty="0" smtClean="0">
                <a:solidFill>
                  <a:srgbClr val="FF0000"/>
                </a:solidFill>
              </a:rPr>
              <a:t> is not </a:t>
            </a:r>
            <a:r>
              <a:rPr lang="tr-TR" sz="3200" b="1" dirty="0" err="1" smtClean="0">
                <a:solidFill>
                  <a:srgbClr val="FF0000"/>
                </a:solidFill>
              </a:rPr>
              <a:t>enough</a:t>
            </a:r>
            <a:r>
              <a:rPr lang="tr-TR" sz="3200" b="1" dirty="0" smtClean="0">
                <a:solidFill>
                  <a:srgbClr val="FF0000"/>
                </a:solidFill>
              </a:rPr>
              <a:t>!</a:t>
            </a:r>
          </a:p>
          <a:p>
            <a:pPr eaLnBrk="1" hangingPunct="1"/>
            <a:endParaRPr lang="tr-TR" sz="3200" dirty="0" smtClean="0"/>
          </a:p>
          <a:p>
            <a:pPr eaLnBrk="1" hangingPunct="1"/>
            <a:r>
              <a:rPr lang="tr-TR" sz="3200" dirty="0" err="1" smtClean="0"/>
              <a:t>Intention</a:t>
            </a:r>
            <a:r>
              <a:rPr lang="tr-TR" sz="3200" dirty="0" smtClean="0"/>
              <a:t> </a:t>
            </a:r>
            <a:r>
              <a:rPr lang="tr-TR" sz="3200" dirty="0" err="1" smtClean="0"/>
              <a:t>to</a:t>
            </a:r>
            <a:r>
              <a:rPr lang="tr-TR" sz="3200" dirty="0" smtClean="0"/>
              <a:t> </a:t>
            </a:r>
            <a:r>
              <a:rPr lang="tr-TR" sz="3200" dirty="0" err="1" smtClean="0"/>
              <a:t>Treat</a:t>
            </a:r>
            <a:r>
              <a:rPr lang="tr-TR" sz="3200" dirty="0" smtClean="0"/>
              <a:t> (ITT) </a:t>
            </a:r>
          </a:p>
          <a:p>
            <a:pPr eaLnBrk="1" hangingPunct="1"/>
            <a:r>
              <a:rPr lang="tr-TR" sz="3200" dirty="0" smtClean="0"/>
              <a:t>Per </a:t>
            </a:r>
            <a:r>
              <a:rPr lang="tr-TR" sz="3200" dirty="0" err="1" smtClean="0"/>
              <a:t>Protocol</a:t>
            </a:r>
            <a:r>
              <a:rPr lang="tr-TR" sz="3200" dirty="0" smtClean="0"/>
              <a:t> (PP) </a:t>
            </a:r>
          </a:p>
        </p:txBody>
      </p:sp>
      <p:sp>
        <p:nvSpPr>
          <p:cNvPr id="55299" name="3 Başlık"/>
          <p:cNvSpPr>
            <a:spLocks noGrp="1"/>
          </p:cNvSpPr>
          <p:nvPr>
            <p:ph type="title"/>
          </p:nvPr>
        </p:nvSpPr>
        <p:spPr>
          <a:xfrm>
            <a:off x="446088" y="357188"/>
            <a:ext cx="6697662" cy="701675"/>
          </a:xfrm>
        </p:spPr>
        <p:txBody>
          <a:bodyPr>
            <a:normAutofit fontScale="90000"/>
          </a:bodyPr>
          <a:lstStyle/>
          <a:p>
            <a:r>
              <a:rPr lang="tr-TR" dirty="0" err="1" smtClean="0"/>
              <a:t>Randomized</a:t>
            </a:r>
            <a:r>
              <a:rPr lang="tr-TR" dirty="0" smtClean="0"/>
              <a:t> </a:t>
            </a:r>
            <a:r>
              <a:rPr lang="tr-TR" dirty="0" err="1" smtClean="0"/>
              <a:t>Clinical</a:t>
            </a:r>
            <a:r>
              <a:rPr lang="tr-TR" dirty="0" smtClean="0"/>
              <a:t> </a:t>
            </a:r>
            <a:r>
              <a:rPr lang="tr-TR" dirty="0" err="1" smtClean="0"/>
              <a:t>Trials</a:t>
            </a:r>
            <a:endParaRPr lang="tr-T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5613" y="0"/>
            <a:ext cx="7772400" cy="1143000"/>
          </a:xfrm>
        </p:spPr>
        <p:txBody>
          <a:bodyPr>
            <a:normAutofit/>
          </a:bodyPr>
          <a:lstStyle/>
          <a:p>
            <a:pPr eaLnBrk="1" hangingPunct="1"/>
            <a:r>
              <a:rPr lang="tr-TR" b="1" dirty="0" err="1" smtClean="0">
                <a:solidFill>
                  <a:srgbClr val="FF0000"/>
                </a:solidFill>
                <a:cs typeface="Calibri" pitchFamily="34" charset="0"/>
              </a:rPr>
              <a:t>Intention</a:t>
            </a:r>
            <a:r>
              <a:rPr lang="tr-TR" b="1" dirty="0" smtClean="0">
                <a:solidFill>
                  <a:srgbClr val="FF0000"/>
                </a:solidFill>
                <a:cs typeface="Calibri" pitchFamily="34" charset="0"/>
              </a:rPr>
              <a:t> </a:t>
            </a:r>
            <a:r>
              <a:rPr lang="tr-TR" b="1" dirty="0" err="1" smtClean="0">
                <a:solidFill>
                  <a:srgbClr val="FF0000"/>
                </a:solidFill>
                <a:cs typeface="Calibri" pitchFamily="34" charset="0"/>
              </a:rPr>
              <a:t>to</a:t>
            </a:r>
            <a:r>
              <a:rPr lang="tr-TR" b="1" dirty="0" smtClean="0">
                <a:solidFill>
                  <a:srgbClr val="FF0000"/>
                </a:solidFill>
                <a:cs typeface="Calibri" pitchFamily="34" charset="0"/>
              </a:rPr>
              <a:t> </a:t>
            </a:r>
            <a:r>
              <a:rPr lang="tr-TR" b="1" dirty="0" err="1" smtClean="0">
                <a:solidFill>
                  <a:srgbClr val="FF0000"/>
                </a:solidFill>
                <a:cs typeface="Calibri" pitchFamily="34" charset="0"/>
              </a:rPr>
              <a:t>Treat</a:t>
            </a:r>
            <a:r>
              <a:rPr lang="tr-TR" b="1" dirty="0" smtClean="0">
                <a:solidFill>
                  <a:srgbClr val="FF0000"/>
                </a:solidFill>
                <a:cs typeface="Calibri" pitchFamily="34" charset="0"/>
              </a:rPr>
              <a:t> </a:t>
            </a:r>
            <a:r>
              <a:rPr lang="tr-TR" b="1" dirty="0" err="1" smtClean="0">
                <a:solidFill>
                  <a:srgbClr val="FF0000"/>
                </a:solidFill>
                <a:cs typeface="Calibri" pitchFamily="34" charset="0"/>
              </a:rPr>
              <a:t>Analysis</a:t>
            </a:r>
            <a:endParaRPr lang="tr-TR" b="1" dirty="0" smtClean="0">
              <a:solidFill>
                <a:srgbClr val="FF0000"/>
              </a:solidFill>
              <a:cs typeface="Calibri" pitchFamily="34" charset="0"/>
            </a:endParaRPr>
          </a:p>
        </p:txBody>
      </p:sp>
      <p:sp>
        <p:nvSpPr>
          <p:cNvPr id="56323" name="Rectangle 3"/>
          <p:cNvSpPr>
            <a:spLocks noGrp="1" noChangeArrowheads="1"/>
          </p:cNvSpPr>
          <p:nvPr>
            <p:ph type="body" idx="1"/>
          </p:nvPr>
        </p:nvSpPr>
        <p:spPr>
          <a:xfrm>
            <a:off x="539750" y="1330325"/>
            <a:ext cx="7772400" cy="4114800"/>
          </a:xfrm>
          <a:noFill/>
        </p:spPr>
        <p:txBody>
          <a:bodyPr/>
          <a:lstStyle/>
          <a:p>
            <a:pPr eaLnBrk="1" hangingPunct="1"/>
            <a:r>
              <a:rPr lang="tr-TR" sz="3200" dirty="0" err="1" smtClean="0"/>
              <a:t>After</a:t>
            </a:r>
            <a:r>
              <a:rPr lang="tr-TR" sz="3200" dirty="0" smtClean="0"/>
              <a:t> </a:t>
            </a:r>
            <a:r>
              <a:rPr lang="tr-TR" sz="3200" dirty="0" err="1" smtClean="0"/>
              <a:t>randomization</a:t>
            </a:r>
            <a:r>
              <a:rPr lang="tr-TR" sz="3200" dirty="0" smtClean="0"/>
              <a:t>, </a:t>
            </a:r>
          </a:p>
          <a:p>
            <a:pPr lvl="1" eaLnBrk="1" hangingPunct="1"/>
            <a:r>
              <a:rPr lang="tr-TR" sz="2800" dirty="0" err="1" smtClean="0"/>
              <a:t>The</a:t>
            </a:r>
            <a:r>
              <a:rPr lang="tr-TR" sz="2800" dirty="0" smtClean="0"/>
              <a:t> </a:t>
            </a:r>
            <a:r>
              <a:rPr lang="tr-TR" sz="2800" dirty="0" err="1" smtClean="0"/>
              <a:t>patients</a:t>
            </a:r>
            <a:r>
              <a:rPr lang="tr-TR" sz="2800" dirty="0" smtClean="0"/>
              <a:t> </a:t>
            </a:r>
            <a:r>
              <a:rPr lang="tr-TR" sz="2800" dirty="0" err="1" smtClean="0"/>
              <a:t>who</a:t>
            </a:r>
            <a:r>
              <a:rPr lang="tr-TR" sz="2800" dirty="0" smtClean="0"/>
              <a:t> </a:t>
            </a:r>
            <a:r>
              <a:rPr lang="tr-TR" sz="2800" dirty="0" err="1" smtClean="0"/>
              <a:t>did</a:t>
            </a:r>
            <a:r>
              <a:rPr lang="tr-TR" sz="2800" dirty="0" smtClean="0"/>
              <a:t> not </a:t>
            </a:r>
            <a:r>
              <a:rPr lang="tr-TR" sz="2800" dirty="0" err="1" smtClean="0"/>
              <a:t>receive</a:t>
            </a:r>
            <a:r>
              <a:rPr lang="tr-TR" sz="2800" dirty="0" smtClean="0"/>
              <a:t> </a:t>
            </a:r>
            <a:r>
              <a:rPr lang="tr-TR" sz="2800" dirty="0" err="1" smtClean="0"/>
              <a:t>treatment</a:t>
            </a:r>
            <a:endParaRPr lang="tr-TR" sz="2800" dirty="0" smtClean="0"/>
          </a:p>
          <a:p>
            <a:pPr lvl="1" eaLnBrk="1" hangingPunct="1"/>
            <a:r>
              <a:rPr lang="tr-TR" dirty="0" err="1" smtClean="0"/>
              <a:t>Deviations</a:t>
            </a:r>
            <a:r>
              <a:rPr lang="tr-TR" dirty="0" smtClean="0"/>
              <a:t> </a:t>
            </a:r>
            <a:r>
              <a:rPr lang="tr-TR" dirty="0" err="1" smtClean="0"/>
              <a:t>from</a:t>
            </a:r>
            <a:r>
              <a:rPr lang="tr-TR" dirty="0" smtClean="0"/>
              <a:t> </a:t>
            </a:r>
            <a:r>
              <a:rPr lang="tr-TR" dirty="0" err="1" smtClean="0"/>
              <a:t>protocol</a:t>
            </a:r>
            <a:endParaRPr lang="tr-TR" sz="2800" dirty="0" smtClean="0"/>
          </a:p>
          <a:p>
            <a:pPr lvl="1" eaLnBrk="1" hangingPunct="1"/>
            <a:r>
              <a:rPr lang="tr-TR" dirty="0" err="1" smtClean="0"/>
              <a:t>Include</a:t>
            </a:r>
            <a:r>
              <a:rPr lang="tr-TR" dirty="0" smtClean="0"/>
              <a:t> </a:t>
            </a:r>
            <a:r>
              <a:rPr lang="tr-TR" dirty="0" err="1" smtClean="0"/>
              <a:t>all</a:t>
            </a:r>
            <a:r>
              <a:rPr lang="tr-TR" dirty="0" smtClean="0"/>
              <a:t> </a:t>
            </a:r>
            <a:r>
              <a:rPr lang="tr-TR" dirty="0" err="1" smtClean="0"/>
              <a:t>the</a:t>
            </a:r>
            <a:r>
              <a:rPr lang="tr-TR" dirty="0" smtClean="0"/>
              <a:t> </a:t>
            </a:r>
            <a:r>
              <a:rPr lang="tr-TR" dirty="0" err="1" smtClean="0"/>
              <a:t>patients</a:t>
            </a:r>
            <a:r>
              <a:rPr lang="tr-TR" sz="2800" dirty="0" smtClean="0"/>
              <a:t> </a:t>
            </a:r>
          </a:p>
          <a:p>
            <a:pPr lvl="1" eaLnBrk="1" hangingPunct="1"/>
            <a:endParaRPr lang="tr-TR" sz="2400" dirty="0" smtClean="0"/>
          </a:p>
          <a:p>
            <a:pPr algn="ctr" eaLnBrk="1" hangingPunct="1">
              <a:buFontTx/>
              <a:buNone/>
            </a:pPr>
            <a:endParaRPr lang="tr-TR" b="1" dirty="0" smtClean="0">
              <a:solidFill>
                <a:srgbClr val="A50021"/>
              </a:solidFill>
            </a:endParaRPr>
          </a:p>
        </p:txBody>
      </p:sp>
      <p:sp>
        <p:nvSpPr>
          <p:cNvPr id="56324" name="Text Box 4"/>
          <p:cNvSpPr txBox="1">
            <a:spLocks noChangeArrowheads="1"/>
          </p:cNvSpPr>
          <p:nvPr/>
        </p:nvSpPr>
        <p:spPr bwMode="auto">
          <a:xfrm>
            <a:off x="558800" y="5765800"/>
            <a:ext cx="8280400" cy="482600"/>
          </a:xfrm>
          <a:prstGeom prst="rect">
            <a:avLst/>
          </a:prstGeom>
          <a:noFill/>
          <a:ln w="9525">
            <a:noFill/>
            <a:miter lim="800000"/>
            <a:headEnd/>
            <a:tailEnd/>
          </a:ln>
        </p:spPr>
        <p:txBody>
          <a:bodyPr>
            <a:spAutoFit/>
          </a:bodyPr>
          <a:lstStyle/>
          <a:p>
            <a:pPr>
              <a:lnSpc>
                <a:spcPct val="80000"/>
              </a:lnSpc>
              <a:spcBef>
                <a:spcPct val="20000"/>
              </a:spcBef>
            </a:pPr>
            <a:r>
              <a:rPr lang="tr-TR" sz="1600">
                <a:latin typeface="Calibri" pitchFamily="34" charset="0"/>
              </a:rPr>
              <a:t>Fisher LD, et al. Intention to treat in clinical trials. In: Pearce KE, ed. </a:t>
            </a:r>
            <a:r>
              <a:rPr lang="tr-TR" sz="1600" i="1">
                <a:latin typeface="Calibri" pitchFamily="34" charset="0"/>
              </a:rPr>
              <a:t>Statistical issues in drug research and development.</a:t>
            </a:r>
            <a:r>
              <a:rPr lang="tr-TR" sz="1600">
                <a:latin typeface="Calibri" pitchFamily="34" charset="0"/>
              </a:rPr>
              <a:t> New York: Marcel Dekker, 1990:331-350</a:t>
            </a:r>
            <a:endParaRPr lang="tr-TR" sz="1600" b="1">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539750" y="1243013"/>
            <a:ext cx="7772400" cy="4972050"/>
          </a:xfrm>
          <a:noFill/>
        </p:spPr>
        <p:txBody>
          <a:bodyPr>
            <a:normAutofit/>
          </a:bodyPr>
          <a:lstStyle/>
          <a:p>
            <a:pPr eaLnBrk="1" hangingPunct="1">
              <a:lnSpc>
                <a:spcPct val="80000"/>
              </a:lnSpc>
              <a:buNone/>
            </a:pPr>
            <a:r>
              <a:rPr lang="tr-TR" sz="3200" dirty="0" smtClean="0"/>
              <a:t>	Since 1990s.</a:t>
            </a:r>
          </a:p>
          <a:p>
            <a:pPr eaLnBrk="1" hangingPunct="1">
              <a:lnSpc>
                <a:spcPct val="80000"/>
              </a:lnSpc>
              <a:buFontTx/>
              <a:buNone/>
            </a:pPr>
            <a:r>
              <a:rPr lang="tr-TR" sz="1600" dirty="0" smtClean="0"/>
              <a:t>	</a:t>
            </a:r>
            <a:r>
              <a:rPr lang="tr-TR" sz="1800" i="1" dirty="0" err="1" smtClean="0"/>
              <a:t>Fisher</a:t>
            </a:r>
            <a:r>
              <a:rPr lang="tr-TR" sz="1800" i="1" dirty="0" smtClean="0"/>
              <a:t> LD, et al. </a:t>
            </a:r>
            <a:r>
              <a:rPr lang="tr-TR" sz="1800" i="1" dirty="0" err="1" smtClean="0"/>
              <a:t>Intention</a:t>
            </a:r>
            <a:r>
              <a:rPr lang="tr-TR" sz="1800" i="1" dirty="0" smtClean="0"/>
              <a:t> </a:t>
            </a:r>
            <a:r>
              <a:rPr lang="tr-TR" sz="1800" i="1" dirty="0" err="1" smtClean="0"/>
              <a:t>to</a:t>
            </a:r>
            <a:r>
              <a:rPr lang="tr-TR" sz="1800" i="1" dirty="0" smtClean="0"/>
              <a:t> </a:t>
            </a:r>
            <a:r>
              <a:rPr lang="tr-TR" sz="1800" i="1" dirty="0" err="1" smtClean="0"/>
              <a:t>treat</a:t>
            </a:r>
            <a:r>
              <a:rPr lang="tr-TR" sz="1800" i="1" dirty="0" smtClean="0"/>
              <a:t> in </a:t>
            </a:r>
            <a:r>
              <a:rPr lang="tr-TR" sz="1800" i="1" dirty="0" err="1" smtClean="0"/>
              <a:t>clinical</a:t>
            </a:r>
            <a:r>
              <a:rPr lang="tr-TR" sz="1800" i="1" dirty="0" smtClean="0"/>
              <a:t> </a:t>
            </a:r>
            <a:r>
              <a:rPr lang="tr-TR" sz="1800" i="1" dirty="0" err="1" smtClean="0"/>
              <a:t>trials</a:t>
            </a:r>
            <a:r>
              <a:rPr lang="tr-TR" sz="1800" i="1" dirty="0" smtClean="0"/>
              <a:t>. </a:t>
            </a:r>
            <a:r>
              <a:rPr lang="tr-TR" sz="1800" i="1" dirty="0" err="1" smtClean="0"/>
              <a:t>In</a:t>
            </a:r>
            <a:r>
              <a:rPr lang="tr-TR" sz="1800" i="1" dirty="0" smtClean="0"/>
              <a:t>: </a:t>
            </a:r>
            <a:r>
              <a:rPr lang="tr-TR" sz="1800" i="1" dirty="0" err="1" smtClean="0"/>
              <a:t>Pearce</a:t>
            </a:r>
            <a:r>
              <a:rPr lang="tr-TR" sz="1800" i="1" dirty="0" smtClean="0"/>
              <a:t> KE, ed. </a:t>
            </a:r>
            <a:r>
              <a:rPr lang="tr-TR" sz="1800" i="1" dirty="0" err="1" smtClean="0"/>
              <a:t>Statistical</a:t>
            </a:r>
            <a:r>
              <a:rPr lang="tr-TR" sz="1800" i="1" dirty="0" smtClean="0"/>
              <a:t> </a:t>
            </a:r>
            <a:r>
              <a:rPr lang="tr-TR" sz="1800" i="1" dirty="0" err="1" smtClean="0"/>
              <a:t>issues</a:t>
            </a:r>
            <a:r>
              <a:rPr lang="tr-TR" sz="1800" i="1" dirty="0" smtClean="0"/>
              <a:t> in </a:t>
            </a:r>
            <a:r>
              <a:rPr lang="tr-TR" sz="1800" i="1" dirty="0" err="1" smtClean="0"/>
              <a:t>drug</a:t>
            </a:r>
            <a:r>
              <a:rPr lang="tr-TR" sz="1800" i="1" dirty="0" smtClean="0"/>
              <a:t> </a:t>
            </a:r>
            <a:r>
              <a:rPr lang="tr-TR" sz="1800" i="1" dirty="0" err="1" smtClean="0"/>
              <a:t>research</a:t>
            </a:r>
            <a:r>
              <a:rPr lang="tr-TR" sz="1800" i="1" dirty="0" smtClean="0"/>
              <a:t> </a:t>
            </a:r>
            <a:r>
              <a:rPr lang="tr-TR" sz="1800" i="1" dirty="0" err="1" smtClean="0"/>
              <a:t>and</a:t>
            </a:r>
            <a:r>
              <a:rPr lang="tr-TR" sz="1800" i="1" dirty="0" smtClean="0"/>
              <a:t> </a:t>
            </a:r>
            <a:r>
              <a:rPr lang="tr-TR" sz="1800" i="1" dirty="0" err="1" smtClean="0"/>
              <a:t>development</a:t>
            </a:r>
            <a:r>
              <a:rPr lang="tr-TR" sz="1800" i="1" dirty="0" smtClean="0"/>
              <a:t>. New York: </a:t>
            </a:r>
            <a:r>
              <a:rPr lang="tr-TR" sz="1800" i="1" dirty="0" err="1" smtClean="0"/>
              <a:t>Marcel</a:t>
            </a:r>
            <a:r>
              <a:rPr lang="tr-TR" sz="1800" i="1" dirty="0" smtClean="0"/>
              <a:t> </a:t>
            </a:r>
            <a:r>
              <a:rPr lang="tr-TR" sz="1800" i="1" dirty="0" err="1" smtClean="0"/>
              <a:t>Dekker</a:t>
            </a:r>
            <a:r>
              <a:rPr lang="tr-TR" sz="1800" i="1" dirty="0" smtClean="0"/>
              <a:t>, 1990:331-350</a:t>
            </a:r>
          </a:p>
          <a:p>
            <a:pPr eaLnBrk="1" hangingPunct="1">
              <a:lnSpc>
                <a:spcPct val="80000"/>
              </a:lnSpc>
              <a:buFontTx/>
              <a:buNone/>
            </a:pPr>
            <a:endParaRPr lang="tr-TR" sz="1800" dirty="0" smtClean="0"/>
          </a:p>
          <a:p>
            <a:pPr>
              <a:lnSpc>
                <a:spcPct val="80000"/>
              </a:lnSpc>
              <a:buFontTx/>
              <a:buAutoNum type="arabicPeriod"/>
            </a:pPr>
            <a:r>
              <a:rPr lang="tr-TR" sz="3200" dirty="0" err="1" smtClean="0"/>
              <a:t>Check</a:t>
            </a:r>
            <a:r>
              <a:rPr lang="tr-TR" sz="3200" dirty="0" smtClean="0"/>
              <a:t> </a:t>
            </a:r>
            <a:r>
              <a:rPr lang="tr-TR" sz="3200" dirty="0" err="1" smtClean="0"/>
              <a:t>the</a:t>
            </a:r>
            <a:r>
              <a:rPr lang="tr-TR" sz="3200" dirty="0" smtClean="0"/>
              <a:t> </a:t>
            </a:r>
            <a:r>
              <a:rPr lang="tr-TR" sz="3200" dirty="0" err="1" smtClean="0"/>
              <a:t>similarities</a:t>
            </a:r>
            <a:r>
              <a:rPr lang="tr-TR" sz="3200" dirty="0" smtClean="0"/>
              <a:t> </a:t>
            </a:r>
            <a:r>
              <a:rPr lang="tr-TR" sz="3200" dirty="0" err="1" smtClean="0"/>
              <a:t>and</a:t>
            </a:r>
            <a:r>
              <a:rPr lang="tr-TR" sz="3200" dirty="0" smtClean="0"/>
              <a:t> </a:t>
            </a:r>
            <a:r>
              <a:rPr lang="tr-TR" sz="3200" dirty="0" err="1" smtClean="0"/>
              <a:t>differences</a:t>
            </a:r>
            <a:r>
              <a:rPr lang="tr-TR" sz="3200" dirty="0" smtClean="0"/>
              <a:t> of </a:t>
            </a:r>
            <a:r>
              <a:rPr lang="tr-TR" sz="3200" dirty="0" err="1" smtClean="0"/>
              <a:t>treatment</a:t>
            </a:r>
            <a:r>
              <a:rPr lang="tr-TR" sz="3200" dirty="0" smtClean="0"/>
              <a:t> </a:t>
            </a:r>
            <a:r>
              <a:rPr lang="tr-TR" sz="3200" dirty="0" err="1" smtClean="0"/>
              <a:t>and</a:t>
            </a:r>
            <a:r>
              <a:rPr lang="tr-TR" sz="3200" dirty="0" smtClean="0"/>
              <a:t> </a:t>
            </a:r>
            <a:r>
              <a:rPr lang="tr-TR" sz="3200" dirty="0" err="1" smtClean="0"/>
              <a:t>control</a:t>
            </a:r>
            <a:r>
              <a:rPr lang="tr-TR" sz="3200" dirty="0" smtClean="0"/>
              <a:t> </a:t>
            </a:r>
            <a:r>
              <a:rPr lang="tr-TR" sz="3200" dirty="0" err="1" smtClean="0"/>
              <a:t>arms</a:t>
            </a:r>
            <a:r>
              <a:rPr lang="tr-TR" sz="3200" dirty="0" smtClean="0"/>
              <a:t>.</a:t>
            </a:r>
          </a:p>
          <a:p>
            <a:pPr>
              <a:lnSpc>
                <a:spcPct val="80000"/>
              </a:lnSpc>
              <a:buFontTx/>
              <a:buAutoNum type="arabicPeriod"/>
            </a:pPr>
            <a:endParaRPr lang="tr-TR" dirty="0" smtClean="0"/>
          </a:p>
          <a:p>
            <a:pPr>
              <a:lnSpc>
                <a:spcPct val="80000"/>
              </a:lnSpc>
              <a:buFontTx/>
              <a:buAutoNum type="arabicPeriod"/>
            </a:pPr>
            <a:endParaRPr lang="tr-TR" sz="2400" dirty="0" smtClean="0"/>
          </a:p>
          <a:p>
            <a:pPr>
              <a:lnSpc>
                <a:spcPct val="80000"/>
              </a:lnSpc>
              <a:buFontTx/>
              <a:buAutoNum type="arabicPeriod"/>
            </a:pPr>
            <a:r>
              <a:rPr lang="tr-TR" sz="3200" dirty="0" err="1" smtClean="0"/>
              <a:t>Manage</a:t>
            </a:r>
            <a:r>
              <a:rPr lang="tr-TR" dirty="0" err="1" smtClean="0"/>
              <a:t>ment</a:t>
            </a:r>
            <a:r>
              <a:rPr lang="tr-TR" dirty="0" smtClean="0"/>
              <a:t> of </a:t>
            </a:r>
            <a:r>
              <a:rPr lang="tr-TR" dirty="0" err="1" smtClean="0"/>
              <a:t>non</a:t>
            </a:r>
            <a:r>
              <a:rPr lang="tr-TR" dirty="0" smtClean="0"/>
              <a:t>-</a:t>
            </a:r>
            <a:r>
              <a:rPr lang="tr-TR" dirty="0" err="1" smtClean="0"/>
              <a:t>compliance</a:t>
            </a:r>
            <a:r>
              <a:rPr lang="tr-TR" dirty="0" smtClean="0"/>
              <a:t> </a:t>
            </a:r>
            <a:r>
              <a:rPr lang="tr-TR" dirty="0" err="1" smtClean="0"/>
              <a:t>and</a:t>
            </a:r>
            <a:r>
              <a:rPr lang="tr-TR" dirty="0" smtClean="0"/>
              <a:t> </a:t>
            </a:r>
            <a:r>
              <a:rPr lang="tr-TR" dirty="0" err="1" smtClean="0"/>
              <a:t>deviations</a:t>
            </a:r>
            <a:r>
              <a:rPr lang="tr-TR" dirty="0" smtClean="0"/>
              <a:t> </a:t>
            </a:r>
            <a:endParaRPr lang="tr-TR" sz="3200" dirty="0" smtClean="0"/>
          </a:p>
        </p:txBody>
      </p:sp>
      <p:sp>
        <p:nvSpPr>
          <p:cNvPr id="182276" name="Rectangle 4"/>
          <p:cNvSpPr>
            <a:spLocks noChangeArrowheads="1"/>
          </p:cNvSpPr>
          <p:nvPr/>
        </p:nvSpPr>
        <p:spPr bwMode="auto">
          <a:xfrm>
            <a:off x="887661" y="285750"/>
            <a:ext cx="5340523" cy="785813"/>
          </a:xfrm>
          <a:prstGeom prst="rect">
            <a:avLst/>
          </a:prstGeom>
          <a:noFill/>
          <a:ln w="9525" algn="ctr">
            <a:noFill/>
            <a:miter lim="800000"/>
            <a:headEnd/>
            <a:tailEnd/>
          </a:ln>
          <a:effectLst/>
        </p:spPr>
        <p:txBody>
          <a:bodyPr anchor="ctr"/>
          <a:lstStyle/>
          <a:p>
            <a:pPr fontAlgn="auto">
              <a:spcBef>
                <a:spcPts val="0"/>
              </a:spcBef>
              <a:spcAft>
                <a:spcPts val="0"/>
              </a:spcAft>
              <a:defRPr/>
            </a:pPr>
            <a:r>
              <a:rPr lang="tr-TR" sz="4400" b="1" dirty="0" err="1" smtClean="0">
                <a:solidFill>
                  <a:srgbClr val="FF0000"/>
                </a:solidFill>
                <a:latin typeface="Calibri" pitchFamily="34" charset="0"/>
                <a:cs typeface="+mn-cs"/>
              </a:rPr>
              <a:t>Why</a:t>
            </a:r>
            <a:r>
              <a:rPr lang="tr-TR" sz="4400" b="1" dirty="0" smtClean="0">
                <a:solidFill>
                  <a:srgbClr val="FF0000"/>
                </a:solidFill>
                <a:latin typeface="Calibri" pitchFamily="34" charset="0"/>
                <a:cs typeface="+mn-cs"/>
              </a:rPr>
              <a:t> ITT </a:t>
            </a:r>
            <a:r>
              <a:rPr lang="tr-TR" sz="4400" b="1" dirty="0" err="1" smtClean="0">
                <a:solidFill>
                  <a:srgbClr val="FF0000"/>
                </a:solidFill>
                <a:latin typeface="Calibri" pitchFamily="34" charset="0"/>
                <a:cs typeface="+mn-cs"/>
              </a:rPr>
              <a:t>needed</a:t>
            </a:r>
            <a:r>
              <a:rPr lang="tr-TR" sz="4400" b="1" dirty="0" smtClean="0">
                <a:solidFill>
                  <a:srgbClr val="FF0000"/>
                </a:solidFill>
                <a:latin typeface="Calibri" pitchFamily="34" charset="0"/>
                <a:cs typeface="+mn-cs"/>
              </a:rPr>
              <a:t>?</a:t>
            </a:r>
            <a:endParaRPr lang="tr-TR" sz="4400" b="1" dirty="0">
              <a:solidFill>
                <a:srgbClr val="FF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cstate="print"/>
          <a:srcRect/>
          <a:stretch>
            <a:fillRect/>
          </a:stretch>
        </p:blipFill>
        <p:spPr bwMode="auto">
          <a:xfrm>
            <a:off x="233363" y="400050"/>
            <a:ext cx="7981950" cy="4533900"/>
          </a:xfrm>
          <a:prstGeom prst="rect">
            <a:avLst/>
          </a:prstGeom>
          <a:noFill/>
          <a:ln w="9525">
            <a:noFill/>
            <a:miter lim="800000"/>
            <a:headEnd/>
            <a:tailEnd/>
          </a:ln>
        </p:spPr>
      </p:pic>
      <p:sp>
        <p:nvSpPr>
          <p:cNvPr id="184325" name="Text Box 5"/>
          <p:cNvSpPr txBox="1">
            <a:spLocks noChangeArrowheads="1"/>
          </p:cNvSpPr>
          <p:nvPr/>
        </p:nvSpPr>
        <p:spPr bwMode="auto">
          <a:xfrm>
            <a:off x="214313" y="4981575"/>
            <a:ext cx="8643937" cy="1077218"/>
          </a:xfrm>
          <a:prstGeom prst="rect">
            <a:avLst/>
          </a:prstGeom>
          <a:solidFill>
            <a:srgbClr val="FF0000"/>
          </a:solidFill>
          <a:ln w="9525">
            <a:noFill/>
            <a:miter lim="800000"/>
            <a:headEnd/>
            <a:tailEnd/>
          </a:ln>
          <a:effectLst/>
        </p:spPr>
        <p:txBody>
          <a:bodyPr>
            <a:spAutoFit/>
          </a:bodyPr>
          <a:lstStyle/>
          <a:p>
            <a:pPr algn="ctr" fontAlgn="auto">
              <a:spcBef>
                <a:spcPts val="0"/>
              </a:spcBef>
              <a:spcAft>
                <a:spcPts val="0"/>
              </a:spcAft>
              <a:defRPr/>
            </a:pPr>
            <a:r>
              <a:rPr lang="tr-TR" sz="3200" b="1" dirty="0" smtClean="0">
                <a:solidFill>
                  <a:schemeClr val="bg1"/>
                </a:solidFill>
                <a:latin typeface="Calibri" pitchFamily="34" charset="0"/>
                <a:cs typeface="+mn-cs"/>
              </a:rPr>
              <a:t>ITT is </a:t>
            </a:r>
            <a:r>
              <a:rPr lang="tr-TR" sz="3200" b="1" dirty="0" err="1" smtClean="0">
                <a:solidFill>
                  <a:schemeClr val="bg1"/>
                </a:solidFill>
                <a:latin typeface="Calibri" pitchFamily="34" charset="0"/>
                <a:cs typeface="+mn-cs"/>
              </a:rPr>
              <a:t>more</a:t>
            </a:r>
            <a:r>
              <a:rPr lang="tr-TR" sz="3200" b="1" dirty="0" smtClean="0">
                <a:solidFill>
                  <a:schemeClr val="bg1"/>
                </a:solidFill>
                <a:latin typeface="Calibri" pitchFamily="34" charset="0"/>
                <a:cs typeface="+mn-cs"/>
              </a:rPr>
              <a:t> </a:t>
            </a:r>
            <a:r>
              <a:rPr lang="tr-TR" sz="3200" b="1" dirty="0" err="1" smtClean="0">
                <a:solidFill>
                  <a:schemeClr val="bg1"/>
                </a:solidFill>
                <a:latin typeface="Calibri" pitchFamily="34" charset="0"/>
                <a:cs typeface="+mn-cs"/>
              </a:rPr>
              <a:t>realistic</a:t>
            </a:r>
            <a:r>
              <a:rPr lang="tr-TR" sz="3200" b="1" dirty="0" smtClean="0">
                <a:solidFill>
                  <a:schemeClr val="bg1"/>
                </a:solidFill>
                <a:latin typeface="Calibri" pitchFamily="34" charset="0"/>
                <a:cs typeface="+mn-cs"/>
              </a:rPr>
              <a:t>, </a:t>
            </a:r>
            <a:endParaRPr lang="tr-TR" sz="3200" b="1" dirty="0">
              <a:solidFill>
                <a:schemeClr val="bg1"/>
              </a:solidFill>
              <a:latin typeface="Calibri" pitchFamily="34" charset="0"/>
              <a:cs typeface="+mn-cs"/>
            </a:endParaRPr>
          </a:p>
          <a:p>
            <a:pPr algn="ctr" fontAlgn="auto">
              <a:spcBef>
                <a:spcPts val="0"/>
              </a:spcBef>
              <a:spcAft>
                <a:spcPts val="0"/>
              </a:spcAft>
              <a:defRPr/>
            </a:pPr>
            <a:r>
              <a:rPr lang="tr-TR" sz="3200" b="1" dirty="0">
                <a:solidFill>
                  <a:schemeClr val="bg1"/>
                </a:solidFill>
                <a:latin typeface="Calibri" pitchFamily="34" charset="0"/>
                <a:cs typeface="+mn-cs"/>
              </a:rPr>
              <a:t>PP </a:t>
            </a:r>
            <a:r>
              <a:rPr lang="tr-TR" sz="3200" b="1" dirty="0" smtClean="0">
                <a:solidFill>
                  <a:schemeClr val="bg1"/>
                </a:solidFill>
                <a:latin typeface="Calibri" pitchFamily="34" charset="0"/>
                <a:cs typeface="+mn-cs"/>
              </a:rPr>
              <a:t>is </a:t>
            </a:r>
            <a:r>
              <a:rPr lang="tr-TR" sz="3200" b="1" dirty="0" err="1" smtClean="0">
                <a:solidFill>
                  <a:schemeClr val="bg1"/>
                </a:solidFill>
                <a:latin typeface="Calibri" pitchFamily="34" charset="0"/>
                <a:cs typeface="+mn-cs"/>
              </a:rPr>
              <a:t>falsely</a:t>
            </a:r>
            <a:r>
              <a:rPr lang="tr-TR" sz="3200" b="1" dirty="0" smtClean="0">
                <a:solidFill>
                  <a:schemeClr val="bg1"/>
                </a:solidFill>
                <a:latin typeface="Calibri" pitchFamily="34" charset="0"/>
                <a:cs typeface="+mn-cs"/>
              </a:rPr>
              <a:t> </a:t>
            </a:r>
            <a:r>
              <a:rPr lang="tr-TR" sz="3200" b="1" dirty="0" err="1" smtClean="0">
                <a:solidFill>
                  <a:schemeClr val="bg1"/>
                </a:solidFill>
                <a:latin typeface="Calibri" pitchFamily="34" charset="0"/>
                <a:cs typeface="+mn-cs"/>
              </a:rPr>
              <a:t>optimistic</a:t>
            </a:r>
            <a:endParaRPr lang="tr-TR" sz="3200" b="1" dirty="0">
              <a:solidFill>
                <a:schemeClr val="bg1"/>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_s340998"/>
          <p:cNvCxnSpPr>
            <a:cxnSpLocks noChangeShapeType="1"/>
          </p:cNvCxnSpPr>
          <p:nvPr/>
        </p:nvCxnSpPr>
        <p:spPr bwMode="auto">
          <a:xfrm rot="5400000" flipH="1">
            <a:off x="6924675" y="4225926"/>
            <a:ext cx="820737" cy="1173162"/>
          </a:xfrm>
          <a:prstGeom prst="bentConnector3">
            <a:avLst>
              <a:gd name="adj1" fmla="val 24741"/>
            </a:avLst>
          </a:prstGeom>
          <a:noFill/>
          <a:ln w="28575">
            <a:solidFill>
              <a:srgbClr val="00004C"/>
            </a:solidFill>
            <a:miter lim="800000"/>
            <a:headEnd/>
            <a:tailEnd/>
          </a:ln>
        </p:spPr>
      </p:cxnSp>
      <p:cxnSp>
        <p:nvCxnSpPr>
          <p:cNvPr id="37891" name="_s340999"/>
          <p:cNvCxnSpPr>
            <a:cxnSpLocks noChangeShapeType="1"/>
            <a:stCxn id="37905" idx="0"/>
            <a:endCxn id="37904" idx="2"/>
          </p:cNvCxnSpPr>
          <p:nvPr/>
        </p:nvCxnSpPr>
        <p:spPr bwMode="auto">
          <a:xfrm rot="-5400000">
            <a:off x="5951538" y="4468812"/>
            <a:ext cx="490538" cy="1103313"/>
          </a:xfrm>
          <a:prstGeom prst="bentConnector3">
            <a:avLst>
              <a:gd name="adj1" fmla="val 49838"/>
            </a:avLst>
          </a:prstGeom>
          <a:noFill/>
          <a:ln w="28575">
            <a:solidFill>
              <a:srgbClr val="00004C"/>
            </a:solidFill>
            <a:miter lim="800000"/>
            <a:headEnd/>
            <a:tailEnd/>
          </a:ln>
        </p:spPr>
      </p:cxnSp>
      <p:cxnSp>
        <p:nvCxnSpPr>
          <p:cNvPr id="37892" name="_s341000"/>
          <p:cNvCxnSpPr>
            <a:cxnSpLocks noChangeShapeType="1"/>
            <a:stCxn id="37904" idx="0"/>
            <a:endCxn id="37900" idx="2"/>
          </p:cNvCxnSpPr>
          <p:nvPr/>
        </p:nvCxnSpPr>
        <p:spPr bwMode="auto">
          <a:xfrm rot="5400000" flipH="1">
            <a:off x="6519069" y="3631406"/>
            <a:ext cx="457200" cy="1588"/>
          </a:xfrm>
          <a:prstGeom prst="bentConnector3">
            <a:avLst>
              <a:gd name="adj1" fmla="val 50000"/>
            </a:avLst>
          </a:prstGeom>
          <a:noFill/>
          <a:ln w="28575">
            <a:solidFill>
              <a:srgbClr val="00004C"/>
            </a:solidFill>
            <a:miter lim="800000"/>
            <a:headEnd/>
            <a:tailEnd/>
          </a:ln>
        </p:spPr>
      </p:cxnSp>
      <p:cxnSp>
        <p:nvCxnSpPr>
          <p:cNvPr id="37893" name="_s341001"/>
          <p:cNvCxnSpPr>
            <a:cxnSpLocks noChangeShapeType="1"/>
            <a:stCxn id="37903" idx="0"/>
            <a:endCxn id="37901" idx="2"/>
          </p:cNvCxnSpPr>
          <p:nvPr/>
        </p:nvCxnSpPr>
        <p:spPr bwMode="auto">
          <a:xfrm rot="5400000" flipH="1">
            <a:off x="2637631" y="4436269"/>
            <a:ext cx="458788" cy="1143000"/>
          </a:xfrm>
          <a:prstGeom prst="bentConnector3">
            <a:avLst>
              <a:gd name="adj1" fmla="val 49829"/>
            </a:avLst>
          </a:prstGeom>
          <a:noFill/>
          <a:ln w="28575">
            <a:solidFill>
              <a:srgbClr val="00004C"/>
            </a:solidFill>
            <a:miter lim="800000"/>
            <a:headEnd/>
            <a:tailEnd/>
          </a:ln>
        </p:spPr>
      </p:cxnSp>
      <p:cxnSp>
        <p:nvCxnSpPr>
          <p:cNvPr id="37894" name="_s341002"/>
          <p:cNvCxnSpPr>
            <a:cxnSpLocks noChangeShapeType="1"/>
            <a:stCxn id="37902" idx="0"/>
            <a:endCxn id="37901" idx="2"/>
          </p:cNvCxnSpPr>
          <p:nvPr/>
        </p:nvCxnSpPr>
        <p:spPr bwMode="auto">
          <a:xfrm rot="-5400000">
            <a:off x="1535113" y="4476750"/>
            <a:ext cx="458788" cy="1062037"/>
          </a:xfrm>
          <a:prstGeom prst="bentConnector3">
            <a:avLst>
              <a:gd name="adj1" fmla="val 49829"/>
            </a:avLst>
          </a:prstGeom>
          <a:noFill/>
          <a:ln w="28575">
            <a:solidFill>
              <a:srgbClr val="00004C"/>
            </a:solidFill>
            <a:miter lim="800000"/>
            <a:headEnd/>
            <a:tailEnd/>
          </a:ln>
        </p:spPr>
      </p:cxnSp>
      <p:cxnSp>
        <p:nvCxnSpPr>
          <p:cNvPr id="37895" name="_s341003"/>
          <p:cNvCxnSpPr>
            <a:cxnSpLocks noChangeShapeType="1"/>
            <a:stCxn id="37901" idx="0"/>
            <a:endCxn id="37899" idx="2"/>
          </p:cNvCxnSpPr>
          <p:nvPr/>
        </p:nvCxnSpPr>
        <p:spPr bwMode="auto">
          <a:xfrm rot="-5400000">
            <a:off x="2073275" y="3632200"/>
            <a:ext cx="450850" cy="6350"/>
          </a:xfrm>
          <a:prstGeom prst="bentConnector3">
            <a:avLst>
              <a:gd name="adj1" fmla="val 50000"/>
            </a:avLst>
          </a:prstGeom>
          <a:noFill/>
          <a:ln w="28575">
            <a:solidFill>
              <a:srgbClr val="00004C"/>
            </a:solidFill>
            <a:miter lim="800000"/>
            <a:headEnd/>
            <a:tailEnd/>
          </a:ln>
        </p:spPr>
      </p:cxnSp>
      <p:cxnSp>
        <p:nvCxnSpPr>
          <p:cNvPr id="37896" name="_s341004"/>
          <p:cNvCxnSpPr>
            <a:cxnSpLocks noChangeShapeType="1"/>
          </p:cNvCxnSpPr>
          <p:nvPr/>
        </p:nvCxnSpPr>
        <p:spPr bwMode="auto">
          <a:xfrm rot="5400000" flipH="1">
            <a:off x="5414963" y="1268413"/>
            <a:ext cx="458787" cy="2205037"/>
          </a:xfrm>
          <a:prstGeom prst="bentConnector3">
            <a:avLst>
              <a:gd name="adj1" fmla="val 50171"/>
            </a:avLst>
          </a:prstGeom>
          <a:noFill/>
          <a:ln w="28575">
            <a:solidFill>
              <a:srgbClr val="00004C"/>
            </a:solidFill>
            <a:miter lim="800000"/>
            <a:headEnd/>
            <a:tailEnd/>
          </a:ln>
        </p:spPr>
      </p:cxnSp>
      <p:cxnSp>
        <p:nvCxnSpPr>
          <p:cNvPr id="37897" name="_s341005"/>
          <p:cNvCxnSpPr>
            <a:cxnSpLocks noChangeShapeType="1"/>
          </p:cNvCxnSpPr>
          <p:nvPr/>
        </p:nvCxnSpPr>
        <p:spPr bwMode="auto">
          <a:xfrm rot="-5400000">
            <a:off x="3186113" y="1252537"/>
            <a:ext cx="471488" cy="2239963"/>
          </a:xfrm>
          <a:prstGeom prst="bentConnector3">
            <a:avLst>
              <a:gd name="adj1" fmla="val 49833"/>
            </a:avLst>
          </a:prstGeom>
          <a:noFill/>
          <a:ln w="28575">
            <a:solidFill>
              <a:srgbClr val="00004C"/>
            </a:solidFill>
            <a:miter lim="800000"/>
            <a:headEnd/>
            <a:tailEnd/>
          </a:ln>
        </p:spPr>
      </p:cxnSp>
      <p:sp>
        <p:nvSpPr>
          <p:cNvPr id="37898" name="_s341006"/>
          <p:cNvSpPr>
            <a:spLocks noChangeArrowheads="1"/>
          </p:cNvSpPr>
          <p:nvPr/>
        </p:nvSpPr>
        <p:spPr bwMode="auto">
          <a:xfrm>
            <a:off x="3491880" y="1196975"/>
            <a:ext cx="1965945" cy="915988"/>
          </a:xfrm>
          <a:prstGeom prst="roundRect">
            <a:avLst>
              <a:gd name="adj" fmla="val 16667"/>
            </a:avLst>
          </a:prstGeom>
          <a:solidFill>
            <a:srgbClr val="00004C"/>
          </a:solidFill>
          <a:ln w="9525">
            <a:noFill/>
            <a:round/>
            <a:headEnd/>
            <a:tailEnd/>
          </a:ln>
        </p:spPr>
        <p:txBody>
          <a:bodyPr wrap="none" lIns="0" tIns="0" rIns="0" bIns="0" anchor="ctr"/>
          <a:lstStyle/>
          <a:p>
            <a:pPr algn="ctr"/>
            <a:r>
              <a:rPr lang="tr-TR" b="1" dirty="0" err="1" smtClean="0">
                <a:solidFill>
                  <a:schemeClr val="bg1"/>
                </a:solidFill>
              </a:rPr>
              <a:t>Does</a:t>
            </a:r>
            <a:r>
              <a:rPr lang="tr-TR" b="1" dirty="0" smtClean="0">
                <a:solidFill>
                  <a:schemeClr val="bg1"/>
                </a:solidFill>
              </a:rPr>
              <a:t> </a:t>
            </a:r>
            <a:r>
              <a:rPr lang="tr-TR" b="1" dirty="0" err="1" smtClean="0">
                <a:solidFill>
                  <a:schemeClr val="bg1"/>
                </a:solidFill>
              </a:rPr>
              <a:t>investigator</a:t>
            </a:r>
            <a:r>
              <a:rPr lang="tr-TR" b="1" dirty="0" smtClean="0">
                <a:solidFill>
                  <a:schemeClr val="bg1"/>
                </a:solidFill>
              </a:rPr>
              <a:t> </a:t>
            </a:r>
          </a:p>
          <a:p>
            <a:pPr algn="ctr"/>
            <a:r>
              <a:rPr lang="tr-TR" b="1" dirty="0" err="1" smtClean="0">
                <a:solidFill>
                  <a:schemeClr val="bg1"/>
                </a:solidFill>
              </a:rPr>
              <a:t>decide</a:t>
            </a:r>
            <a:r>
              <a:rPr lang="tr-TR" b="1" dirty="0" smtClean="0">
                <a:solidFill>
                  <a:schemeClr val="bg1"/>
                </a:solidFill>
              </a:rPr>
              <a:t> </a:t>
            </a:r>
            <a:r>
              <a:rPr lang="tr-TR" b="1" dirty="0" err="1" smtClean="0">
                <a:solidFill>
                  <a:schemeClr val="bg1"/>
                </a:solidFill>
              </a:rPr>
              <a:t>for</a:t>
            </a:r>
            <a:r>
              <a:rPr lang="tr-TR" b="1" dirty="0" smtClean="0">
                <a:solidFill>
                  <a:schemeClr val="bg1"/>
                </a:solidFill>
              </a:rPr>
              <a:t> </a:t>
            </a:r>
            <a:r>
              <a:rPr lang="tr-TR" b="1" dirty="0" err="1" smtClean="0">
                <a:solidFill>
                  <a:schemeClr val="bg1"/>
                </a:solidFill>
              </a:rPr>
              <a:t>exposure</a:t>
            </a:r>
            <a:r>
              <a:rPr lang="tr-TR" b="1" dirty="0" smtClean="0">
                <a:solidFill>
                  <a:schemeClr val="bg1"/>
                </a:solidFill>
              </a:rPr>
              <a:t>?</a:t>
            </a:r>
            <a:endParaRPr lang="en-US" b="1" dirty="0">
              <a:solidFill>
                <a:schemeClr val="bg1"/>
              </a:solidFill>
            </a:endParaRPr>
          </a:p>
        </p:txBody>
      </p:sp>
      <p:sp>
        <p:nvSpPr>
          <p:cNvPr id="37899" name="_s341007"/>
          <p:cNvSpPr>
            <a:spLocks noChangeArrowheads="1"/>
          </p:cNvSpPr>
          <p:nvPr/>
        </p:nvSpPr>
        <p:spPr bwMode="auto">
          <a:xfrm>
            <a:off x="1355725" y="2492375"/>
            <a:ext cx="1892300" cy="917575"/>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000" b="1" dirty="0" err="1" smtClean="0">
                <a:solidFill>
                  <a:srgbClr val="00004C"/>
                </a:solidFill>
              </a:rPr>
              <a:t>Experimental</a:t>
            </a:r>
            <a:endParaRPr lang="tr-TR" sz="2000" b="1" dirty="0" smtClean="0">
              <a:solidFill>
                <a:srgbClr val="00004C"/>
              </a:solidFill>
            </a:endParaRPr>
          </a:p>
          <a:p>
            <a:pPr algn="ctr"/>
            <a:r>
              <a:rPr lang="tr-TR" sz="2000" b="1" dirty="0" smtClean="0">
                <a:solidFill>
                  <a:srgbClr val="00004C"/>
                </a:solidFill>
              </a:rPr>
              <a:t>(</a:t>
            </a:r>
            <a:r>
              <a:rPr lang="tr-TR" sz="2000" b="1" dirty="0" err="1" smtClean="0">
                <a:solidFill>
                  <a:srgbClr val="00004C"/>
                </a:solidFill>
              </a:rPr>
              <a:t>interventional</a:t>
            </a:r>
            <a:r>
              <a:rPr lang="tr-TR" sz="2000" b="1" dirty="0" smtClean="0">
                <a:solidFill>
                  <a:srgbClr val="00004C"/>
                </a:solidFill>
              </a:rPr>
              <a:t>)</a:t>
            </a:r>
            <a:endParaRPr lang="en-US" sz="2400" b="1" dirty="0"/>
          </a:p>
        </p:txBody>
      </p:sp>
      <p:sp>
        <p:nvSpPr>
          <p:cNvPr id="37900" name="_s341008"/>
          <p:cNvSpPr>
            <a:spLocks noChangeArrowheads="1"/>
          </p:cNvSpPr>
          <p:nvPr/>
        </p:nvSpPr>
        <p:spPr bwMode="auto">
          <a:xfrm>
            <a:off x="5800725" y="2486025"/>
            <a:ext cx="1892300" cy="917575"/>
          </a:xfrm>
          <a:prstGeom prst="roundRect">
            <a:avLst>
              <a:gd name="adj" fmla="val 16667"/>
            </a:avLst>
          </a:prstGeom>
          <a:solidFill>
            <a:srgbClr val="CCFFCC"/>
          </a:solidFill>
          <a:ln w="9525" algn="ctr">
            <a:noFill/>
            <a:round/>
            <a:headEnd/>
            <a:tailEnd/>
          </a:ln>
        </p:spPr>
        <p:txBody>
          <a:bodyPr wrap="none" lIns="0" tIns="0" rIns="0" bIns="0" anchor="ctr"/>
          <a:lstStyle/>
          <a:p>
            <a:pPr algn="ctr"/>
            <a:r>
              <a:rPr lang="tr-TR" b="1" dirty="0" err="1" smtClean="0">
                <a:solidFill>
                  <a:srgbClr val="00004C"/>
                </a:solidFill>
              </a:rPr>
              <a:t>Observational</a:t>
            </a:r>
            <a:r>
              <a:rPr lang="tr-TR" b="1" dirty="0" smtClean="0">
                <a:solidFill>
                  <a:srgbClr val="00004C"/>
                </a:solidFill>
              </a:rPr>
              <a:t> </a:t>
            </a:r>
          </a:p>
          <a:p>
            <a:pPr algn="ctr"/>
            <a:r>
              <a:rPr lang="tr-TR" b="1" dirty="0" smtClean="0">
                <a:solidFill>
                  <a:srgbClr val="00004C"/>
                </a:solidFill>
              </a:rPr>
              <a:t>(</a:t>
            </a:r>
            <a:r>
              <a:rPr lang="tr-TR" b="1" dirty="0" err="1" smtClean="0">
                <a:solidFill>
                  <a:srgbClr val="00004C"/>
                </a:solidFill>
              </a:rPr>
              <a:t>non</a:t>
            </a:r>
            <a:r>
              <a:rPr lang="tr-TR" b="1" dirty="0" smtClean="0">
                <a:solidFill>
                  <a:srgbClr val="00004C"/>
                </a:solidFill>
              </a:rPr>
              <a:t> </a:t>
            </a:r>
            <a:r>
              <a:rPr lang="tr-TR" b="1" dirty="0" err="1" smtClean="0">
                <a:solidFill>
                  <a:srgbClr val="00004C"/>
                </a:solidFill>
              </a:rPr>
              <a:t>interventional</a:t>
            </a:r>
            <a:r>
              <a:rPr lang="tr-TR" b="1" dirty="0" smtClean="0">
                <a:solidFill>
                  <a:srgbClr val="00004C"/>
                </a:solidFill>
              </a:rPr>
              <a:t>)</a:t>
            </a:r>
            <a:endParaRPr lang="tr-TR" b="1" dirty="0">
              <a:solidFill>
                <a:srgbClr val="00004C"/>
              </a:solidFill>
            </a:endParaRPr>
          </a:p>
        </p:txBody>
      </p:sp>
      <p:sp>
        <p:nvSpPr>
          <p:cNvPr id="37901" name="_s341009"/>
          <p:cNvSpPr>
            <a:spLocks noChangeArrowheads="1"/>
          </p:cNvSpPr>
          <p:nvPr/>
        </p:nvSpPr>
        <p:spPr bwMode="auto">
          <a:xfrm>
            <a:off x="1349375" y="3860800"/>
            <a:ext cx="1890713" cy="917575"/>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000" b="1" dirty="0" err="1" smtClean="0">
                <a:solidFill>
                  <a:srgbClr val="00004C"/>
                </a:solidFill>
              </a:rPr>
              <a:t>Randomization</a:t>
            </a:r>
            <a:r>
              <a:rPr lang="tr-TR" sz="2000" b="1" dirty="0" smtClean="0">
                <a:solidFill>
                  <a:srgbClr val="00004C"/>
                </a:solidFill>
              </a:rPr>
              <a:t>?</a:t>
            </a:r>
            <a:endParaRPr lang="en-US" sz="2000" b="1" dirty="0">
              <a:solidFill>
                <a:srgbClr val="00004C"/>
              </a:solidFill>
            </a:endParaRPr>
          </a:p>
        </p:txBody>
      </p:sp>
      <p:sp>
        <p:nvSpPr>
          <p:cNvPr id="37902" name="_s341010"/>
          <p:cNvSpPr>
            <a:spLocks noChangeArrowheads="1"/>
          </p:cNvSpPr>
          <p:nvPr/>
        </p:nvSpPr>
        <p:spPr bwMode="auto">
          <a:xfrm>
            <a:off x="288925" y="5237163"/>
            <a:ext cx="1889125" cy="912812"/>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800" b="1" dirty="0" smtClean="0">
                <a:solidFill>
                  <a:srgbClr val="00004C"/>
                </a:solidFill>
              </a:rPr>
              <a:t>RCT</a:t>
            </a:r>
            <a:endParaRPr lang="en-US" sz="2800" b="1" dirty="0">
              <a:solidFill>
                <a:srgbClr val="00004C"/>
              </a:solidFill>
            </a:endParaRPr>
          </a:p>
        </p:txBody>
      </p:sp>
      <p:sp>
        <p:nvSpPr>
          <p:cNvPr id="37903" name="_s341011"/>
          <p:cNvSpPr>
            <a:spLocks noChangeArrowheads="1"/>
          </p:cNvSpPr>
          <p:nvPr/>
        </p:nvSpPr>
        <p:spPr bwMode="auto">
          <a:xfrm>
            <a:off x="2493963" y="5237163"/>
            <a:ext cx="1889125" cy="912812"/>
          </a:xfrm>
          <a:prstGeom prst="roundRect">
            <a:avLst>
              <a:gd name="adj" fmla="val 16667"/>
            </a:avLst>
          </a:prstGeom>
          <a:solidFill>
            <a:srgbClr val="FFFF99"/>
          </a:solidFill>
          <a:ln w="9525" algn="ctr">
            <a:noFill/>
            <a:round/>
            <a:headEnd/>
            <a:tailEnd/>
          </a:ln>
        </p:spPr>
        <p:txBody>
          <a:bodyPr wrap="none" lIns="0" tIns="0" rIns="0" bIns="0" anchor="ctr"/>
          <a:lstStyle/>
          <a:p>
            <a:pPr algn="ctr"/>
            <a:r>
              <a:rPr lang="tr-TR" sz="2000" b="1" dirty="0" err="1" smtClean="0">
                <a:solidFill>
                  <a:srgbClr val="00004C"/>
                </a:solidFill>
              </a:rPr>
              <a:t>Non</a:t>
            </a:r>
            <a:r>
              <a:rPr lang="tr-TR" sz="2000" b="1" dirty="0" smtClean="0">
                <a:solidFill>
                  <a:srgbClr val="00004C"/>
                </a:solidFill>
              </a:rPr>
              <a:t>-</a:t>
            </a:r>
            <a:r>
              <a:rPr lang="tr-TR" sz="2000" b="1" dirty="0" err="1" smtClean="0">
                <a:solidFill>
                  <a:srgbClr val="00004C"/>
                </a:solidFill>
              </a:rPr>
              <a:t>randomized</a:t>
            </a:r>
            <a:r>
              <a:rPr lang="tr-TR" sz="2000" b="1" dirty="0" smtClean="0">
                <a:solidFill>
                  <a:srgbClr val="00004C"/>
                </a:solidFill>
              </a:rPr>
              <a:t> </a:t>
            </a:r>
          </a:p>
          <a:p>
            <a:pPr algn="ctr"/>
            <a:r>
              <a:rPr lang="tr-TR" sz="2000" b="1" dirty="0" err="1" smtClean="0">
                <a:solidFill>
                  <a:srgbClr val="00004C"/>
                </a:solidFill>
              </a:rPr>
              <a:t>Controlled</a:t>
            </a:r>
            <a:r>
              <a:rPr lang="tr-TR" sz="2000" b="1" dirty="0" smtClean="0">
                <a:solidFill>
                  <a:srgbClr val="00004C"/>
                </a:solidFill>
              </a:rPr>
              <a:t> </a:t>
            </a:r>
            <a:endParaRPr lang="en-US" sz="2000" b="1" dirty="0">
              <a:solidFill>
                <a:srgbClr val="00004C"/>
              </a:solidFill>
            </a:endParaRPr>
          </a:p>
        </p:txBody>
      </p:sp>
      <p:sp>
        <p:nvSpPr>
          <p:cNvPr id="37904" name="_s341012"/>
          <p:cNvSpPr>
            <a:spLocks noChangeArrowheads="1"/>
          </p:cNvSpPr>
          <p:nvPr/>
        </p:nvSpPr>
        <p:spPr bwMode="auto">
          <a:xfrm>
            <a:off x="5802313" y="3860800"/>
            <a:ext cx="1890712" cy="914400"/>
          </a:xfrm>
          <a:prstGeom prst="roundRect">
            <a:avLst>
              <a:gd name="adj" fmla="val 16667"/>
            </a:avLst>
          </a:prstGeom>
          <a:solidFill>
            <a:srgbClr val="CCFFCC"/>
          </a:solidFill>
          <a:ln w="9525" algn="ctr">
            <a:noFill/>
            <a:round/>
            <a:headEnd/>
            <a:tailEnd/>
          </a:ln>
        </p:spPr>
        <p:txBody>
          <a:bodyPr wrap="none" lIns="0" tIns="0" rIns="0" bIns="0" anchor="ctr"/>
          <a:lstStyle/>
          <a:p>
            <a:pPr algn="ctr"/>
            <a:r>
              <a:rPr lang="tr-TR" sz="2400" dirty="0" err="1" smtClean="0">
                <a:solidFill>
                  <a:srgbClr val="00004C"/>
                </a:solidFill>
              </a:rPr>
              <a:t>Comparison</a:t>
            </a:r>
            <a:r>
              <a:rPr lang="tr-TR" sz="2400" dirty="0" smtClean="0">
                <a:solidFill>
                  <a:srgbClr val="00004C"/>
                </a:solidFill>
              </a:rPr>
              <a:t> </a:t>
            </a:r>
          </a:p>
          <a:p>
            <a:pPr algn="ctr"/>
            <a:r>
              <a:rPr lang="tr-TR" sz="2400" dirty="0" err="1" smtClean="0">
                <a:solidFill>
                  <a:srgbClr val="00004C"/>
                </a:solidFill>
              </a:rPr>
              <a:t>Group</a:t>
            </a:r>
            <a:endParaRPr lang="en-US" sz="2400" dirty="0">
              <a:solidFill>
                <a:srgbClr val="00004C"/>
              </a:solidFill>
            </a:endParaRPr>
          </a:p>
        </p:txBody>
      </p:sp>
      <p:sp>
        <p:nvSpPr>
          <p:cNvPr id="37905" name="_s341013"/>
          <p:cNvSpPr>
            <a:spLocks noChangeArrowheads="1"/>
          </p:cNvSpPr>
          <p:nvPr/>
        </p:nvSpPr>
        <p:spPr bwMode="auto">
          <a:xfrm>
            <a:off x="4699000" y="5265738"/>
            <a:ext cx="1890713" cy="912812"/>
          </a:xfrm>
          <a:prstGeom prst="roundRect">
            <a:avLst>
              <a:gd name="adj" fmla="val 16667"/>
            </a:avLst>
          </a:prstGeom>
          <a:solidFill>
            <a:srgbClr val="CC0000"/>
          </a:solidFill>
          <a:ln w="9525" algn="ctr">
            <a:noFill/>
            <a:round/>
            <a:headEnd/>
            <a:tailEnd/>
          </a:ln>
        </p:spPr>
        <p:txBody>
          <a:bodyPr wrap="none" lIns="0" tIns="0" rIns="0" bIns="0" anchor="ctr"/>
          <a:lstStyle/>
          <a:p>
            <a:pPr algn="ctr"/>
            <a:r>
              <a:rPr lang="tr-TR" sz="2800" b="1" dirty="0" err="1" smtClean="0">
                <a:solidFill>
                  <a:schemeClr val="bg1"/>
                </a:solidFill>
              </a:rPr>
              <a:t>Analytical</a:t>
            </a:r>
            <a:endParaRPr lang="tr-TR" sz="2800" b="1" dirty="0">
              <a:solidFill>
                <a:schemeClr val="bg1"/>
              </a:solidFill>
            </a:endParaRPr>
          </a:p>
        </p:txBody>
      </p:sp>
      <p:sp>
        <p:nvSpPr>
          <p:cNvPr id="37906" name="_s341014"/>
          <p:cNvSpPr>
            <a:spLocks noChangeArrowheads="1"/>
          </p:cNvSpPr>
          <p:nvPr/>
        </p:nvSpPr>
        <p:spPr bwMode="auto">
          <a:xfrm>
            <a:off x="6904038" y="5251450"/>
            <a:ext cx="1892300" cy="912813"/>
          </a:xfrm>
          <a:prstGeom prst="roundRect">
            <a:avLst>
              <a:gd name="adj" fmla="val 16667"/>
            </a:avLst>
          </a:prstGeom>
          <a:noFill/>
          <a:ln w="9525" algn="ctr">
            <a:solidFill>
              <a:schemeClr val="tx1"/>
            </a:solidFill>
            <a:round/>
            <a:headEnd/>
            <a:tailEnd/>
          </a:ln>
        </p:spPr>
        <p:txBody>
          <a:bodyPr wrap="none" lIns="0" tIns="0" rIns="0" bIns="0" anchor="ctr"/>
          <a:lstStyle/>
          <a:p>
            <a:pPr algn="ctr"/>
            <a:r>
              <a:rPr lang="tr-TR" sz="2800" b="1" dirty="0" err="1" smtClean="0">
                <a:solidFill>
                  <a:srgbClr val="00004C"/>
                </a:solidFill>
              </a:rPr>
              <a:t>Descriptive</a:t>
            </a:r>
            <a:endParaRPr lang="en-US" sz="2800" b="1" dirty="0">
              <a:solidFill>
                <a:srgbClr val="00004C"/>
              </a:solidFill>
            </a:endParaRPr>
          </a:p>
        </p:txBody>
      </p:sp>
      <p:sp>
        <p:nvSpPr>
          <p:cNvPr id="37907" name="Text Box 20"/>
          <p:cNvSpPr txBox="1">
            <a:spLocks noChangeArrowheads="1"/>
          </p:cNvSpPr>
          <p:nvPr/>
        </p:nvSpPr>
        <p:spPr bwMode="auto">
          <a:xfrm>
            <a:off x="2651125" y="1958975"/>
            <a:ext cx="562077" cy="400110"/>
          </a:xfrm>
          <a:prstGeom prst="rect">
            <a:avLst/>
          </a:prstGeom>
          <a:solidFill>
            <a:srgbClr val="008000"/>
          </a:solidFill>
          <a:ln w="9525">
            <a:noFill/>
            <a:miter lim="800000"/>
            <a:headEnd/>
            <a:tailEnd/>
          </a:ln>
        </p:spPr>
        <p:txBody>
          <a:bodyPr wrap="none">
            <a:spAutoFit/>
          </a:bodyPr>
          <a:lstStyle/>
          <a:p>
            <a:r>
              <a:rPr lang="tr-TR" sz="2000" b="1" dirty="0" smtClean="0">
                <a:solidFill>
                  <a:schemeClr val="bg1"/>
                </a:solidFill>
              </a:rPr>
              <a:t>YES</a:t>
            </a:r>
            <a:endParaRPr lang="tr-TR" sz="2000" b="1" dirty="0">
              <a:solidFill>
                <a:schemeClr val="bg1"/>
              </a:solidFill>
            </a:endParaRPr>
          </a:p>
        </p:txBody>
      </p:sp>
      <p:sp>
        <p:nvSpPr>
          <p:cNvPr id="37908" name="Text Box 21"/>
          <p:cNvSpPr txBox="1">
            <a:spLocks noChangeArrowheads="1"/>
          </p:cNvSpPr>
          <p:nvPr/>
        </p:nvSpPr>
        <p:spPr bwMode="auto">
          <a:xfrm>
            <a:off x="5470525" y="1958975"/>
            <a:ext cx="526106" cy="400110"/>
          </a:xfrm>
          <a:prstGeom prst="rect">
            <a:avLst/>
          </a:prstGeom>
          <a:solidFill>
            <a:srgbClr val="CC0000"/>
          </a:solidFill>
          <a:ln w="9525">
            <a:noFill/>
            <a:miter lim="800000"/>
            <a:headEnd/>
            <a:tailEnd/>
          </a:ln>
        </p:spPr>
        <p:txBody>
          <a:bodyPr wrap="none">
            <a:spAutoFit/>
          </a:bodyPr>
          <a:lstStyle/>
          <a:p>
            <a:r>
              <a:rPr lang="tr-TR" sz="2000" b="1" dirty="0" smtClean="0">
                <a:solidFill>
                  <a:schemeClr val="bg1"/>
                </a:solidFill>
              </a:rPr>
              <a:t>NO</a:t>
            </a:r>
            <a:endParaRPr lang="tr-TR" sz="2000" b="1" dirty="0">
              <a:solidFill>
                <a:schemeClr val="bg1"/>
              </a:solidFill>
            </a:endParaRPr>
          </a:p>
        </p:txBody>
      </p:sp>
      <p:sp>
        <p:nvSpPr>
          <p:cNvPr id="37909" name="Text Box 22"/>
          <p:cNvSpPr txBox="1">
            <a:spLocks noChangeArrowheads="1"/>
          </p:cNvSpPr>
          <p:nvPr/>
        </p:nvSpPr>
        <p:spPr bwMode="auto">
          <a:xfrm>
            <a:off x="593725" y="4556125"/>
            <a:ext cx="562077" cy="400110"/>
          </a:xfrm>
          <a:prstGeom prst="rect">
            <a:avLst/>
          </a:prstGeom>
          <a:solidFill>
            <a:srgbClr val="008000"/>
          </a:solidFill>
          <a:ln w="9525">
            <a:noFill/>
            <a:miter lim="800000"/>
            <a:headEnd/>
            <a:tailEnd/>
          </a:ln>
        </p:spPr>
        <p:txBody>
          <a:bodyPr wrap="none">
            <a:spAutoFit/>
          </a:bodyPr>
          <a:lstStyle/>
          <a:p>
            <a:r>
              <a:rPr lang="tr-TR" sz="2000" b="1" dirty="0" smtClean="0">
                <a:solidFill>
                  <a:schemeClr val="bg1"/>
                </a:solidFill>
              </a:rPr>
              <a:t>YES</a:t>
            </a:r>
            <a:endParaRPr lang="tr-TR" sz="2000" b="1" dirty="0">
              <a:solidFill>
                <a:schemeClr val="bg1"/>
              </a:solidFill>
            </a:endParaRPr>
          </a:p>
        </p:txBody>
      </p:sp>
      <p:sp>
        <p:nvSpPr>
          <p:cNvPr id="37910" name="Text Box 23"/>
          <p:cNvSpPr txBox="1">
            <a:spLocks noChangeArrowheads="1"/>
          </p:cNvSpPr>
          <p:nvPr/>
        </p:nvSpPr>
        <p:spPr bwMode="auto">
          <a:xfrm>
            <a:off x="7527925" y="4549775"/>
            <a:ext cx="526106" cy="400110"/>
          </a:xfrm>
          <a:prstGeom prst="rect">
            <a:avLst/>
          </a:prstGeom>
          <a:solidFill>
            <a:srgbClr val="CC0000"/>
          </a:solidFill>
          <a:ln w="9525">
            <a:noFill/>
            <a:miter lim="800000"/>
            <a:headEnd/>
            <a:tailEnd/>
          </a:ln>
        </p:spPr>
        <p:txBody>
          <a:bodyPr wrap="none">
            <a:spAutoFit/>
          </a:bodyPr>
          <a:lstStyle/>
          <a:p>
            <a:r>
              <a:rPr lang="tr-TR" sz="2000" b="1" dirty="0" smtClean="0">
                <a:solidFill>
                  <a:schemeClr val="bg1"/>
                </a:solidFill>
              </a:rPr>
              <a:t>NO</a:t>
            </a:r>
            <a:endParaRPr lang="tr-TR" sz="2000" b="1" dirty="0">
              <a:solidFill>
                <a:schemeClr val="bg1"/>
              </a:solidFill>
            </a:endParaRPr>
          </a:p>
        </p:txBody>
      </p:sp>
      <p:sp>
        <p:nvSpPr>
          <p:cNvPr id="37911" name="Text Box 24"/>
          <p:cNvSpPr txBox="1">
            <a:spLocks noChangeArrowheads="1"/>
          </p:cNvSpPr>
          <p:nvPr/>
        </p:nvSpPr>
        <p:spPr bwMode="auto">
          <a:xfrm>
            <a:off x="3032125" y="4549775"/>
            <a:ext cx="526106" cy="400110"/>
          </a:xfrm>
          <a:prstGeom prst="rect">
            <a:avLst/>
          </a:prstGeom>
          <a:solidFill>
            <a:srgbClr val="CC0000"/>
          </a:solidFill>
          <a:ln w="9525">
            <a:noFill/>
            <a:miter lim="800000"/>
            <a:headEnd/>
            <a:tailEnd/>
          </a:ln>
        </p:spPr>
        <p:txBody>
          <a:bodyPr wrap="none">
            <a:spAutoFit/>
          </a:bodyPr>
          <a:lstStyle/>
          <a:p>
            <a:r>
              <a:rPr lang="tr-TR" sz="2000" b="1" dirty="0" smtClean="0">
                <a:solidFill>
                  <a:schemeClr val="bg1"/>
                </a:solidFill>
              </a:rPr>
              <a:t>NO</a:t>
            </a:r>
            <a:endParaRPr lang="tr-TR" sz="2000" b="1" dirty="0">
              <a:solidFill>
                <a:schemeClr val="bg1"/>
              </a:solidFill>
            </a:endParaRPr>
          </a:p>
        </p:txBody>
      </p:sp>
      <p:sp>
        <p:nvSpPr>
          <p:cNvPr id="37912" name="Text Box 25"/>
          <p:cNvSpPr txBox="1">
            <a:spLocks noChangeArrowheads="1"/>
          </p:cNvSpPr>
          <p:nvPr/>
        </p:nvSpPr>
        <p:spPr bwMode="auto">
          <a:xfrm>
            <a:off x="5089525" y="4556125"/>
            <a:ext cx="562077" cy="400110"/>
          </a:xfrm>
          <a:prstGeom prst="rect">
            <a:avLst/>
          </a:prstGeom>
          <a:solidFill>
            <a:srgbClr val="008000"/>
          </a:solidFill>
          <a:ln w="9525">
            <a:noFill/>
            <a:miter lim="800000"/>
            <a:headEnd/>
            <a:tailEnd/>
          </a:ln>
        </p:spPr>
        <p:txBody>
          <a:bodyPr wrap="none">
            <a:spAutoFit/>
          </a:bodyPr>
          <a:lstStyle/>
          <a:p>
            <a:r>
              <a:rPr lang="tr-TR" sz="2000" b="1" dirty="0" smtClean="0">
                <a:solidFill>
                  <a:schemeClr val="bg1"/>
                </a:solidFill>
              </a:rPr>
              <a:t>YES</a:t>
            </a:r>
            <a:endParaRPr lang="tr-TR" sz="2000" b="1" dirty="0">
              <a:solidFill>
                <a:schemeClr val="bg1"/>
              </a:solidFill>
            </a:endParaRPr>
          </a:p>
        </p:txBody>
      </p:sp>
      <p:sp>
        <p:nvSpPr>
          <p:cNvPr id="37913" name="Rectangle 27"/>
          <p:cNvSpPr>
            <a:spLocks noGrp="1" noChangeArrowheads="1"/>
          </p:cNvSpPr>
          <p:nvPr>
            <p:ph type="title"/>
          </p:nvPr>
        </p:nvSpPr>
        <p:spPr>
          <a:xfrm>
            <a:off x="745752" y="116632"/>
            <a:ext cx="7786688" cy="785812"/>
          </a:xfrm>
        </p:spPr>
        <p:txBody>
          <a:bodyPr anchor="ctr">
            <a:noAutofit/>
          </a:bodyPr>
          <a:lstStyle/>
          <a:p>
            <a:r>
              <a:rPr lang="tr-TR" sz="4800" b="1" dirty="0" err="1" smtClean="0">
                <a:solidFill>
                  <a:srgbClr val="FF0000"/>
                </a:solidFill>
              </a:rPr>
              <a:t>Study</a:t>
            </a:r>
            <a:r>
              <a:rPr lang="tr-TR" sz="4800" b="1" dirty="0" smtClean="0">
                <a:solidFill>
                  <a:srgbClr val="FF0000"/>
                </a:solidFill>
              </a:rPr>
              <a:t> </a:t>
            </a:r>
            <a:r>
              <a:rPr lang="tr-TR" sz="4800" b="1" dirty="0" err="1" smtClean="0">
                <a:solidFill>
                  <a:srgbClr val="FF0000"/>
                </a:solidFill>
              </a:rPr>
              <a:t>Designs</a:t>
            </a:r>
            <a:endParaRPr lang="tr-TR" sz="4800" b="1" dirty="0" smtClean="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539750" y="1690464"/>
            <a:ext cx="7772400" cy="4114800"/>
          </a:xfrm>
          <a:noFill/>
        </p:spPr>
        <p:txBody>
          <a:bodyPr>
            <a:normAutofit/>
          </a:bodyPr>
          <a:lstStyle/>
          <a:p>
            <a:pPr eaLnBrk="1" hangingPunct="1">
              <a:spcBef>
                <a:spcPts val="600"/>
              </a:spcBef>
            </a:pPr>
            <a:r>
              <a:rPr lang="tr-TR" sz="2800" dirty="0" err="1" smtClean="0"/>
              <a:t>If</a:t>
            </a:r>
            <a:r>
              <a:rPr lang="tr-TR" sz="2800" dirty="0" smtClean="0"/>
              <a:t> not </a:t>
            </a:r>
            <a:r>
              <a:rPr lang="tr-TR" sz="2800" dirty="0" err="1" smtClean="0"/>
              <a:t>performed</a:t>
            </a:r>
            <a:r>
              <a:rPr lang="tr-TR" sz="2800" dirty="0" smtClean="0"/>
              <a:t>, </a:t>
            </a:r>
            <a:r>
              <a:rPr lang="tr-TR" sz="2800" dirty="0" err="1" smtClean="0"/>
              <a:t>the</a:t>
            </a:r>
            <a:r>
              <a:rPr lang="tr-TR" sz="2800" dirty="0" smtClean="0"/>
              <a:t> </a:t>
            </a:r>
            <a:r>
              <a:rPr lang="tr-TR" sz="2800" dirty="0" err="1" smtClean="0"/>
              <a:t>efficacy</a:t>
            </a:r>
            <a:r>
              <a:rPr lang="tr-TR" sz="2800" dirty="0" smtClean="0"/>
              <a:t> </a:t>
            </a:r>
            <a:r>
              <a:rPr lang="tr-TR" sz="2800" dirty="0" err="1" smtClean="0"/>
              <a:t>could</a:t>
            </a:r>
            <a:r>
              <a:rPr lang="tr-TR" sz="2800" dirty="0" smtClean="0"/>
              <a:t> be </a:t>
            </a:r>
            <a:r>
              <a:rPr lang="tr-TR" sz="2800" dirty="0" err="1" smtClean="0"/>
              <a:t>found</a:t>
            </a:r>
            <a:r>
              <a:rPr lang="tr-TR" sz="2800" dirty="0" smtClean="0"/>
              <a:t> </a:t>
            </a:r>
            <a:r>
              <a:rPr lang="tr-TR" sz="2800" dirty="0" err="1" smtClean="0"/>
              <a:t>much</a:t>
            </a:r>
            <a:r>
              <a:rPr lang="tr-TR" sz="2800" dirty="0" smtClean="0"/>
              <a:t> </a:t>
            </a:r>
            <a:r>
              <a:rPr lang="tr-TR" sz="2800" dirty="0" err="1" smtClean="0"/>
              <a:t>better</a:t>
            </a:r>
            <a:r>
              <a:rPr lang="tr-TR" sz="2800" dirty="0" smtClean="0"/>
              <a:t> </a:t>
            </a:r>
            <a:r>
              <a:rPr lang="tr-TR" sz="2800" dirty="0" err="1" smtClean="0"/>
              <a:t>than</a:t>
            </a:r>
            <a:r>
              <a:rPr lang="tr-TR" sz="2800" dirty="0" smtClean="0"/>
              <a:t> </a:t>
            </a:r>
            <a:r>
              <a:rPr lang="tr-TR" sz="2800" dirty="0" err="1" smtClean="0"/>
              <a:t>expected</a:t>
            </a:r>
            <a:r>
              <a:rPr lang="tr-TR" sz="2800" dirty="0" smtClean="0"/>
              <a:t> (</a:t>
            </a:r>
            <a:r>
              <a:rPr lang="tr-TR" sz="2800" dirty="0" err="1" smtClean="0"/>
              <a:t>extremely</a:t>
            </a:r>
            <a:r>
              <a:rPr lang="tr-TR" sz="2800" dirty="0" smtClean="0"/>
              <a:t> </a:t>
            </a:r>
            <a:r>
              <a:rPr lang="tr-TR" sz="2800" dirty="0" err="1" smtClean="0"/>
              <a:t>optimistic</a:t>
            </a:r>
            <a:r>
              <a:rPr lang="tr-TR" sz="2800" dirty="0" smtClean="0"/>
              <a:t>)</a:t>
            </a:r>
          </a:p>
          <a:p>
            <a:pPr eaLnBrk="1" hangingPunct="1">
              <a:spcBef>
                <a:spcPts val="600"/>
              </a:spcBef>
            </a:pPr>
            <a:endParaRPr lang="tr-TR" sz="2800" dirty="0" smtClean="0"/>
          </a:p>
          <a:p>
            <a:pPr eaLnBrk="1" hangingPunct="1">
              <a:spcBef>
                <a:spcPts val="600"/>
              </a:spcBef>
            </a:pPr>
            <a:r>
              <a:rPr lang="tr-TR" sz="2800" dirty="0" err="1" smtClean="0"/>
              <a:t>Good</a:t>
            </a:r>
            <a:r>
              <a:rPr lang="tr-TR" sz="2800" dirty="0" smtClean="0"/>
              <a:t> </a:t>
            </a:r>
            <a:r>
              <a:rPr lang="tr-TR" sz="2800" dirty="0" err="1" smtClean="0"/>
              <a:t>for</a:t>
            </a:r>
            <a:r>
              <a:rPr lang="tr-TR" sz="2800" dirty="0" smtClean="0"/>
              <a:t> </a:t>
            </a:r>
            <a:r>
              <a:rPr lang="tr-TR" sz="2800" dirty="0" err="1" smtClean="0"/>
              <a:t>practical</a:t>
            </a:r>
            <a:r>
              <a:rPr lang="tr-TR" sz="2800" dirty="0" smtClean="0"/>
              <a:t> </a:t>
            </a:r>
            <a:r>
              <a:rPr lang="tr-TR" sz="2800" dirty="0" err="1" smtClean="0"/>
              <a:t>purposes</a:t>
            </a:r>
            <a:r>
              <a:rPr lang="tr-TR" sz="2800" dirty="0" smtClean="0"/>
              <a:t>, not </a:t>
            </a:r>
            <a:r>
              <a:rPr lang="tr-TR" sz="2800" dirty="0" err="1" smtClean="0"/>
              <a:t>for</a:t>
            </a:r>
            <a:r>
              <a:rPr lang="tr-TR" sz="2800" dirty="0" smtClean="0"/>
              <a:t> </a:t>
            </a:r>
            <a:r>
              <a:rPr lang="tr-TR" sz="2800" dirty="0" err="1" smtClean="0"/>
              <a:t>biologic</a:t>
            </a:r>
            <a:r>
              <a:rPr lang="tr-TR" sz="2800" dirty="0" smtClean="0"/>
              <a:t> </a:t>
            </a:r>
            <a:r>
              <a:rPr lang="tr-TR" sz="2800" dirty="0" err="1" smtClean="0"/>
              <a:t>explanation</a:t>
            </a:r>
            <a:r>
              <a:rPr lang="tr-TR" sz="2800" dirty="0" smtClean="0"/>
              <a:t>.</a:t>
            </a:r>
          </a:p>
          <a:p>
            <a:pPr eaLnBrk="1" hangingPunct="1">
              <a:spcBef>
                <a:spcPts val="600"/>
              </a:spcBef>
            </a:pPr>
            <a:endParaRPr lang="tr-TR" sz="2800" dirty="0" smtClean="0"/>
          </a:p>
          <a:p>
            <a:pPr eaLnBrk="1" hangingPunct="1">
              <a:spcBef>
                <a:spcPts val="600"/>
              </a:spcBef>
            </a:pPr>
            <a:r>
              <a:rPr lang="tr-TR" sz="2800" dirty="0" err="1" smtClean="0"/>
              <a:t>Possible</a:t>
            </a:r>
            <a:r>
              <a:rPr lang="tr-TR" sz="2800" dirty="0" smtClean="0"/>
              <a:t> </a:t>
            </a:r>
            <a:r>
              <a:rPr lang="tr-TR" sz="2800" dirty="0" err="1" smtClean="0"/>
              <a:t>if</a:t>
            </a:r>
            <a:r>
              <a:rPr lang="tr-TR" sz="2800" dirty="0" smtClean="0"/>
              <a:t> </a:t>
            </a:r>
            <a:r>
              <a:rPr lang="tr-TR" sz="2800" dirty="0" err="1" smtClean="0"/>
              <a:t>all</a:t>
            </a:r>
            <a:r>
              <a:rPr lang="tr-TR" sz="2800" dirty="0" smtClean="0"/>
              <a:t> </a:t>
            </a:r>
            <a:r>
              <a:rPr lang="tr-TR" sz="2800" dirty="0" err="1" smtClean="0"/>
              <a:t>the</a:t>
            </a:r>
            <a:r>
              <a:rPr lang="tr-TR" sz="2800" dirty="0" smtClean="0"/>
              <a:t> </a:t>
            </a:r>
            <a:r>
              <a:rPr lang="tr-TR" sz="2800" dirty="0" err="1" smtClean="0"/>
              <a:t>outcomes</a:t>
            </a:r>
            <a:r>
              <a:rPr lang="tr-TR" sz="2800" dirty="0" smtClean="0"/>
              <a:t> of </a:t>
            </a:r>
            <a:r>
              <a:rPr lang="tr-TR" sz="2800" dirty="0" err="1" smtClean="0"/>
              <a:t>randomized</a:t>
            </a:r>
            <a:r>
              <a:rPr lang="tr-TR" sz="2800" dirty="0" smtClean="0"/>
              <a:t> </a:t>
            </a:r>
            <a:r>
              <a:rPr lang="tr-TR" sz="2800" dirty="0" err="1" smtClean="0"/>
              <a:t>subjects</a:t>
            </a:r>
            <a:r>
              <a:rPr lang="tr-TR" sz="2800" dirty="0" smtClean="0"/>
              <a:t> </a:t>
            </a:r>
            <a:r>
              <a:rPr lang="tr-TR" sz="2800" dirty="0" err="1" smtClean="0"/>
              <a:t>are</a:t>
            </a:r>
            <a:r>
              <a:rPr lang="tr-TR" sz="2800" dirty="0" smtClean="0"/>
              <a:t> </a:t>
            </a:r>
            <a:r>
              <a:rPr lang="tr-TR" sz="2800" dirty="0" err="1" smtClean="0"/>
              <a:t>available</a:t>
            </a:r>
            <a:r>
              <a:rPr lang="tr-TR" sz="2800" dirty="0" smtClean="0"/>
              <a:t>. </a:t>
            </a:r>
          </a:p>
        </p:txBody>
      </p:sp>
      <p:sp>
        <p:nvSpPr>
          <p:cNvPr id="220164" name="Rectangle 4"/>
          <p:cNvSpPr>
            <a:spLocks noChangeArrowheads="1"/>
          </p:cNvSpPr>
          <p:nvPr/>
        </p:nvSpPr>
        <p:spPr bwMode="auto">
          <a:xfrm>
            <a:off x="743645" y="285750"/>
            <a:ext cx="5628555" cy="706438"/>
          </a:xfrm>
          <a:prstGeom prst="rect">
            <a:avLst/>
          </a:prstGeom>
          <a:noFill/>
          <a:ln w="9525" algn="ctr">
            <a:noFill/>
            <a:miter lim="800000"/>
            <a:headEnd/>
            <a:tailEnd/>
          </a:ln>
          <a:effectLst/>
        </p:spPr>
        <p:txBody>
          <a:bodyPr anchor="ctr"/>
          <a:lstStyle/>
          <a:p>
            <a:pPr fontAlgn="auto">
              <a:spcBef>
                <a:spcPts val="0"/>
              </a:spcBef>
              <a:spcAft>
                <a:spcPts val="0"/>
              </a:spcAft>
              <a:defRPr/>
            </a:pPr>
            <a:r>
              <a:rPr lang="tr-TR" sz="3600" b="1" dirty="0" err="1" smtClean="0">
                <a:solidFill>
                  <a:srgbClr val="FF0000"/>
                </a:solidFill>
                <a:latin typeface="Calibri" pitchFamily="34" charset="0"/>
              </a:rPr>
              <a:t>What</a:t>
            </a:r>
            <a:r>
              <a:rPr lang="tr-TR" sz="3600" b="1" dirty="0" smtClean="0">
                <a:solidFill>
                  <a:srgbClr val="FF0000"/>
                </a:solidFill>
                <a:latin typeface="Calibri" pitchFamily="34" charset="0"/>
              </a:rPr>
              <a:t> </a:t>
            </a:r>
            <a:r>
              <a:rPr lang="tr-TR" sz="3600" b="1" dirty="0" err="1" smtClean="0">
                <a:solidFill>
                  <a:srgbClr val="FF0000"/>
                </a:solidFill>
                <a:latin typeface="Calibri" pitchFamily="34" charset="0"/>
              </a:rPr>
              <a:t>if</a:t>
            </a:r>
            <a:r>
              <a:rPr lang="tr-TR" sz="3600" b="1" dirty="0" smtClean="0">
                <a:solidFill>
                  <a:srgbClr val="FF0000"/>
                </a:solidFill>
                <a:latin typeface="Calibri" pitchFamily="34" charset="0"/>
              </a:rPr>
              <a:t> ITT not </a:t>
            </a:r>
            <a:r>
              <a:rPr lang="tr-TR" sz="3600" b="1" dirty="0" err="1" smtClean="0">
                <a:solidFill>
                  <a:srgbClr val="FF0000"/>
                </a:solidFill>
                <a:latin typeface="Calibri" pitchFamily="34" charset="0"/>
              </a:rPr>
              <a:t>performed</a:t>
            </a:r>
            <a:r>
              <a:rPr lang="tr-TR" sz="3600" b="1" dirty="0" smtClean="0">
                <a:solidFill>
                  <a:srgbClr val="FF0000"/>
                </a:solidFill>
                <a:latin typeface="Calibri" pitchFamily="34" charset="0"/>
              </a:rPr>
              <a:t>?</a:t>
            </a:r>
            <a:endParaRPr lang="tr-TR" sz="3600" b="1" dirty="0">
              <a:solidFill>
                <a:srgbClr val="FF0000"/>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539750" y="285750"/>
            <a:ext cx="7772400" cy="785813"/>
          </a:xfrm>
        </p:spPr>
        <p:txBody>
          <a:bodyPr anchor="ctr"/>
          <a:lstStyle/>
          <a:p>
            <a:pPr eaLnBrk="1" hangingPunct="1"/>
            <a:r>
              <a:rPr lang="tr-TR" b="1" dirty="0" err="1" smtClean="0">
                <a:solidFill>
                  <a:srgbClr val="FF3300"/>
                </a:solidFill>
                <a:cs typeface="Calibri" pitchFamily="34" charset="0"/>
              </a:rPr>
              <a:t>Flow</a:t>
            </a:r>
            <a:r>
              <a:rPr lang="tr-TR" b="1" dirty="0" smtClean="0">
                <a:solidFill>
                  <a:srgbClr val="FF3300"/>
                </a:solidFill>
                <a:cs typeface="Calibri" pitchFamily="34" charset="0"/>
              </a:rPr>
              <a:t> </a:t>
            </a:r>
            <a:r>
              <a:rPr lang="tr-TR" b="1" dirty="0" err="1" smtClean="0">
                <a:solidFill>
                  <a:srgbClr val="FF3300"/>
                </a:solidFill>
                <a:cs typeface="Calibri" pitchFamily="34" charset="0"/>
              </a:rPr>
              <a:t>Diagram</a:t>
            </a:r>
            <a:endParaRPr lang="tr-TR" b="1" dirty="0" smtClean="0">
              <a:solidFill>
                <a:srgbClr val="FF3300"/>
              </a:solidFill>
              <a:cs typeface="Calibri" pitchFamily="34" charset="0"/>
            </a:endParaRPr>
          </a:p>
        </p:txBody>
      </p:sp>
      <p:sp>
        <p:nvSpPr>
          <p:cNvPr id="60419" name="Rectangle 1027"/>
          <p:cNvSpPr>
            <a:spLocks noGrp="1" noChangeArrowheads="1"/>
          </p:cNvSpPr>
          <p:nvPr>
            <p:ph type="body" idx="1"/>
          </p:nvPr>
        </p:nvSpPr>
        <p:spPr>
          <a:xfrm>
            <a:off x="685800" y="1981200"/>
            <a:ext cx="3743325" cy="2662238"/>
          </a:xfrm>
        </p:spPr>
        <p:txBody>
          <a:bodyPr>
            <a:normAutofit fontScale="92500" lnSpcReduction="10000"/>
          </a:bodyPr>
          <a:lstStyle/>
          <a:p>
            <a:pPr eaLnBrk="1" hangingPunct="1">
              <a:lnSpc>
                <a:spcPct val="90000"/>
              </a:lnSpc>
              <a:buFontTx/>
              <a:buNone/>
            </a:pPr>
            <a:r>
              <a:rPr lang="tr-TR" sz="2800" dirty="0" smtClean="0"/>
              <a:t>	</a:t>
            </a:r>
            <a:r>
              <a:rPr lang="tr-TR" sz="3600" dirty="0" err="1" smtClean="0"/>
              <a:t>Design</a:t>
            </a:r>
            <a:endParaRPr lang="tr-TR" sz="3600" dirty="0" smtClean="0"/>
          </a:p>
          <a:p>
            <a:pPr eaLnBrk="1" hangingPunct="1">
              <a:lnSpc>
                <a:spcPct val="90000"/>
              </a:lnSpc>
              <a:buFontTx/>
              <a:buNone/>
            </a:pPr>
            <a:r>
              <a:rPr lang="tr-TR" sz="3600" dirty="0" smtClean="0"/>
              <a:t>	</a:t>
            </a:r>
          </a:p>
          <a:p>
            <a:pPr eaLnBrk="1" hangingPunct="1">
              <a:lnSpc>
                <a:spcPct val="90000"/>
              </a:lnSpc>
              <a:buFontTx/>
              <a:buNone/>
            </a:pPr>
            <a:r>
              <a:rPr lang="tr-TR" sz="3600" dirty="0" smtClean="0"/>
              <a:t>	</a:t>
            </a:r>
            <a:r>
              <a:rPr lang="tr-TR" sz="3600" dirty="0" err="1" smtClean="0"/>
              <a:t>Analysis</a:t>
            </a:r>
            <a:endParaRPr lang="tr-TR" sz="3600" dirty="0" smtClean="0"/>
          </a:p>
          <a:p>
            <a:pPr eaLnBrk="1" hangingPunct="1">
              <a:lnSpc>
                <a:spcPct val="90000"/>
              </a:lnSpc>
              <a:buFontTx/>
              <a:buNone/>
            </a:pPr>
            <a:r>
              <a:rPr lang="tr-TR" sz="3600" dirty="0" smtClean="0"/>
              <a:t>	</a:t>
            </a:r>
          </a:p>
          <a:p>
            <a:pPr eaLnBrk="1" hangingPunct="1">
              <a:lnSpc>
                <a:spcPct val="90000"/>
              </a:lnSpc>
              <a:buFontTx/>
              <a:buNone/>
            </a:pPr>
            <a:r>
              <a:rPr lang="tr-TR" sz="3600" dirty="0" smtClean="0"/>
              <a:t>	</a:t>
            </a:r>
            <a:r>
              <a:rPr lang="tr-TR" sz="3600" dirty="0" err="1" smtClean="0"/>
              <a:t>Reading</a:t>
            </a:r>
            <a:endParaRPr lang="tr-TR" sz="3600" dirty="0" smtClean="0"/>
          </a:p>
          <a:p>
            <a:pPr eaLnBrk="1" hangingPunct="1">
              <a:lnSpc>
                <a:spcPct val="90000"/>
              </a:lnSpc>
              <a:buFontTx/>
              <a:buNone/>
            </a:pPr>
            <a:endParaRPr lang="tr-TR" sz="3600" dirty="0" smtClean="0"/>
          </a:p>
        </p:txBody>
      </p:sp>
      <p:pic>
        <p:nvPicPr>
          <p:cNvPr id="60420" name="Picture 1028"/>
          <p:cNvPicPr>
            <a:picLocks noChangeAspect="1" noChangeArrowheads="1"/>
          </p:cNvPicPr>
          <p:nvPr/>
        </p:nvPicPr>
        <p:blipFill>
          <a:blip r:embed="rId2" cstate="print"/>
          <a:srcRect/>
          <a:stretch>
            <a:fillRect/>
          </a:stretch>
        </p:blipFill>
        <p:spPr bwMode="auto">
          <a:xfrm>
            <a:off x="4495800" y="1214438"/>
            <a:ext cx="4051300"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instein"/>
          <p:cNvPicPr>
            <a:picLocks noChangeAspect="1" noChangeArrowheads="1"/>
          </p:cNvPicPr>
          <p:nvPr/>
        </p:nvPicPr>
        <p:blipFill>
          <a:blip r:embed="rId2" cstate="print"/>
          <a:srcRect/>
          <a:stretch>
            <a:fillRect/>
          </a:stretch>
        </p:blipFill>
        <p:spPr bwMode="auto">
          <a:xfrm>
            <a:off x="2479898" y="228600"/>
            <a:ext cx="4324350" cy="4648200"/>
          </a:xfrm>
          <a:prstGeom prst="rect">
            <a:avLst/>
          </a:prstGeom>
          <a:noFill/>
          <a:ln w="9525">
            <a:noFill/>
            <a:miter lim="800000"/>
            <a:headEnd/>
            <a:tailEnd/>
          </a:ln>
        </p:spPr>
      </p:pic>
      <p:sp>
        <p:nvSpPr>
          <p:cNvPr id="224259" name="Rectangle 3"/>
          <p:cNvSpPr>
            <a:spLocks noGrp="1" noChangeArrowheads="1"/>
          </p:cNvSpPr>
          <p:nvPr>
            <p:ph type="ctrTitle" idx="4294967295"/>
          </p:nvPr>
        </p:nvSpPr>
        <p:spPr>
          <a:xfrm>
            <a:off x="1635968" y="4811985"/>
            <a:ext cx="6248400" cy="1857375"/>
          </a:xfrm>
        </p:spPr>
        <p:txBody>
          <a:bodyPr>
            <a:normAutofit fontScale="90000"/>
          </a:bodyPr>
          <a:lstStyle/>
          <a:p>
            <a:pPr>
              <a:defRPr/>
            </a:pPr>
            <a:r>
              <a:rPr lang="tr-TR" sz="4800" b="1" dirty="0" smtClean="0">
                <a:solidFill>
                  <a:srgbClr val="FF0000"/>
                </a:solidFill>
                <a:effectLst>
                  <a:outerShdw blurRad="38100" dist="38100" dir="2700000" algn="tl">
                    <a:srgbClr val="C0C0C0"/>
                  </a:outerShdw>
                </a:effectLst>
                <a:latin typeface="+mn-lt"/>
              </a:rPr>
              <a:t>“</a:t>
            </a:r>
            <a:r>
              <a:rPr lang="en-US" sz="4800" b="1" dirty="0" smtClean="0">
                <a:solidFill>
                  <a:srgbClr val="FF0000"/>
                </a:solidFill>
                <a:latin typeface="+mn-lt"/>
              </a:rPr>
              <a:t>Make everything </a:t>
            </a:r>
            <a:r>
              <a:rPr lang="tr-TR" sz="4800" b="1" dirty="0" smtClean="0">
                <a:solidFill>
                  <a:srgbClr val="FF0000"/>
                </a:solidFill>
                <a:latin typeface="+mn-lt"/>
              </a:rPr>
              <a:t/>
            </a:r>
            <a:br>
              <a:rPr lang="tr-TR" sz="4800" b="1" dirty="0" smtClean="0">
                <a:solidFill>
                  <a:srgbClr val="FF0000"/>
                </a:solidFill>
                <a:latin typeface="+mn-lt"/>
              </a:rPr>
            </a:br>
            <a:r>
              <a:rPr lang="en-US" sz="4800" b="1" dirty="0" smtClean="0">
                <a:solidFill>
                  <a:srgbClr val="FF0000"/>
                </a:solidFill>
                <a:latin typeface="+mn-lt"/>
              </a:rPr>
              <a:t>as simple as possible, </a:t>
            </a:r>
            <a:r>
              <a:rPr lang="tr-TR" sz="4800" b="1" dirty="0" smtClean="0">
                <a:solidFill>
                  <a:srgbClr val="FF0000"/>
                </a:solidFill>
                <a:latin typeface="+mn-lt"/>
              </a:rPr>
              <a:t/>
            </a:r>
            <a:br>
              <a:rPr lang="tr-TR" sz="4800" b="1" dirty="0" smtClean="0">
                <a:solidFill>
                  <a:srgbClr val="FF0000"/>
                </a:solidFill>
                <a:latin typeface="+mn-lt"/>
              </a:rPr>
            </a:br>
            <a:r>
              <a:rPr lang="en-US" sz="4800" b="1" dirty="0" smtClean="0">
                <a:solidFill>
                  <a:srgbClr val="FF0000"/>
                </a:solidFill>
                <a:latin typeface="+mn-lt"/>
              </a:rPr>
              <a:t>but not simpler</a:t>
            </a:r>
            <a:r>
              <a:rPr lang="tr-TR" sz="4800" b="1" dirty="0" smtClean="0">
                <a:solidFill>
                  <a:srgbClr val="FF0000"/>
                </a:solidFill>
                <a:latin typeface="+mn-lt"/>
              </a:rPr>
              <a:t>”</a:t>
            </a:r>
            <a:endParaRPr lang="tr-TR" sz="4800" b="1" dirty="0" smtClean="0">
              <a:solidFill>
                <a:srgbClr val="FF0000"/>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201256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2916238" y="1117600"/>
            <a:ext cx="3529012" cy="1150938"/>
          </a:xfrm>
          <a:prstGeom prst="rightArrow">
            <a:avLst>
              <a:gd name="adj1" fmla="val 50000"/>
              <a:gd name="adj2" fmla="val 76655"/>
            </a:avLst>
          </a:prstGeom>
          <a:solidFill>
            <a:srgbClr val="FFFF00"/>
          </a:solidFill>
          <a:ln w="9525">
            <a:noFill/>
            <a:miter lim="800000"/>
            <a:headEnd/>
            <a:tailEnd/>
          </a:ln>
        </p:spPr>
        <p:txBody>
          <a:bodyPr wrap="none" anchor="ctr"/>
          <a:lstStyle/>
          <a:p>
            <a:pPr algn="ctr"/>
            <a:r>
              <a:rPr lang="tr-TR" sz="2800" b="1" dirty="0">
                <a:solidFill>
                  <a:srgbClr val="00004C"/>
                </a:solidFill>
                <a:latin typeface="Calibri" pitchFamily="34" charset="0"/>
              </a:rPr>
              <a:t>C</a:t>
            </a:r>
            <a:r>
              <a:rPr lang="tr-TR" sz="2800" b="1" dirty="0" smtClean="0">
                <a:solidFill>
                  <a:srgbClr val="00004C"/>
                </a:solidFill>
                <a:latin typeface="Calibri" pitchFamily="34" charset="0"/>
              </a:rPr>
              <a:t>OHORT</a:t>
            </a:r>
            <a:endParaRPr lang="en-US" sz="2800" b="1" dirty="0">
              <a:solidFill>
                <a:srgbClr val="00004C"/>
              </a:solidFill>
              <a:latin typeface="Calibri" pitchFamily="34" charset="0"/>
            </a:endParaRPr>
          </a:p>
        </p:txBody>
      </p:sp>
      <p:sp>
        <p:nvSpPr>
          <p:cNvPr id="38915" name="Text Box 3"/>
          <p:cNvSpPr txBox="1">
            <a:spLocks noChangeArrowheads="1"/>
          </p:cNvSpPr>
          <p:nvPr/>
        </p:nvSpPr>
        <p:spPr bwMode="auto">
          <a:xfrm>
            <a:off x="841375" y="1327150"/>
            <a:ext cx="1519390"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exposure</a:t>
            </a:r>
            <a:endParaRPr lang="en-US" sz="2800" dirty="0">
              <a:solidFill>
                <a:srgbClr val="00004C"/>
              </a:solidFill>
              <a:latin typeface="Calibri" pitchFamily="34" charset="0"/>
            </a:endParaRPr>
          </a:p>
        </p:txBody>
      </p:sp>
      <p:sp>
        <p:nvSpPr>
          <p:cNvPr id="38916" name="Text Box 4"/>
          <p:cNvSpPr txBox="1">
            <a:spLocks noChangeArrowheads="1"/>
          </p:cNvSpPr>
          <p:nvPr/>
        </p:nvSpPr>
        <p:spPr bwMode="auto">
          <a:xfrm>
            <a:off x="827088" y="2543175"/>
            <a:ext cx="1519390"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exposure</a:t>
            </a:r>
            <a:endParaRPr lang="en-US" sz="2800" dirty="0">
              <a:solidFill>
                <a:srgbClr val="00004C"/>
              </a:solidFill>
              <a:latin typeface="Calibri" pitchFamily="34" charset="0"/>
            </a:endParaRPr>
          </a:p>
        </p:txBody>
      </p:sp>
      <p:sp>
        <p:nvSpPr>
          <p:cNvPr id="38917" name="Text Box 5"/>
          <p:cNvSpPr txBox="1">
            <a:spLocks noChangeArrowheads="1"/>
          </p:cNvSpPr>
          <p:nvPr/>
        </p:nvSpPr>
        <p:spPr bwMode="auto">
          <a:xfrm>
            <a:off x="6588125" y="1327150"/>
            <a:ext cx="1482201"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outcome</a:t>
            </a:r>
            <a:endParaRPr lang="en-US" sz="2800" dirty="0">
              <a:solidFill>
                <a:srgbClr val="00004C"/>
              </a:solidFill>
              <a:latin typeface="Calibri" pitchFamily="34" charset="0"/>
            </a:endParaRPr>
          </a:p>
        </p:txBody>
      </p:sp>
      <p:sp>
        <p:nvSpPr>
          <p:cNvPr id="38918" name="Text Box 6"/>
          <p:cNvSpPr txBox="1">
            <a:spLocks noChangeArrowheads="1"/>
          </p:cNvSpPr>
          <p:nvPr/>
        </p:nvSpPr>
        <p:spPr bwMode="auto">
          <a:xfrm>
            <a:off x="6588125" y="2543175"/>
            <a:ext cx="1482201" cy="523220"/>
          </a:xfrm>
          <a:prstGeom prst="rect">
            <a:avLst/>
          </a:prstGeom>
          <a:noFill/>
          <a:ln w="9525">
            <a:noFill/>
            <a:miter lim="800000"/>
            <a:headEnd/>
            <a:tailEnd/>
          </a:ln>
        </p:spPr>
        <p:txBody>
          <a:bodyPr wrap="none">
            <a:spAutoFit/>
          </a:bodyPr>
          <a:lstStyle/>
          <a:p>
            <a:r>
              <a:rPr lang="tr-TR" sz="2800" dirty="0" err="1" smtClean="0">
                <a:solidFill>
                  <a:srgbClr val="00004C"/>
                </a:solidFill>
                <a:latin typeface="Calibri" pitchFamily="34" charset="0"/>
              </a:rPr>
              <a:t>outcome</a:t>
            </a:r>
            <a:endParaRPr lang="en-US" sz="2800" dirty="0">
              <a:solidFill>
                <a:srgbClr val="00004C"/>
              </a:solidFill>
              <a:latin typeface="Calibri" pitchFamily="34" charset="0"/>
            </a:endParaRPr>
          </a:p>
        </p:txBody>
      </p:sp>
      <p:sp>
        <p:nvSpPr>
          <p:cNvPr id="38919" name="AutoShape 7"/>
          <p:cNvSpPr>
            <a:spLocks noChangeArrowheads="1"/>
          </p:cNvSpPr>
          <p:nvPr/>
        </p:nvSpPr>
        <p:spPr bwMode="auto">
          <a:xfrm>
            <a:off x="2771775" y="2357438"/>
            <a:ext cx="3457575" cy="1152525"/>
          </a:xfrm>
          <a:prstGeom prst="leftArrow">
            <a:avLst>
              <a:gd name="adj1" fmla="val 50000"/>
              <a:gd name="adj2" fmla="val 75000"/>
            </a:avLst>
          </a:prstGeom>
          <a:solidFill>
            <a:srgbClr val="FFCCFF"/>
          </a:solidFill>
          <a:ln w="9525">
            <a:noFill/>
            <a:miter lim="800000"/>
            <a:headEnd/>
            <a:tailEnd/>
          </a:ln>
        </p:spPr>
        <p:txBody>
          <a:bodyPr wrap="none" anchor="ctr"/>
          <a:lstStyle/>
          <a:p>
            <a:pPr algn="ctr"/>
            <a:r>
              <a:rPr lang="tr-TR" sz="2800" b="1" dirty="0" err="1" smtClean="0">
                <a:solidFill>
                  <a:srgbClr val="00004C"/>
                </a:solidFill>
                <a:latin typeface="Calibri" pitchFamily="34" charset="0"/>
              </a:rPr>
              <a:t>Case</a:t>
            </a:r>
            <a:r>
              <a:rPr lang="tr-TR" sz="2800" b="1" dirty="0" smtClean="0">
                <a:solidFill>
                  <a:srgbClr val="00004C"/>
                </a:solidFill>
                <a:latin typeface="Calibri" pitchFamily="34" charset="0"/>
              </a:rPr>
              <a:t>-</a:t>
            </a:r>
            <a:r>
              <a:rPr lang="tr-TR" sz="2800" b="1" dirty="0" err="1" smtClean="0">
                <a:solidFill>
                  <a:srgbClr val="00004C"/>
                </a:solidFill>
                <a:latin typeface="Calibri" pitchFamily="34" charset="0"/>
              </a:rPr>
              <a:t>control</a:t>
            </a:r>
            <a:endParaRPr lang="en-US" sz="2800" b="1" dirty="0">
              <a:solidFill>
                <a:srgbClr val="00004C"/>
              </a:solidFill>
              <a:latin typeface="Calibri" pitchFamily="34" charset="0"/>
            </a:endParaRPr>
          </a:p>
        </p:txBody>
      </p:sp>
      <p:sp>
        <p:nvSpPr>
          <p:cNvPr id="38920" name="AutoShape 8"/>
          <p:cNvSpPr>
            <a:spLocks noChangeArrowheads="1"/>
          </p:cNvSpPr>
          <p:nvPr/>
        </p:nvSpPr>
        <p:spPr bwMode="auto">
          <a:xfrm>
            <a:off x="4572000" y="4857750"/>
            <a:ext cx="485775" cy="854075"/>
          </a:xfrm>
          <a:prstGeom prst="upDownArrow">
            <a:avLst>
              <a:gd name="adj1" fmla="val 50000"/>
              <a:gd name="adj2" fmla="val 35163"/>
            </a:avLst>
          </a:prstGeom>
          <a:solidFill>
            <a:srgbClr val="66FF33"/>
          </a:solidFill>
          <a:ln w="9525">
            <a:solidFill>
              <a:srgbClr val="008000"/>
            </a:solidFill>
            <a:miter lim="800000"/>
            <a:headEnd/>
            <a:tailEnd/>
          </a:ln>
        </p:spPr>
        <p:txBody>
          <a:bodyPr vert="eaVert" wrap="none" anchor="ctr"/>
          <a:lstStyle/>
          <a:p>
            <a:endParaRPr lang="tr-TR"/>
          </a:p>
        </p:txBody>
      </p:sp>
      <p:sp>
        <p:nvSpPr>
          <p:cNvPr id="38921" name="Text Box 9"/>
          <p:cNvSpPr txBox="1">
            <a:spLocks noChangeArrowheads="1"/>
          </p:cNvSpPr>
          <p:nvPr/>
        </p:nvSpPr>
        <p:spPr bwMode="auto">
          <a:xfrm>
            <a:off x="3572601" y="3714750"/>
            <a:ext cx="2397258" cy="523220"/>
          </a:xfrm>
          <a:prstGeom prst="rect">
            <a:avLst/>
          </a:prstGeom>
          <a:solidFill>
            <a:srgbClr val="66FF33"/>
          </a:solidFill>
          <a:ln w="9525">
            <a:noFill/>
            <a:miter lim="800000"/>
            <a:headEnd/>
            <a:tailEnd/>
          </a:ln>
        </p:spPr>
        <p:txBody>
          <a:bodyPr wrap="none">
            <a:spAutoFit/>
          </a:bodyPr>
          <a:lstStyle/>
          <a:p>
            <a:pPr algn="ctr"/>
            <a:r>
              <a:rPr lang="tr-TR" sz="2800" b="1" dirty="0" err="1" smtClean="0">
                <a:solidFill>
                  <a:srgbClr val="00004C"/>
                </a:solidFill>
                <a:latin typeface="Calibri" pitchFamily="34" charset="0"/>
              </a:rPr>
              <a:t>Cross</a:t>
            </a:r>
            <a:r>
              <a:rPr lang="tr-TR" sz="2800" b="1" dirty="0" smtClean="0">
                <a:solidFill>
                  <a:srgbClr val="00004C"/>
                </a:solidFill>
                <a:latin typeface="Calibri" pitchFamily="34" charset="0"/>
              </a:rPr>
              <a:t> </a:t>
            </a:r>
            <a:r>
              <a:rPr lang="tr-TR" sz="2800" b="1" dirty="0" err="1" smtClean="0">
                <a:solidFill>
                  <a:srgbClr val="00004C"/>
                </a:solidFill>
                <a:latin typeface="Calibri" pitchFamily="34" charset="0"/>
              </a:rPr>
              <a:t>sectional</a:t>
            </a:r>
            <a:endParaRPr lang="en-US" sz="2800" b="1" dirty="0">
              <a:solidFill>
                <a:srgbClr val="00004C"/>
              </a:solidFill>
              <a:latin typeface="Calibri" pitchFamily="34" charset="0"/>
            </a:endParaRPr>
          </a:p>
        </p:txBody>
      </p:sp>
      <p:sp>
        <p:nvSpPr>
          <p:cNvPr id="38922" name="AutoShape 10"/>
          <p:cNvSpPr>
            <a:spLocks noChangeArrowheads="1"/>
          </p:cNvSpPr>
          <p:nvPr/>
        </p:nvSpPr>
        <p:spPr bwMode="auto">
          <a:xfrm>
            <a:off x="827088" y="6092825"/>
            <a:ext cx="7993062" cy="288925"/>
          </a:xfrm>
          <a:prstGeom prst="rightArrow">
            <a:avLst>
              <a:gd name="adj1" fmla="val 50000"/>
              <a:gd name="adj2" fmla="val 691621"/>
            </a:avLst>
          </a:prstGeom>
          <a:solidFill>
            <a:srgbClr val="00004C"/>
          </a:solidFill>
          <a:ln w="9525">
            <a:noFill/>
            <a:miter lim="800000"/>
            <a:headEnd/>
            <a:tailEnd/>
          </a:ln>
        </p:spPr>
        <p:txBody>
          <a:bodyPr wrap="none" anchor="ctr"/>
          <a:lstStyle/>
          <a:p>
            <a:endParaRPr lang="tr-TR">
              <a:latin typeface="Times New Roman" pitchFamily="18" charset="0"/>
            </a:endParaRPr>
          </a:p>
        </p:txBody>
      </p:sp>
      <p:sp>
        <p:nvSpPr>
          <p:cNvPr id="38923" name="Text Box 11"/>
          <p:cNvSpPr txBox="1">
            <a:spLocks noChangeArrowheads="1"/>
          </p:cNvSpPr>
          <p:nvPr/>
        </p:nvSpPr>
        <p:spPr bwMode="auto">
          <a:xfrm>
            <a:off x="4087717" y="4357688"/>
            <a:ext cx="1549590" cy="523220"/>
          </a:xfrm>
          <a:prstGeom prst="rect">
            <a:avLst/>
          </a:prstGeom>
          <a:noFill/>
          <a:ln w="9525">
            <a:noFill/>
            <a:miter lim="800000"/>
            <a:headEnd/>
            <a:tailEnd/>
          </a:ln>
        </p:spPr>
        <p:txBody>
          <a:bodyPr wrap="none">
            <a:spAutoFit/>
          </a:bodyPr>
          <a:lstStyle/>
          <a:p>
            <a:pPr algn="ctr"/>
            <a:r>
              <a:rPr lang="tr-TR" sz="2800" b="1" dirty="0" err="1" smtClean="0">
                <a:solidFill>
                  <a:srgbClr val="00004C"/>
                </a:solidFill>
                <a:latin typeface="Calibri" pitchFamily="34" charset="0"/>
              </a:rPr>
              <a:t>Exposure</a:t>
            </a:r>
            <a:endParaRPr lang="en-US" sz="2800" b="1" dirty="0">
              <a:solidFill>
                <a:srgbClr val="00004C"/>
              </a:solidFill>
              <a:latin typeface="Calibri" pitchFamily="34" charset="0"/>
            </a:endParaRPr>
          </a:p>
        </p:txBody>
      </p:sp>
      <p:sp>
        <p:nvSpPr>
          <p:cNvPr id="38924" name="Text Box 12"/>
          <p:cNvSpPr txBox="1">
            <a:spLocks noChangeArrowheads="1"/>
          </p:cNvSpPr>
          <p:nvPr/>
        </p:nvSpPr>
        <p:spPr bwMode="auto">
          <a:xfrm>
            <a:off x="3995614" y="5643563"/>
            <a:ext cx="1656506" cy="523220"/>
          </a:xfrm>
          <a:prstGeom prst="rect">
            <a:avLst/>
          </a:prstGeom>
          <a:noFill/>
          <a:ln w="9525">
            <a:noFill/>
            <a:miter lim="800000"/>
            <a:headEnd/>
            <a:tailEnd/>
          </a:ln>
        </p:spPr>
        <p:txBody>
          <a:bodyPr wrap="square">
            <a:spAutoFit/>
          </a:bodyPr>
          <a:lstStyle/>
          <a:p>
            <a:pPr algn="ctr"/>
            <a:r>
              <a:rPr lang="tr-TR" sz="2800" b="1" dirty="0" err="1" smtClean="0">
                <a:solidFill>
                  <a:srgbClr val="A50021"/>
                </a:solidFill>
                <a:latin typeface="Calibri" pitchFamily="34" charset="0"/>
              </a:rPr>
              <a:t>Outcome</a:t>
            </a:r>
            <a:endParaRPr lang="en-US" sz="2800" b="1" dirty="0">
              <a:solidFill>
                <a:srgbClr val="A50021"/>
              </a:solidFill>
              <a:latin typeface="Calibri" pitchFamily="34" charset="0"/>
            </a:endParaRPr>
          </a:p>
        </p:txBody>
      </p:sp>
      <p:sp>
        <p:nvSpPr>
          <p:cNvPr id="15" name="Rectangle 27"/>
          <p:cNvSpPr txBox="1">
            <a:spLocks noChangeArrowheads="1"/>
          </p:cNvSpPr>
          <p:nvPr/>
        </p:nvSpPr>
        <p:spPr>
          <a:xfrm>
            <a:off x="3131840" y="214313"/>
            <a:ext cx="4431407" cy="785812"/>
          </a:xfrm>
          <a:prstGeom prst="rect">
            <a:avLst/>
          </a:prstGeom>
        </p:spPr>
        <p:txBody>
          <a:bodyPr anchor="ctr"/>
          <a:lstStyle/>
          <a:p>
            <a:pPr eaLnBrk="0" hangingPunct="0">
              <a:defRPr/>
            </a:pPr>
            <a:r>
              <a:rPr lang="tr-TR" sz="3600" b="1" kern="0" dirty="0" err="1" smtClean="0">
                <a:solidFill>
                  <a:srgbClr val="FF0000"/>
                </a:solidFill>
                <a:latin typeface="Calibri" pitchFamily="34" charset="0"/>
                <a:ea typeface="+mj-ea"/>
                <a:cs typeface="+mj-cs"/>
              </a:rPr>
              <a:t>Study</a:t>
            </a:r>
            <a:r>
              <a:rPr lang="tr-TR" sz="3600" b="1" kern="0" dirty="0" smtClean="0">
                <a:solidFill>
                  <a:srgbClr val="FF0000"/>
                </a:solidFill>
                <a:latin typeface="Calibri" pitchFamily="34" charset="0"/>
                <a:ea typeface="+mj-ea"/>
                <a:cs typeface="+mj-cs"/>
              </a:rPr>
              <a:t> </a:t>
            </a:r>
            <a:r>
              <a:rPr lang="tr-TR" sz="3600" b="1" kern="0" dirty="0" err="1" smtClean="0">
                <a:solidFill>
                  <a:srgbClr val="FF0000"/>
                </a:solidFill>
                <a:latin typeface="Calibri" pitchFamily="34" charset="0"/>
                <a:ea typeface="+mj-ea"/>
                <a:cs typeface="+mj-cs"/>
              </a:rPr>
              <a:t>Designs</a:t>
            </a:r>
            <a:endParaRPr lang="tr-TR" sz="3600" b="1" kern="0" dirty="0">
              <a:solidFill>
                <a:srgbClr val="FF0000"/>
              </a:solidFill>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611560" y="332656"/>
            <a:ext cx="7772400" cy="1470025"/>
          </a:xfrm>
        </p:spPr>
        <p:txBody>
          <a:bodyPr>
            <a:normAutofit/>
          </a:bodyPr>
          <a:lstStyle/>
          <a:p>
            <a:r>
              <a:rPr lang="tr-TR" sz="8000" b="1" dirty="0" err="1" smtClean="0">
                <a:solidFill>
                  <a:srgbClr val="FF0000"/>
                </a:solidFill>
              </a:rPr>
              <a:t>Cohort</a:t>
            </a:r>
            <a:r>
              <a:rPr lang="tr-TR" sz="8000" b="1" dirty="0" smtClean="0">
                <a:solidFill>
                  <a:srgbClr val="FF0000"/>
                </a:solidFill>
              </a:rPr>
              <a:t> </a:t>
            </a:r>
            <a:r>
              <a:rPr lang="tr-TR" sz="8000" b="1" dirty="0" err="1" smtClean="0">
                <a:solidFill>
                  <a:srgbClr val="FF0000"/>
                </a:solidFill>
              </a:rPr>
              <a:t>Studies</a:t>
            </a:r>
            <a:endParaRPr lang="tr-TR" sz="8000" b="1" dirty="0">
              <a:solidFill>
                <a:srgbClr val="FF0000"/>
              </a:solidFill>
            </a:endParaRPr>
          </a:p>
        </p:txBody>
      </p:sp>
      <p:pic>
        <p:nvPicPr>
          <p:cNvPr id="47106" name="Picture 2" descr="http://www.ualberta.ca/~csmackay/CLASS_281/Images/Cohort.jpg"/>
          <p:cNvPicPr>
            <a:picLocks noChangeAspect="1" noChangeArrowheads="1"/>
          </p:cNvPicPr>
          <p:nvPr/>
        </p:nvPicPr>
        <p:blipFill>
          <a:blip r:embed="rId2" cstate="print"/>
          <a:srcRect/>
          <a:stretch>
            <a:fillRect/>
          </a:stretch>
        </p:blipFill>
        <p:spPr bwMode="auto">
          <a:xfrm>
            <a:off x="1407057" y="2132856"/>
            <a:ext cx="6261287" cy="3374504"/>
          </a:xfrm>
          <a:prstGeom prst="rect">
            <a:avLst/>
          </a:prstGeom>
          <a:noFill/>
        </p:spPr>
      </p:pic>
      <p:sp>
        <p:nvSpPr>
          <p:cNvPr id="6" name="5 Metin kutusu"/>
          <p:cNvSpPr txBox="1"/>
          <p:nvPr/>
        </p:nvSpPr>
        <p:spPr>
          <a:xfrm>
            <a:off x="6048222" y="5589240"/>
            <a:ext cx="1692130" cy="400110"/>
          </a:xfrm>
          <a:prstGeom prst="rect">
            <a:avLst/>
          </a:prstGeom>
          <a:noFill/>
        </p:spPr>
        <p:txBody>
          <a:bodyPr wrap="none" rtlCol="0">
            <a:spAutoFit/>
          </a:bodyPr>
          <a:lstStyle/>
          <a:p>
            <a:r>
              <a:rPr lang="tr-TR" sz="2000" b="1" dirty="0" smtClean="0"/>
              <a:t>Roman </a:t>
            </a:r>
            <a:r>
              <a:rPr lang="tr-TR" sz="2000" b="1" dirty="0" err="1" smtClean="0"/>
              <a:t>cohort</a:t>
            </a:r>
            <a:endParaRPr lang="tr-TR"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Early</a:t>
            </a:r>
            <a:r>
              <a:rPr lang="tr-TR" b="1" dirty="0" smtClean="0">
                <a:solidFill>
                  <a:srgbClr val="FF0000"/>
                </a:solidFill>
              </a:rPr>
              <a:t> </a:t>
            </a:r>
            <a:r>
              <a:rPr lang="tr-TR" b="1" dirty="0" err="1" smtClean="0">
                <a:solidFill>
                  <a:srgbClr val="FF0000"/>
                </a:solidFill>
              </a:rPr>
              <a:t>Cohort</a:t>
            </a:r>
            <a:r>
              <a:rPr lang="tr-TR" b="1" dirty="0" smtClean="0">
                <a:solidFill>
                  <a:srgbClr val="FF0000"/>
                </a:solidFill>
              </a:rPr>
              <a:t> </a:t>
            </a:r>
            <a:r>
              <a:rPr lang="tr-TR" b="1" dirty="0" err="1" smtClean="0">
                <a:solidFill>
                  <a:srgbClr val="FF0000"/>
                </a:solidFill>
              </a:rPr>
              <a:t>Studies</a:t>
            </a:r>
            <a:endParaRPr lang="tr-TR" b="1" dirty="0">
              <a:solidFill>
                <a:srgbClr val="FF0000"/>
              </a:solidFill>
            </a:endParaRPr>
          </a:p>
        </p:txBody>
      </p:sp>
      <p:sp>
        <p:nvSpPr>
          <p:cNvPr id="3" name="2 İçerik Yer Tutucusu"/>
          <p:cNvSpPr>
            <a:spLocks noGrp="1"/>
          </p:cNvSpPr>
          <p:nvPr>
            <p:ph idx="1"/>
          </p:nvPr>
        </p:nvSpPr>
        <p:spPr>
          <a:xfrm>
            <a:off x="457200" y="2143397"/>
            <a:ext cx="8435280" cy="4525963"/>
          </a:xfrm>
        </p:spPr>
        <p:txBody>
          <a:bodyPr/>
          <a:lstStyle/>
          <a:p>
            <a:r>
              <a:rPr lang="tr-TR" dirty="0" err="1" smtClean="0"/>
              <a:t>Farr</a:t>
            </a:r>
            <a:r>
              <a:rPr lang="tr-TR" dirty="0" smtClean="0"/>
              <a:t> 		1835 : On </a:t>
            </a:r>
            <a:r>
              <a:rPr lang="tr-TR" dirty="0" err="1" smtClean="0"/>
              <a:t>Prognosis</a:t>
            </a:r>
            <a:r>
              <a:rPr lang="tr-TR" dirty="0" smtClean="0"/>
              <a:t>, </a:t>
            </a:r>
            <a:r>
              <a:rPr lang="tr-TR" dirty="0" err="1" smtClean="0"/>
              <a:t>Lancet</a:t>
            </a:r>
            <a:endParaRPr lang="tr-TR" dirty="0" smtClean="0"/>
          </a:p>
          <a:p>
            <a:r>
              <a:rPr lang="tr-TR" dirty="0" smtClean="0"/>
              <a:t>John </a:t>
            </a:r>
            <a:r>
              <a:rPr lang="tr-TR" dirty="0" err="1" smtClean="0"/>
              <a:t>Snow</a:t>
            </a:r>
            <a:r>
              <a:rPr lang="tr-TR" dirty="0" smtClean="0"/>
              <a:t>	1854</a:t>
            </a:r>
          </a:p>
          <a:p>
            <a:r>
              <a:rPr lang="tr-TR" dirty="0" err="1" smtClean="0"/>
              <a:t>Golderberger</a:t>
            </a:r>
            <a:r>
              <a:rPr lang="tr-TR" dirty="0" smtClean="0"/>
              <a:t>	1935 (</a:t>
            </a:r>
            <a:r>
              <a:rPr lang="tr-TR" dirty="0" err="1" smtClean="0"/>
              <a:t>case</a:t>
            </a:r>
            <a:r>
              <a:rPr lang="tr-TR" dirty="0" smtClean="0"/>
              <a:t> </a:t>
            </a:r>
            <a:r>
              <a:rPr lang="tr-TR" dirty="0" err="1" smtClean="0"/>
              <a:t>control</a:t>
            </a:r>
            <a:r>
              <a:rPr lang="tr-TR" dirty="0" smtClean="0"/>
              <a:t>/</a:t>
            </a:r>
            <a:r>
              <a:rPr lang="tr-TR" dirty="0" err="1" smtClean="0"/>
              <a:t>intervention</a:t>
            </a:r>
            <a:r>
              <a:rPr lang="tr-TR" dirty="0" smtClean="0"/>
              <a:t>)</a:t>
            </a:r>
          </a:p>
          <a:p>
            <a:r>
              <a:rPr lang="tr-TR" dirty="0" err="1" smtClean="0"/>
              <a:t>Frost</a:t>
            </a:r>
            <a:r>
              <a:rPr lang="tr-TR" dirty="0" smtClean="0"/>
              <a:t>		1933</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rgbClr val="FF0000"/>
                </a:solidFill>
              </a:rPr>
              <a:t>Cholera</a:t>
            </a:r>
            <a:r>
              <a:rPr lang="tr-TR" b="1" dirty="0" smtClean="0">
                <a:solidFill>
                  <a:srgbClr val="FF0000"/>
                </a:solidFill>
              </a:rPr>
              <a:t> vs </a:t>
            </a:r>
            <a:r>
              <a:rPr lang="tr-TR" b="1" dirty="0" err="1" smtClean="0">
                <a:solidFill>
                  <a:srgbClr val="FF0000"/>
                </a:solidFill>
              </a:rPr>
              <a:t>Tuberculosis</a:t>
            </a:r>
            <a:endParaRPr lang="tr-TR" b="1" dirty="0">
              <a:solidFill>
                <a:srgbClr val="FF0000"/>
              </a:solidFill>
            </a:endParaRPr>
          </a:p>
        </p:txBody>
      </p:sp>
      <p:sp>
        <p:nvSpPr>
          <p:cNvPr id="3" name="2 İçerik Yer Tutucusu"/>
          <p:cNvSpPr>
            <a:spLocks noGrp="1"/>
          </p:cNvSpPr>
          <p:nvPr>
            <p:ph idx="1"/>
          </p:nvPr>
        </p:nvSpPr>
        <p:spPr/>
        <p:txBody>
          <a:bodyPr/>
          <a:lstStyle/>
          <a:p>
            <a:pPr>
              <a:buNone/>
            </a:pPr>
            <a:r>
              <a:rPr lang="tr-TR" dirty="0" smtClean="0"/>
              <a:t>    “</a:t>
            </a:r>
            <a:r>
              <a:rPr lang="tr-TR" dirty="0" err="1" smtClean="0"/>
              <a:t>Phthisis</a:t>
            </a:r>
            <a:r>
              <a:rPr lang="tr-TR" dirty="0" smtClean="0"/>
              <a:t> is </a:t>
            </a:r>
            <a:r>
              <a:rPr lang="tr-TR" dirty="0" err="1" smtClean="0"/>
              <a:t>more</a:t>
            </a:r>
            <a:r>
              <a:rPr lang="tr-TR" dirty="0" smtClean="0"/>
              <a:t> </a:t>
            </a:r>
            <a:r>
              <a:rPr lang="tr-TR" dirty="0" err="1" smtClean="0"/>
              <a:t>dangerous</a:t>
            </a:r>
            <a:r>
              <a:rPr lang="tr-TR" dirty="0" smtClean="0"/>
              <a:t> </a:t>
            </a:r>
            <a:r>
              <a:rPr lang="tr-TR" dirty="0" err="1" smtClean="0"/>
              <a:t>than</a:t>
            </a:r>
            <a:r>
              <a:rPr lang="tr-TR" dirty="0" smtClean="0"/>
              <a:t> </a:t>
            </a:r>
            <a:r>
              <a:rPr lang="tr-TR" dirty="0" err="1" smtClean="0"/>
              <a:t>cholera</a:t>
            </a:r>
            <a:r>
              <a:rPr lang="tr-TR" dirty="0" smtClean="0"/>
              <a:t>; but </a:t>
            </a:r>
            <a:r>
              <a:rPr lang="tr-TR" dirty="0" err="1" smtClean="0"/>
              <a:t>cholera</a:t>
            </a:r>
            <a:r>
              <a:rPr lang="tr-TR" dirty="0" smtClean="0"/>
              <a:t>, </a:t>
            </a:r>
            <a:r>
              <a:rPr lang="tr-TR" dirty="0" err="1" smtClean="0"/>
              <a:t>probably</a:t>
            </a:r>
            <a:r>
              <a:rPr lang="tr-TR" dirty="0" smtClean="0"/>
              <a:t> </a:t>
            </a:r>
            <a:r>
              <a:rPr lang="tr-TR" dirty="0" err="1" smtClean="0"/>
              <a:t>excites</a:t>
            </a:r>
            <a:r>
              <a:rPr lang="tr-TR" dirty="0" smtClean="0"/>
              <a:t> </a:t>
            </a:r>
            <a:r>
              <a:rPr lang="tr-TR" dirty="0" err="1" smtClean="0"/>
              <a:t>the</a:t>
            </a:r>
            <a:r>
              <a:rPr lang="tr-TR" dirty="0" smtClean="0"/>
              <a:t> </a:t>
            </a:r>
            <a:r>
              <a:rPr lang="tr-TR" dirty="0" err="1" smtClean="0"/>
              <a:t>greatest</a:t>
            </a:r>
            <a:r>
              <a:rPr lang="tr-TR" dirty="0" smtClean="0"/>
              <a:t> </a:t>
            </a:r>
            <a:r>
              <a:rPr lang="tr-TR" dirty="0" err="1" smtClean="0"/>
              <a:t>terror</a:t>
            </a:r>
            <a:r>
              <a:rPr lang="tr-TR" dirty="0" smtClean="0"/>
              <a:t>”</a:t>
            </a:r>
          </a:p>
          <a:p>
            <a:pPr>
              <a:buNone/>
            </a:pPr>
            <a:endParaRPr lang="tr-TR" dirty="0" smtClean="0"/>
          </a:p>
          <a:p>
            <a:pPr>
              <a:buNone/>
            </a:pPr>
            <a:r>
              <a:rPr lang="tr-TR" dirty="0" smtClean="0"/>
              <a:t>	“</a:t>
            </a:r>
            <a:r>
              <a:rPr lang="tr-TR" dirty="0" err="1" smtClean="0"/>
              <a:t>Cholera</a:t>
            </a:r>
            <a:r>
              <a:rPr lang="tr-TR" dirty="0" smtClean="0"/>
              <a:t> </a:t>
            </a:r>
            <a:r>
              <a:rPr lang="tr-TR" dirty="0" err="1" smtClean="0"/>
              <a:t>destroys</a:t>
            </a:r>
            <a:r>
              <a:rPr lang="tr-TR" dirty="0" smtClean="0"/>
              <a:t>  in a </a:t>
            </a:r>
            <a:r>
              <a:rPr lang="tr-TR" dirty="0" err="1" smtClean="0"/>
              <a:t>week</a:t>
            </a:r>
            <a:r>
              <a:rPr lang="tr-TR" dirty="0" smtClean="0"/>
              <a:t> </a:t>
            </a:r>
            <a:r>
              <a:rPr lang="tr-TR" dirty="0" err="1" smtClean="0"/>
              <a:t>more</a:t>
            </a:r>
            <a:r>
              <a:rPr lang="tr-TR" dirty="0" smtClean="0"/>
              <a:t> </a:t>
            </a:r>
            <a:r>
              <a:rPr lang="tr-TR" dirty="0" err="1" smtClean="0"/>
              <a:t>than</a:t>
            </a:r>
            <a:r>
              <a:rPr lang="tr-TR" dirty="0" smtClean="0"/>
              <a:t> </a:t>
            </a:r>
            <a:r>
              <a:rPr lang="tr-TR" dirty="0" err="1" smtClean="0"/>
              <a:t>phthsis</a:t>
            </a:r>
            <a:r>
              <a:rPr lang="tr-TR" dirty="0" smtClean="0"/>
              <a:t> </a:t>
            </a:r>
            <a:r>
              <a:rPr lang="tr-TR" dirty="0" err="1" smtClean="0"/>
              <a:t>consumes</a:t>
            </a:r>
            <a:r>
              <a:rPr lang="tr-TR" dirty="0" smtClean="0"/>
              <a:t> in a </a:t>
            </a:r>
            <a:r>
              <a:rPr lang="tr-TR" dirty="0" err="1" smtClean="0"/>
              <a:t>year</a:t>
            </a:r>
            <a:r>
              <a:rPr lang="tr-TR" dirty="0" smtClean="0"/>
              <a:t>”</a:t>
            </a:r>
          </a:p>
          <a:p>
            <a:pPr>
              <a:buNone/>
            </a:pPr>
            <a:endParaRPr lang="tr-TR" dirty="0" smtClean="0"/>
          </a:p>
          <a:p>
            <a:pPr>
              <a:buNone/>
            </a:pPr>
            <a:r>
              <a:rPr lang="tr-TR" dirty="0" smtClean="0"/>
              <a:t>	William </a:t>
            </a:r>
            <a:r>
              <a:rPr lang="tr-TR" dirty="0" err="1" smtClean="0"/>
              <a:t>Farr</a:t>
            </a:r>
            <a:r>
              <a:rPr lang="tr-TR" dirty="0" smtClean="0"/>
              <a:t>, 1935</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6856" y="-27384"/>
            <a:ext cx="8229600" cy="864096"/>
          </a:xfrm>
        </p:spPr>
        <p:txBody>
          <a:bodyPr>
            <a:noAutofit/>
          </a:bodyPr>
          <a:lstStyle/>
          <a:p>
            <a:r>
              <a:rPr lang="tr-TR" b="1" dirty="0" smtClean="0">
                <a:solidFill>
                  <a:srgbClr val="FF0000"/>
                </a:solidFill>
              </a:rPr>
              <a:t>P</a:t>
            </a:r>
            <a:r>
              <a:rPr lang="en-US" b="1" dirty="0" err="1" smtClean="0">
                <a:solidFill>
                  <a:srgbClr val="FF0000"/>
                </a:solidFill>
              </a:rPr>
              <a:t>rospective</a:t>
            </a:r>
            <a:r>
              <a:rPr lang="en-US" b="1" dirty="0" smtClean="0">
                <a:solidFill>
                  <a:srgbClr val="FF0000"/>
                </a:solidFill>
              </a:rPr>
              <a:t> </a:t>
            </a:r>
            <a:r>
              <a:rPr lang="tr-TR" b="1" dirty="0" err="1" smtClean="0">
                <a:solidFill>
                  <a:srgbClr val="FF0000"/>
                </a:solidFill>
              </a:rPr>
              <a:t>Cohort</a:t>
            </a:r>
            <a:r>
              <a:rPr lang="tr-TR" b="1" dirty="0" smtClean="0">
                <a:solidFill>
                  <a:srgbClr val="FF0000"/>
                </a:solidFill>
              </a:rPr>
              <a:t> S</a:t>
            </a:r>
            <a:r>
              <a:rPr lang="en-US" b="1" dirty="0" err="1" smtClean="0">
                <a:solidFill>
                  <a:srgbClr val="FF0000"/>
                </a:solidFill>
              </a:rPr>
              <a:t>tudies</a:t>
            </a:r>
            <a:endParaRPr lang="tr-TR" b="1" dirty="0">
              <a:solidFill>
                <a:srgbClr val="FF0000"/>
              </a:solidFill>
            </a:endParaRPr>
          </a:p>
        </p:txBody>
      </p:sp>
      <p:sp>
        <p:nvSpPr>
          <p:cNvPr id="3" name="2 İçerik Yer Tutucusu"/>
          <p:cNvSpPr>
            <a:spLocks noGrp="1"/>
          </p:cNvSpPr>
          <p:nvPr>
            <p:ph idx="1"/>
          </p:nvPr>
        </p:nvSpPr>
        <p:spPr>
          <a:xfrm>
            <a:off x="395536" y="836712"/>
            <a:ext cx="8712968" cy="5328592"/>
          </a:xfrm>
        </p:spPr>
        <p:txBody>
          <a:bodyPr>
            <a:noAutofit/>
          </a:bodyPr>
          <a:lstStyle/>
          <a:p>
            <a:pPr>
              <a:buNone/>
            </a:pPr>
            <a:r>
              <a:rPr lang="tr-TR" sz="2800" dirty="0" smtClean="0"/>
              <a:t>	</a:t>
            </a:r>
            <a:r>
              <a:rPr lang="en-US" sz="2800" dirty="0" smtClean="0"/>
              <a:t>34,000 male British doctors</a:t>
            </a:r>
            <a:endParaRPr lang="tr-TR" sz="2800" dirty="0" smtClean="0"/>
          </a:p>
          <a:p>
            <a:pPr>
              <a:buNone/>
            </a:pPr>
            <a:r>
              <a:rPr lang="tr-TR" sz="2800" dirty="0" smtClean="0"/>
              <a:t>	</a:t>
            </a:r>
          </a:p>
          <a:p>
            <a:pPr>
              <a:buNone/>
            </a:pPr>
            <a:r>
              <a:rPr lang="tr-TR" sz="2800" dirty="0" smtClean="0"/>
              <a:t>	</a:t>
            </a:r>
            <a:r>
              <a:rPr lang="en-US" sz="2800" dirty="0" smtClean="0"/>
              <a:t>190,000 male and female American citizens with different smoking habits</a:t>
            </a:r>
            <a:endParaRPr lang="tr-TR" sz="2800" dirty="0" smtClean="0"/>
          </a:p>
          <a:p>
            <a:pPr>
              <a:buNone/>
            </a:pPr>
            <a:r>
              <a:rPr lang="tr-TR" sz="2800" dirty="0" smtClean="0"/>
              <a:t>	</a:t>
            </a:r>
          </a:p>
          <a:p>
            <a:pPr>
              <a:buNone/>
            </a:pPr>
            <a:r>
              <a:rPr lang="tr-TR" sz="2800" dirty="0" smtClean="0"/>
              <a:t>	</a:t>
            </a:r>
            <a:r>
              <a:rPr lang="tr-TR" sz="2800" dirty="0" err="1" smtClean="0">
                <a:solidFill>
                  <a:srgbClr val="FF0000"/>
                </a:solidFill>
              </a:rPr>
              <a:t>Framingham</a:t>
            </a:r>
            <a:endParaRPr lang="tr-TR" sz="2800" dirty="0" smtClean="0">
              <a:solidFill>
                <a:srgbClr val="FF0000"/>
              </a:solidFill>
            </a:endParaRPr>
          </a:p>
          <a:p>
            <a:pPr>
              <a:buNone/>
            </a:pPr>
            <a:r>
              <a:rPr lang="tr-TR" sz="2800" dirty="0" smtClean="0"/>
              <a:t>	</a:t>
            </a:r>
            <a:r>
              <a:rPr lang="en-US" sz="2800" dirty="0" smtClean="0"/>
              <a:t>5,000 middle aged residents of Framingham with different blood pressures, blood cholesterol levels, etc</a:t>
            </a:r>
            <a:r>
              <a:rPr lang="tr-TR" sz="2800" dirty="0" smtClean="0"/>
              <a:t>.</a:t>
            </a:r>
            <a:r>
              <a:rPr lang="en-US" sz="2800" dirty="0" smtClean="0"/>
              <a:t> </a:t>
            </a:r>
            <a:endParaRPr lang="tr-TR" sz="2800" dirty="0" smtClean="0"/>
          </a:p>
          <a:p>
            <a:pPr>
              <a:buNone/>
            </a:pPr>
            <a:r>
              <a:rPr lang="tr-TR" sz="2800" dirty="0" smtClean="0"/>
              <a:t>	</a:t>
            </a:r>
          </a:p>
          <a:p>
            <a:pPr>
              <a:buNone/>
            </a:pPr>
            <a:r>
              <a:rPr lang="tr-TR" sz="2800" dirty="0" smtClean="0"/>
              <a:t>	</a:t>
            </a:r>
            <a:r>
              <a:rPr lang="tr-TR" sz="2800" dirty="0" smtClean="0">
                <a:solidFill>
                  <a:srgbClr val="FF0000"/>
                </a:solidFill>
              </a:rPr>
              <a:t>1946 </a:t>
            </a:r>
            <a:r>
              <a:rPr lang="tr-TR" sz="2800" dirty="0" err="1" smtClean="0">
                <a:solidFill>
                  <a:srgbClr val="FF0000"/>
                </a:solidFill>
              </a:rPr>
              <a:t>Birth</a:t>
            </a:r>
            <a:r>
              <a:rPr lang="tr-TR" sz="2800" dirty="0" smtClean="0">
                <a:solidFill>
                  <a:srgbClr val="FF0000"/>
                </a:solidFill>
              </a:rPr>
              <a:t> </a:t>
            </a:r>
            <a:r>
              <a:rPr lang="tr-TR" sz="2800" dirty="0" err="1" smtClean="0">
                <a:solidFill>
                  <a:srgbClr val="FF0000"/>
                </a:solidFill>
              </a:rPr>
              <a:t>Cohort</a:t>
            </a:r>
            <a:endParaRPr lang="tr-TR" sz="2800" dirty="0" smtClean="0">
              <a:solidFill>
                <a:srgbClr val="FF0000"/>
              </a:solidFill>
            </a:endParaRPr>
          </a:p>
          <a:p>
            <a:pPr>
              <a:buNone/>
            </a:pPr>
            <a:r>
              <a:rPr lang="tr-TR" sz="2800" dirty="0" smtClean="0"/>
              <a:t>	1</a:t>
            </a:r>
            <a:r>
              <a:rPr lang="en-US" sz="2800" dirty="0" smtClean="0"/>
              <a:t>3,000 children born in the UK in one week in 1946 with different family backgrounds.</a:t>
            </a:r>
            <a:endParaRPr lang="tr-T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TotalTime>
  <Words>871</Words>
  <Application>Microsoft Macintosh PowerPoint</Application>
  <PresentationFormat>On-screen Show (4:3)</PresentationFormat>
  <Paragraphs>293</Paragraphs>
  <Slides>42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Calibri</vt:lpstr>
      <vt:lpstr>Minion Pro</vt:lpstr>
      <vt:lpstr>Times New Roman</vt:lpstr>
      <vt:lpstr>Verdana</vt:lpstr>
      <vt:lpstr>Wingdings</vt:lpstr>
      <vt:lpstr>Arial</vt:lpstr>
      <vt:lpstr>Ofis Teması</vt:lpstr>
      <vt:lpstr>Equation</vt:lpstr>
      <vt:lpstr>Types of Study Design and Cohort Studies</vt:lpstr>
      <vt:lpstr>The Stages of Study</vt:lpstr>
      <vt:lpstr>PowerPoint Presentation</vt:lpstr>
      <vt:lpstr>Study Designs</vt:lpstr>
      <vt:lpstr>PowerPoint Presentation</vt:lpstr>
      <vt:lpstr>Cohort Studies</vt:lpstr>
      <vt:lpstr>Early Cohort Studies</vt:lpstr>
      <vt:lpstr>Cholera vs Tuberculosis</vt:lpstr>
      <vt:lpstr>Prospective Cohort Studies</vt:lpstr>
      <vt:lpstr>The History of Cohort Studies; Tuberculosis in generations</vt:lpstr>
      <vt:lpstr>“Generation” or “Generation Cohort” Studies</vt:lpstr>
      <vt:lpstr>PowerPoint Presentation</vt:lpstr>
      <vt:lpstr>Lung Cancer Epidemics, Korteweg, 1952, Netherlands </vt:lpstr>
      <vt:lpstr>PowerPoint Presentation</vt:lpstr>
      <vt:lpstr>Smoking is Fatal: British  doctors study</vt:lpstr>
      <vt:lpstr>PowerPoint Presentation</vt:lpstr>
      <vt:lpstr>Framingham Heart Study</vt:lpstr>
      <vt:lpstr>PowerPoint Presentation</vt:lpstr>
      <vt:lpstr>1960s: The Cohort Study Definition  </vt:lpstr>
      <vt:lpstr>PowerPoint Presentation</vt:lpstr>
      <vt:lpstr>Incidence rate = incidence density  A / time</vt:lpstr>
      <vt:lpstr>PowerPoint Presentation</vt:lpstr>
      <vt:lpstr>PowerPoint Presentation</vt:lpstr>
      <vt:lpstr>The  Confidence Interval for the Effect Size</vt:lpstr>
      <vt:lpstr>Retrospective Cohort </vt:lpstr>
      <vt:lpstr>Retrospective Cohort Studies</vt:lpstr>
      <vt:lpstr>Cohort Effect</vt:lpstr>
      <vt:lpstr>Biases in Cohort Studies</vt:lpstr>
      <vt:lpstr>Cross-over study design</vt:lpstr>
      <vt:lpstr>Factorial design</vt:lpstr>
      <vt:lpstr>PowerPoint Presentation</vt:lpstr>
      <vt:lpstr>Randomized Clinical Trials</vt:lpstr>
      <vt:lpstr>Randomized controlled trial design </vt:lpstr>
      <vt:lpstr>PowerPoint Presentation</vt:lpstr>
      <vt:lpstr>Randomization</vt:lpstr>
      <vt:lpstr>Randomized Clinical Trials</vt:lpstr>
      <vt:lpstr>Intention to Treat Analysis</vt:lpstr>
      <vt:lpstr>PowerPoint Presentation</vt:lpstr>
      <vt:lpstr>PowerPoint Presentation</vt:lpstr>
      <vt:lpstr>PowerPoint Presentation</vt:lpstr>
      <vt:lpstr>Flow Diagram</vt:lpstr>
      <vt:lpstr>“Make everything  as simple as possible,  but not simpler”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Cohort Studies</dc:title>
  <dc:creator>onder</dc:creator>
  <cp:lastModifiedBy>Önder Ergönül</cp:lastModifiedBy>
  <cp:revision>121</cp:revision>
  <dcterms:created xsi:type="dcterms:W3CDTF">2010-07-15T01:39:58Z</dcterms:created>
  <dcterms:modified xsi:type="dcterms:W3CDTF">2016-07-11T08:30:49Z</dcterms:modified>
</cp:coreProperties>
</file>