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282" r:id="rId3"/>
    <p:sldId id="276" r:id="rId4"/>
    <p:sldId id="339" r:id="rId5"/>
    <p:sldId id="260" r:id="rId6"/>
    <p:sldId id="262" r:id="rId7"/>
    <p:sldId id="259" r:id="rId8"/>
    <p:sldId id="307" r:id="rId9"/>
    <p:sldId id="308" r:id="rId10"/>
    <p:sldId id="309" r:id="rId11"/>
    <p:sldId id="336" r:id="rId12"/>
    <p:sldId id="333" r:id="rId13"/>
    <p:sldId id="334" r:id="rId14"/>
    <p:sldId id="329" r:id="rId15"/>
    <p:sldId id="330" r:id="rId16"/>
    <p:sldId id="313" r:id="rId17"/>
    <p:sldId id="315" r:id="rId18"/>
    <p:sldId id="316" r:id="rId19"/>
    <p:sldId id="317" r:id="rId20"/>
    <p:sldId id="318" r:id="rId21"/>
    <p:sldId id="319" r:id="rId22"/>
    <p:sldId id="322" r:id="rId23"/>
    <p:sldId id="323" r:id="rId24"/>
    <p:sldId id="337" r:id="rId25"/>
    <p:sldId id="264" r:id="rId26"/>
    <p:sldId id="320" r:id="rId27"/>
    <p:sldId id="338" r:id="rId28"/>
    <p:sldId id="263" r:id="rId29"/>
    <p:sldId id="265" r:id="rId30"/>
    <p:sldId id="280" r:id="rId31"/>
    <p:sldId id="281" r:id="rId32"/>
    <p:sldId id="283" r:id="rId33"/>
    <p:sldId id="285" r:id="rId34"/>
    <p:sldId id="266" r:id="rId35"/>
    <p:sldId id="267" r:id="rId36"/>
    <p:sldId id="303" r:id="rId37"/>
    <p:sldId id="304" r:id="rId38"/>
    <p:sldId id="305" r:id="rId39"/>
    <p:sldId id="306" r:id="rId40"/>
    <p:sldId id="287" r:id="rId41"/>
    <p:sldId id="288" r:id="rId42"/>
    <p:sldId id="289" r:id="rId43"/>
    <p:sldId id="290" r:id="rId44"/>
    <p:sldId id="324" r:id="rId45"/>
    <p:sldId id="291" r:id="rId46"/>
    <p:sldId id="325" r:id="rId47"/>
    <p:sldId id="292" r:id="rId48"/>
    <p:sldId id="326" r:id="rId49"/>
    <p:sldId id="293" r:id="rId50"/>
    <p:sldId id="327"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87922" autoAdjust="0"/>
  </p:normalViewPr>
  <p:slideViewPr>
    <p:cSldViewPr>
      <p:cViewPr varScale="1">
        <p:scale>
          <a:sx n="74" d="100"/>
          <a:sy n="74" d="100"/>
        </p:scale>
        <p:origin x="6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353FC-5508-4DF4-88DD-B95B44B7B2CB}"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endParaRPr lang="en-US"/>
        </a:p>
      </dgm:t>
    </dgm:pt>
    <dgm:pt modelId="{21363CA9-DD5B-4B12-9473-6E6950C25700}">
      <dgm:prSet phldrT="[Metin]"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tr-TR" sz="3200" dirty="0" err="1" smtClean="0"/>
            <a:t>Defined</a:t>
          </a:r>
          <a:r>
            <a:rPr lang="tr-TR" sz="3200" dirty="0" smtClean="0"/>
            <a:t> </a:t>
          </a:r>
          <a:r>
            <a:rPr lang="tr-TR" sz="3200" dirty="0" err="1" smtClean="0"/>
            <a:t>Population</a:t>
          </a:r>
          <a:r>
            <a:rPr lang="tr-TR" sz="3200" dirty="0" smtClean="0"/>
            <a:t> </a:t>
          </a:r>
          <a:endParaRPr lang="en-US" sz="3200" dirty="0"/>
        </a:p>
      </dgm:t>
    </dgm:pt>
    <dgm:pt modelId="{07CBA9E4-072A-48F4-94A6-F22F66AD5700}" type="parTrans" cxnId="{861B07A4-9B10-4533-AA8A-D00C0305C8FD}">
      <dgm:prSet/>
      <dgm:spPr/>
      <dgm:t>
        <a:bodyPr/>
        <a:lstStyle/>
        <a:p>
          <a:endParaRPr lang="en-US"/>
        </a:p>
      </dgm:t>
    </dgm:pt>
    <dgm:pt modelId="{E63FAA16-38D6-45DC-B780-F930F974A9D5}" type="sibTrans" cxnId="{861B07A4-9B10-4533-AA8A-D00C0305C8FD}">
      <dgm:prSet/>
      <dgm:spPr/>
      <dgm:t>
        <a:bodyPr/>
        <a:lstStyle/>
        <a:p>
          <a:endParaRPr lang="en-US"/>
        </a:p>
      </dgm:t>
    </dgm:pt>
    <dgm:pt modelId="{55EF4DF7-7520-45FC-A0E5-1656B285E026}" type="asst">
      <dgm:prSet phldrT="[Metin]"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tr-TR" sz="2400" dirty="0" err="1" smtClean="0"/>
            <a:t>Gather</a:t>
          </a:r>
          <a:r>
            <a:rPr lang="tr-TR" sz="2400" dirty="0" smtClean="0"/>
            <a:t> data on </a:t>
          </a:r>
          <a:r>
            <a:rPr lang="tr-TR" sz="2400" dirty="0" err="1" smtClean="0"/>
            <a:t>exposure</a:t>
          </a:r>
          <a:r>
            <a:rPr lang="tr-TR" sz="2400" dirty="0" smtClean="0"/>
            <a:t> </a:t>
          </a:r>
          <a:r>
            <a:rPr lang="tr-TR" sz="2400" dirty="0" err="1" smtClean="0"/>
            <a:t>and</a:t>
          </a:r>
          <a:r>
            <a:rPr lang="tr-TR" sz="2400" dirty="0" smtClean="0"/>
            <a:t> </a:t>
          </a:r>
          <a:r>
            <a:rPr lang="tr-TR" sz="2400" dirty="0" err="1" smtClean="0"/>
            <a:t>disease</a:t>
          </a:r>
          <a:r>
            <a:rPr lang="tr-TR" sz="2400" dirty="0" smtClean="0"/>
            <a:t> </a:t>
          </a:r>
          <a:endParaRPr lang="en-US" sz="2400" dirty="0"/>
        </a:p>
      </dgm:t>
    </dgm:pt>
    <dgm:pt modelId="{5A608A74-D817-4818-9CD1-D0A8FE785E58}" type="parTrans" cxnId="{DC244FF9-EF08-417A-A8C0-5EA54D7906A6}">
      <dgm:prSet/>
      <dgm:spPr/>
      <dgm:t>
        <a:bodyPr/>
        <a:lstStyle/>
        <a:p>
          <a:endParaRPr lang="en-US"/>
        </a:p>
      </dgm:t>
    </dgm:pt>
    <dgm:pt modelId="{17029B66-D8ED-41CF-875A-77DD6C38F006}" type="sibTrans" cxnId="{DC244FF9-EF08-417A-A8C0-5EA54D7906A6}">
      <dgm:prSet/>
      <dgm:spPr/>
      <dgm:t>
        <a:bodyPr/>
        <a:lstStyle/>
        <a:p>
          <a:endParaRPr lang="en-US"/>
        </a:p>
      </dgm:t>
    </dgm:pt>
    <dgm:pt modelId="{392952FF-1ED8-4274-AF81-0E144FEBB4FE}">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000" dirty="0" err="1" smtClean="0"/>
            <a:t>Exposure</a:t>
          </a:r>
          <a:r>
            <a:rPr lang="tr-TR" sz="2000" dirty="0" smtClean="0"/>
            <a:t> -</a:t>
          </a:r>
        </a:p>
        <a:p>
          <a:r>
            <a:rPr lang="tr-TR" sz="2000" dirty="0" err="1" smtClean="0"/>
            <a:t>Outcome</a:t>
          </a:r>
          <a:r>
            <a:rPr lang="tr-TR" sz="2000" dirty="0" smtClean="0"/>
            <a:t> - </a:t>
          </a:r>
          <a:endParaRPr lang="en-US" sz="2000" dirty="0"/>
        </a:p>
      </dgm:t>
    </dgm:pt>
    <dgm:pt modelId="{AB5F32AB-2F92-452E-B68B-D73BA83FBA3A}" type="parTrans" cxnId="{9973B00F-0920-46E9-883D-E2C2864D1332}">
      <dgm:prSet/>
      <dgm:spPr/>
      <dgm:t>
        <a:bodyPr/>
        <a:lstStyle/>
        <a:p>
          <a:endParaRPr lang="en-US"/>
        </a:p>
      </dgm:t>
    </dgm:pt>
    <dgm:pt modelId="{9A26EE76-4EAD-42DF-9919-3F0C5DC768C4}" type="sibTrans" cxnId="{9973B00F-0920-46E9-883D-E2C2864D1332}">
      <dgm:prSet/>
      <dgm:spPr/>
      <dgm:t>
        <a:bodyPr/>
        <a:lstStyle/>
        <a:p>
          <a:endParaRPr lang="en-US"/>
        </a:p>
      </dgm:t>
    </dgm:pt>
    <dgm:pt modelId="{EEC88E03-5202-4DBA-8CCC-275AB5E3671A}">
      <dgm:prSet custT="1">
        <dgm:style>
          <a:lnRef idx="1">
            <a:schemeClr val="accent6"/>
          </a:lnRef>
          <a:fillRef idx="2">
            <a:schemeClr val="accent6"/>
          </a:fillRef>
          <a:effectRef idx="1">
            <a:schemeClr val="accent6"/>
          </a:effectRef>
          <a:fontRef idx="minor">
            <a:schemeClr val="dk1"/>
          </a:fontRef>
        </dgm:style>
      </dgm:prSet>
      <dgm:spPr/>
      <dgm:t>
        <a:bodyPr/>
        <a:lstStyle/>
        <a:p>
          <a:r>
            <a:rPr lang="tr-TR" sz="2000" dirty="0" err="1" smtClean="0"/>
            <a:t>Exposure</a:t>
          </a:r>
          <a:r>
            <a:rPr lang="tr-TR" sz="2000" dirty="0" smtClean="0"/>
            <a:t> +</a:t>
          </a:r>
        </a:p>
        <a:p>
          <a:r>
            <a:rPr lang="tr-TR" sz="2000" dirty="0" err="1" smtClean="0"/>
            <a:t>Outcome</a:t>
          </a:r>
          <a:r>
            <a:rPr lang="tr-TR" sz="2000" dirty="0" smtClean="0"/>
            <a:t> - </a:t>
          </a:r>
          <a:endParaRPr lang="en-US" sz="2000" dirty="0"/>
        </a:p>
      </dgm:t>
    </dgm:pt>
    <dgm:pt modelId="{344B78C9-413A-408D-88F8-80D449B131BC}" type="parTrans" cxnId="{44938A4C-4E36-45A6-838E-A853BA397700}">
      <dgm:prSet/>
      <dgm:spPr/>
      <dgm:t>
        <a:bodyPr/>
        <a:lstStyle/>
        <a:p>
          <a:endParaRPr lang="en-US"/>
        </a:p>
      </dgm:t>
    </dgm:pt>
    <dgm:pt modelId="{3BC601CF-873B-4840-BC4E-E6B37B37635A}" type="sibTrans" cxnId="{44938A4C-4E36-45A6-838E-A853BA397700}">
      <dgm:prSet/>
      <dgm:spPr/>
      <dgm:t>
        <a:bodyPr/>
        <a:lstStyle/>
        <a:p>
          <a:endParaRPr lang="en-US"/>
        </a:p>
      </dgm:t>
    </dgm:pt>
    <dgm:pt modelId="{07258DF0-EB25-4B18-A0CB-12C427A137CC}">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000" dirty="0" err="1" smtClean="0"/>
            <a:t>Exposure</a:t>
          </a:r>
          <a:r>
            <a:rPr lang="tr-TR" sz="2000" dirty="0" smtClean="0"/>
            <a:t> +</a:t>
          </a:r>
        </a:p>
        <a:p>
          <a:r>
            <a:rPr lang="tr-TR" sz="2000" dirty="0" err="1" smtClean="0"/>
            <a:t>Outcome</a:t>
          </a:r>
          <a:r>
            <a:rPr lang="tr-TR" sz="2000" dirty="0" smtClean="0"/>
            <a:t> +</a:t>
          </a:r>
          <a:endParaRPr lang="en-US" sz="2000" dirty="0"/>
        </a:p>
      </dgm:t>
    </dgm:pt>
    <dgm:pt modelId="{08B82A32-15C3-4CFC-9E96-29F3F7D7BB3B}" type="sibTrans" cxnId="{4D343A3E-6FA4-4337-A7B7-9CF04FE1A59A}">
      <dgm:prSet/>
      <dgm:spPr/>
      <dgm:t>
        <a:bodyPr/>
        <a:lstStyle/>
        <a:p>
          <a:endParaRPr lang="en-US"/>
        </a:p>
      </dgm:t>
    </dgm:pt>
    <dgm:pt modelId="{A58EFAB3-2C64-4382-96D6-A14B74C7634D}" type="parTrans" cxnId="{4D343A3E-6FA4-4337-A7B7-9CF04FE1A59A}">
      <dgm:prSet/>
      <dgm:spPr/>
      <dgm:t>
        <a:bodyPr/>
        <a:lstStyle/>
        <a:p>
          <a:endParaRPr lang="en-US"/>
        </a:p>
      </dgm:t>
    </dgm:pt>
    <dgm:pt modelId="{F880714A-0AC8-4574-934F-EE504E176CCB}">
      <dgm:prSet custT="1">
        <dgm:style>
          <a:lnRef idx="1">
            <a:schemeClr val="accent6"/>
          </a:lnRef>
          <a:fillRef idx="2">
            <a:schemeClr val="accent6"/>
          </a:fillRef>
          <a:effectRef idx="1">
            <a:schemeClr val="accent6"/>
          </a:effectRef>
          <a:fontRef idx="minor">
            <a:schemeClr val="dk1"/>
          </a:fontRef>
        </dgm:style>
      </dgm:prSet>
      <dgm:spPr/>
      <dgm:t>
        <a:bodyPr/>
        <a:lstStyle/>
        <a:p>
          <a:r>
            <a:rPr lang="tr-TR" sz="2000" dirty="0" err="1" smtClean="0"/>
            <a:t>Exposure</a:t>
          </a:r>
          <a:r>
            <a:rPr lang="tr-TR" sz="2000" dirty="0" smtClean="0"/>
            <a:t> -</a:t>
          </a:r>
        </a:p>
        <a:p>
          <a:r>
            <a:rPr lang="tr-TR" sz="2000" dirty="0" err="1" smtClean="0"/>
            <a:t>Outcome</a:t>
          </a:r>
          <a:r>
            <a:rPr lang="tr-TR" sz="2000" dirty="0" smtClean="0"/>
            <a:t> +</a:t>
          </a:r>
          <a:endParaRPr lang="en-US" sz="2000" dirty="0"/>
        </a:p>
      </dgm:t>
    </dgm:pt>
    <dgm:pt modelId="{8B4C6E34-04CD-4E3A-B14C-94D00D6301C9}" type="parTrans" cxnId="{F6DF5662-1C95-42B7-A2C2-8D5C136A2547}">
      <dgm:prSet/>
      <dgm:spPr/>
      <dgm:t>
        <a:bodyPr/>
        <a:lstStyle/>
        <a:p>
          <a:endParaRPr lang="en-US"/>
        </a:p>
      </dgm:t>
    </dgm:pt>
    <dgm:pt modelId="{213FF38F-0ECD-4888-90BE-F2803BD454A8}" type="sibTrans" cxnId="{F6DF5662-1C95-42B7-A2C2-8D5C136A2547}">
      <dgm:prSet/>
      <dgm:spPr/>
      <dgm:t>
        <a:bodyPr/>
        <a:lstStyle/>
        <a:p>
          <a:endParaRPr lang="en-US"/>
        </a:p>
      </dgm:t>
    </dgm:pt>
    <dgm:pt modelId="{BC2F2209-6FB5-41E2-ADD3-5957597F0C08}" type="pres">
      <dgm:prSet presAssocID="{11A353FC-5508-4DF4-88DD-B95B44B7B2CB}" presName="hierChild1" presStyleCnt="0">
        <dgm:presLayoutVars>
          <dgm:orgChart val="1"/>
          <dgm:chPref val="1"/>
          <dgm:dir/>
          <dgm:animOne val="branch"/>
          <dgm:animLvl val="lvl"/>
          <dgm:resizeHandles/>
        </dgm:presLayoutVars>
      </dgm:prSet>
      <dgm:spPr/>
      <dgm:t>
        <a:bodyPr/>
        <a:lstStyle/>
        <a:p>
          <a:endParaRPr lang="en-US"/>
        </a:p>
      </dgm:t>
    </dgm:pt>
    <dgm:pt modelId="{DA242023-D0AD-47CC-87AB-999CFA6E6AA0}" type="pres">
      <dgm:prSet presAssocID="{21363CA9-DD5B-4B12-9473-6E6950C25700}" presName="hierRoot1" presStyleCnt="0">
        <dgm:presLayoutVars>
          <dgm:hierBranch val="init"/>
        </dgm:presLayoutVars>
      </dgm:prSet>
      <dgm:spPr/>
    </dgm:pt>
    <dgm:pt modelId="{976410AE-C922-47F9-879D-F868163FB0BC}" type="pres">
      <dgm:prSet presAssocID="{21363CA9-DD5B-4B12-9473-6E6950C25700}" presName="rootComposite1" presStyleCnt="0"/>
      <dgm:spPr/>
    </dgm:pt>
    <dgm:pt modelId="{51261A8D-BD55-4562-92D9-B2D0C8696376}" type="pres">
      <dgm:prSet presAssocID="{21363CA9-DD5B-4B12-9473-6E6950C25700}" presName="rootText1" presStyleLbl="node0" presStyleIdx="0" presStyleCnt="1" custScaleX="342585" custLinFactNeighborX="-4537" custLinFactNeighborY="-66802">
        <dgm:presLayoutVars>
          <dgm:chPref val="3"/>
        </dgm:presLayoutVars>
      </dgm:prSet>
      <dgm:spPr/>
      <dgm:t>
        <a:bodyPr/>
        <a:lstStyle/>
        <a:p>
          <a:endParaRPr lang="en-US"/>
        </a:p>
      </dgm:t>
    </dgm:pt>
    <dgm:pt modelId="{BB82893C-2685-4882-AF60-DF49136EB402}" type="pres">
      <dgm:prSet presAssocID="{21363CA9-DD5B-4B12-9473-6E6950C25700}" presName="rootConnector1" presStyleLbl="node1" presStyleIdx="0" presStyleCnt="0"/>
      <dgm:spPr/>
      <dgm:t>
        <a:bodyPr/>
        <a:lstStyle/>
        <a:p>
          <a:endParaRPr lang="en-US"/>
        </a:p>
      </dgm:t>
    </dgm:pt>
    <dgm:pt modelId="{BD2E1D35-933A-4A2C-92FB-1DF5C416A96E}" type="pres">
      <dgm:prSet presAssocID="{21363CA9-DD5B-4B12-9473-6E6950C25700}" presName="hierChild2" presStyleCnt="0"/>
      <dgm:spPr/>
    </dgm:pt>
    <dgm:pt modelId="{7920B9A0-14B2-4493-9A4E-EF1CBE899E61}" type="pres">
      <dgm:prSet presAssocID="{A58EFAB3-2C64-4382-96D6-A14B74C7634D}" presName="Name37" presStyleLbl="parChTrans1D2" presStyleIdx="0" presStyleCnt="5"/>
      <dgm:spPr/>
      <dgm:t>
        <a:bodyPr/>
        <a:lstStyle/>
        <a:p>
          <a:endParaRPr lang="en-US"/>
        </a:p>
      </dgm:t>
    </dgm:pt>
    <dgm:pt modelId="{CB19E932-7C7E-48BD-A8CD-A694B5B5B0BB}" type="pres">
      <dgm:prSet presAssocID="{07258DF0-EB25-4B18-A0CB-12C427A137CC}" presName="hierRoot2" presStyleCnt="0">
        <dgm:presLayoutVars>
          <dgm:hierBranch val="init"/>
        </dgm:presLayoutVars>
      </dgm:prSet>
      <dgm:spPr/>
    </dgm:pt>
    <dgm:pt modelId="{ECEE76DC-0CFE-4EA9-A613-718450F39B20}" type="pres">
      <dgm:prSet presAssocID="{07258DF0-EB25-4B18-A0CB-12C427A137CC}" presName="rootComposite" presStyleCnt="0"/>
      <dgm:spPr/>
    </dgm:pt>
    <dgm:pt modelId="{6F9DD86A-6B7A-4292-8030-7A212A8CAAB3}" type="pres">
      <dgm:prSet presAssocID="{07258DF0-EB25-4B18-A0CB-12C427A137CC}" presName="rootText" presStyleLbl="node2" presStyleIdx="0" presStyleCnt="4">
        <dgm:presLayoutVars>
          <dgm:chPref val="3"/>
        </dgm:presLayoutVars>
      </dgm:prSet>
      <dgm:spPr/>
      <dgm:t>
        <a:bodyPr/>
        <a:lstStyle/>
        <a:p>
          <a:endParaRPr lang="en-US"/>
        </a:p>
      </dgm:t>
    </dgm:pt>
    <dgm:pt modelId="{10073364-1C9A-46D8-BA7A-B9FB943CE625}" type="pres">
      <dgm:prSet presAssocID="{07258DF0-EB25-4B18-A0CB-12C427A137CC}" presName="rootConnector" presStyleLbl="node2" presStyleIdx="0" presStyleCnt="4"/>
      <dgm:spPr/>
      <dgm:t>
        <a:bodyPr/>
        <a:lstStyle/>
        <a:p>
          <a:endParaRPr lang="en-US"/>
        </a:p>
      </dgm:t>
    </dgm:pt>
    <dgm:pt modelId="{EFF67E38-E757-4489-9DE6-85BD8E7FB6FF}" type="pres">
      <dgm:prSet presAssocID="{07258DF0-EB25-4B18-A0CB-12C427A137CC}" presName="hierChild4" presStyleCnt="0"/>
      <dgm:spPr/>
    </dgm:pt>
    <dgm:pt modelId="{824EAC5C-825E-4846-866C-C265D8389FDB}" type="pres">
      <dgm:prSet presAssocID="{07258DF0-EB25-4B18-A0CB-12C427A137CC}" presName="hierChild5" presStyleCnt="0"/>
      <dgm:spPr/>
    </dgm:pt>
    <dgm:pt modelId="{82465744-F488-4205-A256-FFAB155A72C8}" type="pres">
      <dgm:prSet presAssocID="{344B78C9-413A-408D-88F8-80D449B131BC}" presName="Name37" presStyleLbl="parChTrans1D2" presStyleIdx="1" presStyleCnt="5"/>
      <dgm:spPr/>
      <dgm:t>
        <a:bodyPr/>
        <a:lstStyle/>
        <a:p>
          <a:endParaRPr lang="en-US"/>
        </a:p>
      </dgm:t>
    </dgm:pt>
    <dgm:pt modelId="{09DE60D1-25CD-4E92-BC3C-2236F5115406}" type="pres">
      <dgm:prSet presAssocID="{EEC88E03-5202-4DBA-8CCC-275AB5E3671A}" presName="hierRoot2" presStyleCnt="0">
        <dgm:presLayoutVars>
          <dgm:hierBranch val="init"/>
        </dgm:presLayoutVars>
      </dgm:prSet>
      <dgm:spPr/>
    </dgm:pt>
    <dgm:pt modelId="{C70B5402-3D2C-465C-B008-72B2A73CFDF3}" type="pres">
      <dgm:prSet presAssocID="{EEC88E03-5202-4DBA-8CCC-275AB5E3671A}" presName="rootComposite" presStyleCnt="0"/>
      <dgm:spPr/>
    </dgm:pt>
    <dgm:pt modelId="{09103D04-84AC-4443-9EFE-2544C0E1FC14}" type="pres">
      <dgm:prSet presAssocID="{EEC88E03-5202-4DBA-8CCC-275AB5E3671A}" presName="rootText" presStyleLbl="node2" presStyleIdx="1" presStyleCnt="4">
        <dgm:presLayoutVars>
          <dgm:chPref val="3"/>
        </dgm:presLayoutVars>
      </dgm:prSet>
      <dgm:spPr/>
      <dgm:t>
        <a:bodyPr/>
        <a:lstStyle/>
        <a:p>
          <a:endParaRPr lang="en-US"/>
        </a:p>
      </dgm:t>
    </dgm:pt>
    <dgm:pt modelId="{1F2A4853-9F70-4561-9546-A960CFDD0F81}" type="pres">
      <dgm:prSet presAssocID="{EEC88E03-5202-4DBA-8CCC-275AB5E3671A}" presName="rootConnector" presStyleLbl="node2" presStyleIdx="1" presStyleCnt="4"/>
      <dgm:spPr/>
      <dgm:t>
        <a:bodyPr/>
        <a:lstStyle/>
        <a:p>
          <a:endParaRPr lang="en-US"/>
        </a:p>
      </dgm:t>
    </dgm:pt>
    <dgm:pt modelId="{65A14C66-DF69-4E55-9FFF-5063CC07818A}" type="pres">
      <dgm:prSet presAssocID="{EEC88E03-5202-4DBA-8CCC-275AB5E3671A}" presName="hierChild4" presStyleCnt="0"/>
      <dgm:spPr/>
    </dgm:pt>
    <dgm:pt modelId="{209889CC-C898-45FC-9F91-4D8A5698C459}" type="pres">
      <dgm:prSet presAssocID="{EEC88E03-5202-4DBA-8CCC-275AB5E3671A}" presName="hierChild5" presStyleCnt="0"/>
      <dgm:spPr/>
    </dgm:pt>
    <dgm:pt modelId="{64BE473E-6130-433E-B258-C2DD9D117D20}" type="pres">
      <dgm:prSet presAssocID="{8B4C6E34-04CD-4E3A-B14C-94D00D6301C9}" presName="Name37" presStyleLbl="parChTrans1D2" presStyleIdx="2" presStyleCnt="5"/>
      <dgm:spPr/>
      <dgm:t>
        <a:bodyPr/>
        <a:lstStyle/>
        <a:p>
          <a:endParaRPr lang="en-US"/>
        </a:p>
      </dgm:t>
    </dgm:pt>
    <dgm:pt modelId="{F61A66CF-A49F-4E05-B2E4-CE6CB7BE34CD}" type="pres">
      <dgm:prSet presAssocID="{F880714A-0AC8-4574-934F-EE504E176CCB}" presName="hierRoot2" presStyleCnt="0">
        <dgm:presLayoutVars>
          <dgm:hierBranch val="init"/>
        </dgm:presLayoutVars>
      </dgm:prSet>
      <dgm:spPr/>
    </dgm:pt>
    <dgm:pt modelId="{FCEC9FB9-106B-4391-A89E-F587A3BFF453}" type="pres">
      <dgm:prSet presAssocID="{F880714A-0AC8-4574-934F-EE504E176CCB}" presName="rootComposite" presStyleCnt="0"/>
      <dgm:spPr/>
    </dgm:pt>
    <dgm:pt modelId="{21CAACA9-6AF7-4A95-9173-6FF3F8C846AE}" type="pres">
      <dgm:prSet presAssocID="{F880714A-0AC8-4574-934F-EE504E176CCB}" presName="rootText" presStyleLbl="node2" presStyleIdx="2" presStyleCnt="4">
        <dgm:presLayoutVars>
          <dgm:chPref val="3"/>
        </dgm:presLayoutVars>
      </dgm:prSet>
      <dgm:spPr/>
      <dgm:t>
        <a:bodyPr/>
        <a:lstStyle/>
        <a:p>
          <a:endParaRPr lang="en-US"/>
        </a:p>
      </dgm:t>
    </dgm:pt>
    <dgm:pt modelId="{EEE87690-1919-4F3E-9645-0FD20075120E}" type="pres">
      <dgm:prSet presAssocID="{F880714A-0AC8-4574-934F-EE504E176CCB}" presName="rootConnector" presStyleLbl="node2" presStyleIdx="2" presStyleCnt="4"/>
      <dgm:spPr/>
      <dgm:t>
        <a:bodyPr/>
        <a:lstStyle/>
        <a:p>
          <a:endParaRPr lang="en-US"/>
        </a:p>
      </dgm:t>
    </dgm:pt>
    <dgm:pt modelId="{F9CA881E-AF49-43FE-8BCA-81B1B99C2471}" type="pres">
      <dgm:prSet presAssocID="{F880714A-0AC8-4574-934F-EE504E176CCB}" presName="hierChild4" presStyleCnt="0"/>
      <dgm:spPr/>
    </dgm:pt>
    <dgm:pt modelId="{804EA418-6D3C-427D-B9E2-CD8F5E8AD7F2}" type="pres">
      <dgm:prSet presAssocID="{F880714A-0AC8-4574-934F-EE504E176CCB}" presName="hierChild5" presStyleCnt="0"/>
      <dgm:spPr/>
    </dgm:pt>
    <dgm:pt modelId="{BEC89413-1232-4628-846F-E4CDB611DE18}" type="pres">
      <dgm:prSet presAssocID="{AB5F32AB-2F92-452E-B68B-D73BA83FBA3A}" presName="Name37" presStyleLbl="parChTrans1D2" presStyleIdx="3" presStyleCnt="5"/>
      <dgm:spPr/>
      <dgm:t>
        <a:bodyPr/>
        <a:lstStyle/>
        <a:p>
          <a:endParaRPr lang="en-US"/>
        </a:p>
      </dgm:t>
    </dgm:pt>
    <dgm:pt modelId="{347578C8-5620-4F51-8017-2FFB49EA0A77}" type="pres">
      <dgm:prSet presAssocID="{392952FF-1ED8-4274-AF81-0E144FEBB4FE}" presName="hierRoot2" presStyleCnt="0">
        <dgm:presLayoutVars>
          <dgm:hierBranch val="init"/>
        </dgm:presLayoutVars>
      </dgm:prSet>
      <dgm:spPr/>
    </dgm:pt>
    <dgm:pt modelId="{0FBB8C18-D0CE-4015-9573-9A2F2A54419C}" type="pres">
      <dgm:prSet presAssocID="{392952FF-1ED8-4274-AF81-0E144FEBB4FE}" presName="rootComposite" presStyleCnt="0"/>
      <dgm:spPr/>
    </dgm:pt>
    <dgm:pt modelId="{AF365DA9-CC7F-486F-AA18-D7F482838531}" type="pres">
      <dgm:prSet presAssocID="{392952FF-1ED8-4274-AF81-0E144FEBB4FE}" presName="rootText" presStyleLbl="node2" presStyleIdx="3" presStyleCnt="4">
        <dgm:presLayoutVars>
          <dgm:chPref val="3"/>
        </dgm:presLayoutVars>
      </dgm:prSet>
      <dgm:spPr/>
      <dgm:t>
        <a:bodyPr/>
        <a:lstStyle/>
        <a:p>
          <a:endParaRPr lang="en-US"/>
        </a:p>
      </dgm:t>
    </dgm:pt>
    <dgm:pt modelId="{2FC10CC2-057E-4B83-928B-A7ED291B6A7E}" type="pres">
      <dgm:prSet presAssocID="{392952FF-1ED8-4274-AF81-0E144FEBB4FE}" presName="rootConnector" presStyleLbl="node2" presStyleIdx="3" presStyleCnt="4"/>
      <dgm:spPr/>
      <dgm:t>
        <a:bodyPr/>
        <a:lstStyle/>
        <a:p>
          <a:endParaRPr lang="en-US"/>
        </a:p>
      </dgm:t>
    </dgm:pt>
    <dgm:pt modelId="{2CBA9B07-0027-4E4C-A187-269E9CF363F0}" type="pres">
      <dgm:prSet presAssocID="{392952FF-1ED8-4274-AF81-0E144FEBB4FE}" presName="hierChild4" presStyleCnt="0"/>
      <dgm:spPr/>
    </dgm:pt>
    <dgm:pt modelId="{8FC7A37F-0A16-47E4-9C6A-9346A7B258D5}" type="pres">
      <dgm:prSet presAssocID="{392952FF-1ED8-4274-AF81-0E144FEBB4FE}" presName="hierChild5" presStyleCnt="0"/>
      <dgm:spPr/>
    </dgm:pt>
    <dgm:pt modelId="{3D98E572-7438-4D95-9454-0AB5E5D18879}" type="pres">
      <dgm:prSet presAssocID="{21363CA9-DD5B-4B12-9473-6E6950C25700}" presName="hierChild3" presStyleCnt="0"/>
      <dgm:spPr/>
    </dgm:pt>
    <dgm:pt modelId="{160B5ACB-1BD5-4675-BAAF-AD13E4C7BE43}" type="pres">
      <dgm:prSet presAssocID="{5A608A74-D817-4818-9CD1-D0A8FE785E58}" presName="Name111" presStyleLbl="parChTrans1D2" presStyleIdx="4" presStyleCnt="5"/>
      <dgm:spPr/>
      <dgm:t>
        <a:bodyPr/>
        <a:lstStyle/>
        <a:p>
          <a:endParaRPr lang="en-US"/>
        </a:p>
      </dgm:t>
    </dgm:pt>
    <dgm:pt modelId="{5C3554A4-5D2E-4FC8-B3D1-1C1523727494}" type="pres">
      <dgm:prSet presAssocID="{55EF4DF7-7520-45FC-A0E5-1656B285E026}" presName="hierRoot3" presStyleCnt="0">
        <dgm:presLayoutVars>
          <dgm:hierBranch val="init"/>
        </dgm:presLayoutVars>
      </dgm:prSet>
      <dgm:spPr/>
    </dgm:pt>
    <dgm:pt modelId="{449BF943-6789-4937-A5CA-256772AAAC8D}" type="pres">
      <dgm:prSet presAssocID="{55EF4DF7-7520-45FC-A0E5-1656B285E026}" presName="rootComposite3" presStyleCnt="0"/>
      <dgm:spPr/>
    </dgm:pt>
    <dgm:pt modelId="{657B61DB-3233-491D-887C-BFC9DD2EE0A5}" type="pres">
      <dgm:prSet presAssocID="{55EF4DF7-7520-45FC-A0E5-1656B285E026}" presName="rootText3" presStyleLbl="asst1" presStyleIdx="0" presStyleCnt="1" custScaleX="212858" custLinFactNeighborX="-1425" custLinFactNeighborY="-39691">
        <dgm:presLayoutVars>
          <dgm:chPref val="3"/>
        </dgm:presLayoutVars>
      </dgm:prSet>
      <dgm:spPr/>
      <dgm:t>
        <a:bodyPr/>
        <a:lstStyle/>
        <a:p>
          <a:endParaRPr lang="en-US"/>
        </a:p>
      </dgm:t>
    </dgm:pt>
    <dgm:pt modelId="{3AF8F6AB-7237-46EC-A65F-D54A43365043}" type="pres">
      <dgm:prSet presAssocID="{55EF4DF7-7520-45FC-A0E5-1656B285E026}" presName="rootConnector3" presStyleLbl="asst1" presStyleIdx="0" presStyleCnt="1"/>
      <dgm:spPr/>
      <dgm:t>
        <a:bodyPr/>
        <a:lstStyle/>
        <a:p>
          <a:endParaRPr lang="en-US"/>
        </a:p>
      </dgm:t>
    </dgm:pt>
    <dgm:pt modelId="{833BAB04-7D59-4EFA-9096-00560B0BB59B}" type="pres">
      <dgm:prSet presAssocID="{55EF4DF7-7520-45FC-A0E5-1656B285E026}" presName="hierChild6" presStyleCnt="0"/>
      <dgm:spPr/>
    </dgm:pt>
    <dgm:pt modelId="{4D0F1272-ADC4-4997-A1DF-6DB09DA0D14F}" type="pres">
      <dgm:prSet presAssocID="{55EF4DF7-7520-45FC-A0E5-1656B285E026}" presName="hierChild7" presStyleCnt="0"/>
      <dgm:spPr/>
    </dgm:pt>
  </dgm:ptLst>
  <dgm:cxnLst>
    <dgm:cxn modelId="{B5CC8F8B-2A0E-4855-A293-6267D5418164}" type="presOf" srcId="{A58EFAB3-2C64-4382-96D6-A14B74C7634D}" destId="{7920B9A0-14B2-4493-9A4E-EF1CBE899E61}" srcOrd="0" destOrd="0" presId="urn:microsoft.com/office/officeart/2005/8/layout/orgChart1"/>
    <dgm:cxn modelId="{3D6E8808-E19B-4E1F-9378-9A6D81E5E9D7}" type="presOf" srcId="{EEC88E03-5202-4DBA-8CCC-275AB5E3671A}" destId="{1F2A4853-9F70-4561-9546-A960CFDD0F81}" srcOrd="1" destOrd="0" presId="urn:microsoft.com/office/officeart/2005/8/layout/orgChart1"/>
    <dgm:cxn modelId="{9973B00F-0920-46E9-883D-E2C2864D1332}" srcId="{21363CA9-DD5B-4B12-9473-6E6950C25700}" destId="{392952FF-1ED8-4274-AF81-0E144FEBB4FE}" srcOrd="4" destOrd="0" parTransId="{AB5F32AB-2F92-452E-B68B-D73BA83FBA3A}" sibTransId="{9A26EE76-4EAD-42DF-9919-3F0C5DC768C4}"/>
    <dgm:cxn modelId="{0F361A31-C448-49F7-86A4-3C3260E096D6}" type="presOf" srcId="{EEC88E03-5202-4DBA-8CCC-275AB5E3671A}" destId="{09103D04-84AC-4443-9EFE-2544C0E1FC14}" srcOrd="0" destOrd="0" presId="urn:microsoft.com/office/officeart/2005/8/layout/orgChart1"/>
    <dgm:cxn modelId="{D261E762-393D-488E-9CC5-345B39745BA5}" type="presOf" srcId="{55EF4DF7-7520-45FC-A0E5-1656B285E026}" destId="{657B61DB-3233-491D-887C-BFC9DD2EE0A5}" srcOrd="0" destOrd="0" presId="urn:microsoft.com/office/officeart/2005/8/layout/orgChart1"/>
    <dgm:cxn modelId="{A2AE60F0-9836-48A2-9F04-B18C27C8F892}" type="presOf" srcId="{21363CA9-DD5B-4B12-9473-6E6950C25700}" destId="{51261A8D-BD55-4562-92D9-B2D0C8696376}" srcOrd="0" destOrd="0" presId="urn:microsoft.com/office/officeart/2005/8/layout/orgChart1"/>
    <dgm:cxn modelId="{C1B259FE-49FF-457B-966F-A083F73A8F1D}" type="presOf" srcId="{392952FF-1ED8-4274-AF81-0E144FEBB4FE}" destId="{2FC10CC2-057E-4B83-928B-A7ED291B6A7E}" srcOrd="1" destOrd="0" presId="urn:microsoft.com/office/officeart/2005/8/layout/orgChart1"/>
    <dgm:cxn modelId="{F6DF5662-1C95-42B7-A2C2-8D5C136A2547}" srcId="{21363CA9-DD5B-4B12-9473-6E6950C25700}" destId="{F880714A-0AC8-4574-934F-EE504E176CCB}" srcOrd="3" destOrd="0" parTransId="{8B4C6E34-04CD-4E3A-B14C-94D00D6301C9}" sibTransId="{213FF38F-0ECD-4888-90BE-F2803BD454A8}"/>
    <dgm:cxn modelId="{8390ED24-2770-4DA4-9EC2-F51B76ADBBC4}" type="presOf" srcId="{11A353FC-5508-4DF4-88DD-B95B44B7B2CB}" destId="{BC2F2209-6FB5-41E2-ADD3-5957597F0C08}" srcOrd="0" destOrd="0" presId="urn:microsoft.com/office/officeart/2005/8/layout/orgChart1"/>
    <dgm:cxn modelId="{4D343A3E-6FA4-4337-A7B7-9CF04FE1A59A}" srcId="{21363CA9-DD5B-4B12-9473-6E6950C25700}" destId="{07258DF0-EB25-4B18-A0CB-12C427A137CC}" srcOrd="1" destOrd="0" parTransId="{A58EFAB3-2C64-4382-96D6-A14B74C7634D}" sibTransId="{08B82A32-15C3-4CFC-9E96-29F3F7D7BB3B}"/>
    <dgm:cxn modelId="{44938A4C-4E36-45A6-838E-A853BA397700}" srcId="{21363CA9-DD5B-4B12-9473-6E6950C25700}" destId="{EEC88E03-5202-4DBA-8CCC-275AB5E3671A}" srcOrd="2" destOrd="0" parTransId="{344B78C9-413A-408D-88F8-80D449B131BC}" sibTransId="{3BC601CF-873B-4840-BC4E-E6B37B37635A}"/>
    <dgm:cxn modelId="{DC244FF9-EF08-417A-A8C0-5EA54D7906A6}" srcId="{21363CA9-DD5B-4B12-9473-6E6950C25700}" destId="{55EF4DF7-7520-45FC-A0E5-1656B285E026}" srcOrd="0" destOrd="0" parTransId="{5A608A74-D817-4818-9CD1-D0A8FE785E58}" sibTransId="{17029B66-D8ED-41CF-875A-77DD6C38F006}"/>
    <dgm:cxn modelId="{57E01886-43DB-4F08-8F52-F08211569AF7}" type="presOf" srcId="{55EF4DF7-7520-45FC-A0E5-1656B285E026}" destId="{3AF8F6AB-7237-46EC-A65F-D54A43365043}" srcOrd="1" destOrd="0" presId="urn:microsoft.com/office/officeart/2005/8/layout/orgChart1"/>
    <dgm:cxn modelId="{DFD11DB3-6074-4592-88DD-1FBAB8BBE83D}" type="presOf" srcId="{344B78C9-413A-408D-88F8-80D449B131BC}" destId="{82465744-F488-4205-A256-FFAB155A72C8}" srcOrd="0" destOrd="0" presId="urn:microsoft.com/office/officeart/2005/8/layout/orgChart1"/>
    <dgm:cxn modelId="{1F1C67A6-9B16-4791-871C-4BE3FEEDD315}" type="presOf" srcId="{392952FF-1ED8-4274-AF81-0E144FEBB4FE}" destId="{AF365DA9-CC7F-486F-AA18-D7F482838531}" srcOrd="0" destOrd="0" presId="urn:microsoft.com/office/officeart/2005/8/layout/orgChart1"/>
    <dgm:cxn modelId="{56F54F66-D92C-4969-A9D1-FF77E119AE0C}" type="presOf" srcId="{07258DF0-EB25-4B18-A0CB-12C427A137CC}" destId="{10073364-1C9A-46D8-BA7A-B9FB943CE625}" srcOrd="1" destOrd="0" presId="urn:microsoft.com/office/officeart/2005/8/layout/orgChart1"/>
    <dgm:cxn modelId="{861B07A4-9B10-4533-AA8A-D00C0305C8FD}" srcId="{11A353FC-5508-4DF4-88DD-B95B44B7B2CB}" destId="{21363CA9-DD5B-4B12-9473-6E6950C25700}" srcOrd="0" destOrd="0" parTransId="{07CBA9E4-072A-48F4-94A6-F22F66AD5700}" sibTransId="{E63FAA16-38D6-45DC-B780-F930F974A9D5}"/>
    <dgm:cxn modelId="{B97E5770-509E-44D1-A3C1-97CD3F3FC9E9}" type="presOf" srcId="{21363CA9-DD5B-4B12-9473-6E6950C25700}" destId="{BB82893C-2685-4882-AF60-DF49136EB402}" srcOrd="1" destOrd="0" presId="urn:microsoft.com/office/officeart/2005/8/layout/orgChart1"/>
    <dgm:cxn modelId="{AB01E773-6D3D-41D3-9A09-4EE7B53A7CA6}" type="presOf" srcId="{07258DF0-EB25-4B18-A0CB-12C427A137CC}" destId="{6F9DD86A-6B7A-4292-8030-7A212A8CAAB3}" srcOrd="0" destOrd="0" presId="urn:microsoft.com/office/officeart/2005/8/layout/orgChart1"/>
    <dgm:cxn modelId="{1CEC913E-1B2E-4B76-917B-254972C5CECF}" type="presOf" srcId="{F880714A-0AC8-4574-934F-EE504E176CCB}" destId="{21CAACA9-6AF7-4A95-9173-6FF3F8C846AE}" srcOrd="0" destOrd="0" presId="urn:microsoft.com/office/officeart/2005/8/layout/orgChart1"/>
    <dgm:cxn modelId="{36E7EC4A-AC31-499C-A997-748288D919E2}" type="presOf" srcId="{8B4C6E34-04CD-4E3A-B14C-94D00D6301C9}" destId="{64BE473E-6130-433E-B258-C2DD9D117D20}" srcOrd="0" destOrd="0" presId="urn:microsoft.com/office/officeart/2005/8/layout/orgChart1"/>
    <dgm:cxn modelId="{1DF9F8A3-C921-4822-B0FF-7FCD64C37BE5}" type="presOf" srcId="{F880714A-0AC8-4574-934F-EE504E176CCB}" destId="{EEE87690-1919-4F3E-9645-0FD20075120E}" srcOrd="1" destOrd="0" presId="urn:microsoft.com/office/officeart/2005/8/layout/orgChart1"/>
    <dgm:cxn modelId="{D6F2A030-BE28-4920-80F1-BE6AFA673F9B}" type="presOf" srcId="{AB5F32AB-2F92-452E-B68B-D73BA83FBA3A}" destId="{BEC89413-1232-4628-846F-E4CDB611DE18}" srcOrd="0" destOrd="0" presId="urn:microsoft.com/office/officeart/2005/8/layout/orgChart1"/>
    <dgm:cxn modelId="{9230B3FA-742A-4F55-BD84-436AFEF1E425}" type="presOf" srcId="{5A608A74-D817-4818-9CD1-D0A8FE785E58}" destId="{160B5ACB-1BD5-4675-BAAF-AD13E4C7BE43}" srcOrd="0" destOrd="0" presId="urn:microsoft.com/office/officeart/2005/8/layout/orgChart1"/>
    <dgm:cxn modelId="{1DB5ACC5-B8DE-4E4A-BF81-1881E5C88DF7}" type="presParOf" srcId="{BC2F2209-6FB5-41E2-ADD3-5957597F0C08}" destId="{DA242023-D0AD-47CC-87AB-999CFA6E6AA0}" srcOrd="0" destOrd="0" presId="urn:microsoft.com/office/officeart/2005/8/layout/orgChart1"/>
    <dgm:cxn modelId="{503CA92A-3131-43EF-AE27-B57521E49BD5}" type="presParOf" srcId="{DA242023-D0AD-47CC-87AB-999CFA6E6AA0}" destId="{976410AE-C922-47F9-879D-F868163FB0BC}" srcOrd="0" destOrd="0" presId="urn:microsoft.com/office/officeart/2005/8/layout/orgChart1"/>
    <dgm:cxn modelId="{40ECB19D-7EB2-489B-A955-FEC51CC5B42C}" type="presParOf" srcId="{976410AE-C922-47F9-879D-F868163FB0BC}" destId="{51261A8D-BD55-4562-92D9-B2D0C8696376}" srcOrd="0" destOrd="0" presId="urn:microsoft.com/office/officeart/2005/8/layout/orgChart1"/>
    <dgm:cxn modelId="{59A703A9-565F-47CF-BDB3-0075BA067678}" type="presParOf" srcId="{976410AE-C922-47F9-879D-F868163FB0BC}" destId="{BB82893C-2685-4882-AF60-DF49136EB402}" srcOrd="1" destOrd="0" presId="urn:microsoft.com/office/officeart/2005/8/layout/orgChart1"/>
    <dgm:cxn modelId="{0DA2625C-BF0D-4687-A0AD-86D91C726566}" type="presParOf" srcId="{DA242023-D0AD-47CC-87AB-999CFA6E6AA0}" destId="{BD2E1D35-933A-4A2C-92FB-1DF5C416A96E}" srcOrd="1" destOrd="0" presId="urn:microsoft.com/office/officeart/2005/8/layout/orgChart1"/>
    <dgm:cxn modelId="{7C56F7DE-A11F-422A-B1C7-F3E407E97BDF}" type="presParOf" srcId="{BD2E1D35-933A-4A2C-92FB-1DF5C416A96E}" destId="{7920B9A0-14B2-4493-9A4E-EF1CBE899E61}" srcOrd="0" destOrd="0" presId="urn:microsoft.com/office/officeart/2005/8/layout/orgChart1"/>
    <dgm:cxn modelId="{3A26DA32-DF92-4ECA-9209-FF271F072DC1}" type="presParOf" srcId="{BD2E1D35-933A-4A2C-92FB-1DF5C416A96E}" destId="{CB19E932-7C7E-48BD-A8CD-A694B5B5B0BB}" srcOrd="1" destOrd="0" presId="urn:microsoft.com/office/officeart/2005/8/layout/orgChart1"/>
    <dgm:cxn modelId="{3FC77730-6202-42B9-B917-ACD20755F089}" type="presParOf" srcId="{CB19E932-7C7E-48BD-A8CD-A694B5B5B0BB}" destId="{ECEE76DC-0CFE-4EA9-A613-718450F39B20}" srcOrd="0" destOrd="0" presId="urn:microsoft.com/office/officeart/2005/8/layout/orgChart1"/>
    <dgm:cxn modelId="{27490998-33F7-4934-83F5-4CFB6C12A4B7}" type="presParOf" srcId="{ECEE76DC-0CFE-4EA9-A613-718450F39B20}" destId="{6F9DD86A-6B7A-4292-8030-7A212A8CAAB3}" srcOrd="0" destOrd="0" presId="urn:microsoft.com/office/officeart/2005/8/layout/orgChart1"/>
    <dgm:cxn modelId="{78353A76-4618-405A-9098-E3676DDD868F}" type="presParOf" srcId="{ECEE76DC-0CFE-4EA9-A613-718450F39B20}" destId="{10073364-1C9A-46D8-BA7A-B9FB943CE625}" srcOrd="1" destOrd="0" presId="urn:microsoft.com/office/officeart/2005/8/layout/orgChart1"/>
    <dgm:cxn modelId="{47DF9E1E-0418-4EE4-AC50-3802D6D95C88}" type="presParOf" srcId="{CB19E932-7C7E-48BD-A8CD-A694B5B5B0BB}" destId="{EFF67E38-E757-4489-9DE6-85BD8E7FB6FF}" srcOrd="1" destOrd="0" presId="urn:microsoft.com/office/officeart/2005/8/layout/orgChart1"/>
    <dgm:cxn modelId="{657EAEC9-298D-4143-927E-9D41811E74C2}" type="presParOf" srcId="{CB19E932-7C7E-48BD-A8CD-A694B5B5B0BB}" destId="{824EAC5C-825E-4846-866C-C265D8389FDB}" srcOrd="2" destOrd="0" presId="urn:microsoft.com/office/officeart/2005/8/layout/orgChart1"/>
    <dgm:cxn modelId="{DE86ED1C-BFA2-4D04-AD65-34CC3938DFDB}" type="presParOf" srcId="{BD2E1D35-933A-4A2C-92FB-1DF5C416A96E}" destId="{82465744-F488-4205-A256-FFAB155A72C8}" srcOrd="2" destOrd="0" presId="urn:microsoft.com/office/officeart/2005/8/layout/orgChart1"/>
    <dgm:cxn modelId="{3BF9AAEA-5E5E-42E8-A798-F1C06858C3DA}" type="presParOf" srcId="{BD2E1D35-933A-4A2C-92FB-1DF5C416A96E}" destId="{09DE60D1-25CD-4E92-BC3C-2236F5115406}" srcOrd="3" destOrd="0" presId="urn:microsoft.com/office/officeart/2005/8/layout/orgChart1"/>
    <dgm:cxn modelId="{6A71ACE7-E283-4555-BC1B-D22F286C4FDB}" type="presParOf" srcId="{09DE60D1-25CD-4E92-BC3C-2236F5115406}" destId="{C70B5402-3D2C-465C-B008-72B2A73CFDF3}" srcOrd="0" destOrd="0" presId="urn:microsoft.com/office/officeart/2005/8/layout/orgChart1"/>
    <dgm:cxn modelId="{87C9A37C-B969-450C-ACD3-0DC6D17D6655}" type="presParOf" srcId="{C70B5402-3D2C-465C-B008-72B2A73CFDF3}" destId="{09103D04-84AC-4443-9EFE-2544C0E1FC14}" srcOrd="0" destOrd="0" presId="urn:microsoft.com/office/officeart/2005/8/layout/orgChart1"/>
    <dgm:cxn modelId="{0B763776-D2EB-4468-8EE0-5A5B71C80664}" type="presParOf" srcId="{C70B5402-3D2C-465C-B008-72B2A73CFDF3}" destId="{1F2A4853-9F70-4561-9546-A960CFDD0F81}" srcOrd="1" destOrd="0" presId="urn:microsoft.com/office/officeart/2005/8/layout/orgChart1"/>
    <dgm:cxn modelId="{E3D7E2EE-6BFD-480A-8EC7-5ED51E759231}" type="presParOf" srcId="{09DE60D1-25CD-4E92-BC3C-2236F5115406}" destId="{65A14C66-DF69-4E55-9FFF-5063CC07818A}" srcOrd="1" destOrd="0" presId="urn:microsoft.com/office/officeart/2005/8/layout/orgChart1"/>
    <dgm:cxn modelId="{2646BCA5-6621-4F05-BC0A-7187D1619C0E}" type="presParOf" srcId="{09DE60D1-25CD-4E92-BC3C-2236F5115406}" destId="{209889CC-C898-45FC-9F91-4D8A5698C459}" srcOrd="2" destOrd="0" presId="urn:microsoft.com/office/officeart/2005/8/layout/orgChart1"/>
    <dgm:cxn modelId="{C85ED125-A387-4965-B0A0-ADE1A913BB46}" type="presParOf" srcId="{BD2E1D35-933A-4A2C-92FB-1DF5C416A96E}" destId="{64BE473E-6130-433E-B258-C2DD9D117D20}" srcOrd="4" destOrd="0" presId="urn:microsoft.com/office/officeart/2005/8/layout/orgChart1"/>
    <dgm:cxn modelId="{40B274C7-4CD3-410E-95F6-A054D35CCD11}" type="presParOf" srcId="{BD2E1D35-933A-4A2C-92FB-1DF5C416A96E}" destId="{F61A66CF-A49F-4E05-B2E4-CE6CB7BE34CD}" srcOrd="5" destOrd="0" presId="urn:microsoft.com/office/officeart/2005/8/layout/orgChart1"/>
    <dgm:cxn modelId="{228F60E7-FB7B-4647-A25D-33014DBBD370}" type="presParOf" srcId="{F61A66CF-A49F-4E05-B2E4-CE6CB7BE34CD}" destId="{FCEC9FB9-106B-4391-A89E-F587A3BFF453}" srcOrd="0" destOrd="0" presId="urn:microsoft.com/office/officeart/2005/8/layout/orgChart1"/>
    <dgm:cxn modelId="{54118985-C904-4F4C-8A59-A413BFA16416}" type="presParOf" srcId="{FCEC9FB9-106B-4391-A89E-F587A3BFF453}" destId="{21CAACA9-6AF7-4A95-9173-6FF3F8C846AE}" srcOrd="0" destOrd="0" presId="urn:microsoft.com/office/officeart/2005/8/layout/orgChart1"/>
    <dgm:cxn modelId="{EAC322D4-B997-45E3-A575-CB3516DD70D7}" type="presParOf" srcId="{FCEC9FB9-106B-4391-A89E-F587A3BFF453}" destId="{EEE87690-1919-4F3E-9645-0FD20075120E}" srcOrd="1" destOrd="0" presId="urn:microsoft.com/office/officeart/2005/8/layout/orgChart1"/>
    <dgm:cxn modelId="{5CBF68AA-21F6-4C9C-A4A3-12D514CE02B5}" type="presParOf" srcId="{F61A66CF-A49F-4E05-B2E4-CE6CB7BE34CD}" destId="{F9CA881E-AF49-43FE-8BCA-81B1B99C2471}" srcOrd="1" destOrd="0" presId="urn:microsoft.com/office/officeart/2005/8/layout/orgChart1"/>
    <dgm:cxn modelId="{281F7F13-7885-4EBB-98EA-0E66CD4C332A}" type="presParOf" srcId="{F61A66CF-A49F-4E05-B2E4-CE6CB7BE34CD}" destId="{804EA418-6D3C-427D-B9E2-CD8F5E8AD7F2}" srcOrd="2" destOrd="0" presId="urn:microsoft.com/office/officeart/2005/8/layout/orgChart1"/>
    <dgm:cxn modelId="{46A9EE7B-C6A5-462F-9487-8A23ECD84E8C}" type="presParOf" srcId="{BD2E1D35-933A-4A2C-92FB-1DF5C416A96E}" destId="{BEC89413-1232-4628-846F-E4CDB611DE18}" srcOrd="6" destOrd="0" presId="urn:microsoft.com/office/officeart/2005/8/layout/orgChart1"/>
    <dgm:cxn modelId="{1E0AA878-0C87-4E42-AB33-E4D20C53AE69}" type="presParOf" srcId="{BD2E1D35-933A-4A2C-92FB-1DF5C416A96E}" destId="{347578C8-5620-4F51-8017-2FFB49EA0A77}" srcOrd="7" destOrd="0" presId="urn:microsoft.com/office/officeart/2005/8/layout/orgChart1"/>
    <dgm:cxn modelId="{087AE697-B0BB-41D2-907E-E7B47219AC06}" type="presParOf" srcId="{347578C8-5620-4F51-8017-2FFB49EA0A77}" destId="{0FBB8C18-D0CE-4015-9573-9A2F2A54419C}" srcOrd="0" destOrd="0" presId="urn:microsoft.com/office/officeart/2005/8/layout/orgChart1"/>
    <dgm:cxn modelId="{DF610690-B6B7-42CE-8D5B-770481A52C8B}" type="presParOf" srcId="{0FBB8C18-D0CE-4015-9573-9A2F2A54419C}" destId="{AF365DA9-CC7F-486F-AA18-D7F482838531}" srcOrd="0" destOrd="0" presId="urn:microsoft.com/office/officeart/2005/8/layout/orgChart1"/>
    <dgm:cxn modelId="{A8FEBE51-A46D-47C5-9911-F9B8D5B7D7B6}" type="presParOf" srcId="{0FBB8C18-D0CE-4015-9573-9A2F2A54419C}" destId="{2FC10CC2-057E-4B83-928B-A7ED291B6A7E}" srcOrd="1" destOrd="0" presId="urn:microsoft.com/office/officeart/2005/8/layout/orgChart1"/>
    <dgm:cxn modelId="{DE94B4C2-10BA-428E-A049-A29EB80BD1DE}" type="presParOf" srcId="{347578C8-5620-4F51-8017-2FFB49EA0A77}" destId="{2CBA9B07-0027-4E4C-A187-269E9CF363F0}" srcOrd="1" destOrd="0" presId="urn:microsoft.com/office/officeart/2005/8/layout/orgChart1"/>
    <dgm:cxn modelId="{D55F9E5A-3CE5-4905-B936-9F1FFC2E22DA}" type="presParOf" srcId="{347578C8-5620-4F51-8017-2FFB49EA0A77}" destId="{8FC7A37F-0A16-47E4-9C6A-9346A7B258D5}" srcOrd="2" destOrd="0" presId="urn:microsoft.com/office/officeart/2005/8/layout/orgChart1"/>
    <dgm:cxn modelId="{5B53B215-B6AD-43AF-8C7F-8FA0725314C1}" type="presParOf" srcId="{DA242023-D0AD-47CC-87AB-999CFA6E6AA0}" destId="{3D98E572-7438-4D95-9454-0AB5E5D18879}" srcOrd="2" destOrd="0" presId="urn:microsoft.com/office/officeart/2005/8/layout/orgChart1"/>
    <dgm:cxn modelId="{E584FBD1-0F6C-4264-AA36-5AB5DA9E5A4A}" type="presParOf" srcId="{3D98E572-7438-4D95-9454-0AB5E5D18879}" destId="{160B5ACB-1BD5-4675-BAAF-AD13E4C7BE43}" srcOrd="0" destOrd="0" presId="urn:microsoft.com/office/officeart/2005/8/layout/orgChart1"/>
    <dgm:cxn modelId="{29070DB9-6FC9-4E0F-A033-530ED0DA136D}" type="presParOf" srcId="{3D98E572-7438-4D95-9454-0AB5E5D18879}" destId="{5C3554A4-5D2E-4FC8-B3D1-1C1523727494}" srcOrd="1" destOrd="0" presId="urn:microsoft.com/office/officeart/2005/8/layout/orgChart1"/>
    <dgm:cxn modelId="{A01B222E-973F-4698-BF99-A862CEFB1671}" type="presParOf" srcId="{5C3554A4-5D2E-4FC8-B3D1-1C1523727494}" destId="{449BF943-6789-4937-A5CA-256772AAAC8D}" srcOrd="0" destOrd="0" presId="urn:microsoft.com/office/officeart/2005/8/layout/orgChart1"/>
    <dgm:cxn modelId="{45B818B9-A09D-470D-A106-CD9F6C5E9BB3}" type="presParOf" srcId="{449BF943-6789-4937-A5CA-256772AAAC8D}" destId="{657B61DB-3233-491D-887C-BFC9DD2EE0A5}" srcOrd="0" destOrd="0" presId="urn:microsoft.com/office/officeart/2005/8/layout/orgChart1"/>
    <dgm:cxn modelId="{FF14B34C-ED47-480E-AB28-0E187CC32AB2}" type="presParOf" srcId="{449BF943-6789-4937-A5CA-256772AAAC8D}" destId="{3AF8F6AB-7237-46EC-A65F-D54A43365043}" srcOrd="1" destOrd="0" presId="urn:microsoft.com/office/officeart/2005/8/layout/orgChart1"/>
    <dgm:cxn modelId="{A4F5DEA2-E9F3-4D1F-9EA6-D670CC4AE498}" type="presParOf" srcId="{5C3554A4-5D2E-4FC8-B3D1-1C1523727494}" destId="{833BAB04-7D59-4EFA-9096-00560B0BB59B}" srcOrd="1" destOrd="0" presId="urn:microsoft.com/office/officeart/2005/8/layout/orgChart1"/>
    <dgm:cxn modelId="{FE68752D-6D7F-4A45-91D9-788527EEF2A4}" type="presParOf" srcId="{5C3554A4-5D2E-4FC8-B3D1-1C1523727494}" destId="{4D0F1272-ADC4-4997-A1DF-6DB09DA0D14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5BF141-EF1F-432F-9A04-57204689D34E}" type="doc">
      <dgm:prSet loTypeId="urn:microsoft.com/office/officeart/2005/8/layout/chevron2" loCatId="list" qsTypeId="urn:microsoft.com/office/officeart/2005/8/quickstyle/simple5" qsCatId="simple" csTypeId="urn:microsoft.com/office/officeart/2005/8/colors/accent4_2" csCatId="accent4" phldr="1"/>
      <dgm:spPr/>
      <dgm:t>
        <a:bodyPr/>
        <a:lstStyle/>
        <a:p>
          <a:endParaRPr lang="tr-TR"/>
        </a:p>
      </dgm:t>
    </dgm:pt>
    <dgm:pt modelId="{7320B14B-5D1E-4684-A726-876D6573FBF1}">
      <dgm:prSet phldrT="[Metin]"/>
      <dgm:spPr/>
      <dgm:t>
        <a:bodyPr/>
        <a:lstStyle/>
        <a:p>
          <a:r>
            <a:rPr lang="en-US" noProof="0" dirty="0" smtClean="0"/>
            <a:t>1</a:t>
          </a:r>
          <a:endParaRPr lang="en-US" noProof="0" dirty="0"/>
        </a:p>
      </dgm:t>
    </dgm:pt>
    <dgm:pt modelId="{AD745BE7-F0E7-4E34-8B12-3ACF64B94BFD}" type="parTrans" cxnId="{42557440-586A-47AC-9C05-5EE678F23708}">
      <dgm:prSet/>
      <dgm:spPr/>
      <dgm:t>
        <a:bodyPr/>
        <a:lstStyle/>
        <a:p>
          <a:endParaRPr lang="en-US" noProof="0"/>
        </a:p>
      </dgm:t>
    </dgm:pt>
    <dgm:pt modelId="{CF3E698D-B15B-48C5-9B50-DE65857EF564}" type="sibTrans" cxnId="{42557440-586A-47AC-9C05-5EE678F23708}">
      <dgm:prSet/>
      <dgm:spPr/>
      <dgm:t>
        <a:bodyPr/>
        <a:lstStyle/>
        <a:p>
          <a:endParaRPr lang="en-US" noProof="0"/>
        </a:p>
      </dgm:t>
    </dgm:pt>
    <dgm:pt modelId="{70F94ACE-6662-4814-AAEA-673D99D5FBC6}">
      <dgm:prSet phldrT="[Metin]" custT="1"/>
      <dgm:spPr>
        <a:effectLst>
          <a:glow rad="228600">
            <a:schemeClr val="accent5">
              <a:satMod val="175000"/>
              <a:alpha val="40000"/>
            </a:schemeClr>
          </a:glow>
        </a:effectLst>
      </dgm:spPr>
      <dgm:t>
        <a:bodyPr/>
        <a:lstStyle/>
        <a:p>
          <a:r>
            <a:rPr lang="en-US" sz="2000" b="0" noProof="0" dirty="0" smtClean="0"/>
            <a:t>Define the Health Problems in </a:t>
          </a:r>
          <a:r>
            <a:rPr lang="tr-TR" sz="2000" b="0" noProof="0" dirty="0" smtClean="0"/>
            <a:t>t</a:t>
          </a:r>
          <a:r>
            <a:rPr lang="en-US" sz="2000" b="0" noProof="0" dirty="0" smtClean="0"/>
            <a:t>he Community</a:t>
          </a:r>
          <a:r>
            <a:rPr lang="tr-TR" sz="2000" b="0" noProof="0" dirty="0" smtClean="0"/>
            <a:t> </a:t>
          </a:r>
          <a:r>
            <a:rPr lang="en-US" sz="2000" b="0" noProof="0" dirty="0" smtClean="0"/>
            <a:t>and the factors that influence </a:t>
          </a:r>
          <a:r>
            <a:rPr lang="tr-TR" sz="2000" b="0" noProof="0" dirty="0" smtClean="0"/>
            <a:t>it</a:t>
          </a:r>
          <a:endParaRPr lang="en-US" sz="2000" b="0" noProof="0" dirty="0"/>
        </a:p>
      </dgm:t>
    </dgm:pt>
    <dgm:pt modelId="{FD6D9836-7909-46C4-97E1-172E690FA738}" type="parTrans" cxnId="{C073D88D-F2F7-46F1-925F-218A58B76EED}">
      <dgm:prSet/>
      <dgm:spPr/>
      <dgm:t>
        <a:bodyPr/>
        <a:lstStyle/>
        <a:p>
          <a:endParaRPr lang="en-US" noProof="0"/>
        </a:p>
      </dgm:t>
    </dgm:pt>
    <dgm:pt modelId="{9EE2755F-1DDB-4308-9E94-4AEC0539F131}" type="sibTrans" cxnId="{C073D88D-F2F7-46F1-925F-218A58B76EED}">
      <dgm:prSet/>
      <dgm:spPr/>
      <dgm:t>
        <a:bodyPr/>
        <a:lstStyle/>
        <a:p>
          <a:endParaRPr lang="en-US" noProof="0"/>
        </a:p>
      </dgm:t>
    </dgm:pt>
    <dgm:pt modelId="{354C9B38-91D7-45D8-BDA0-228E32415806}">
      <dgm:prSet phldrT="[Metin]"/>
      <dgm:spPr/>
      <dgm:t>
        <a:bodyPr/>
        <a:lstStyle/>
        <a:p>
          <a:r>
            <a:rPr lang="en-US" noProof="0" dirty="0" smtClean="0"/>
            <a:t>2</a:t>
          </a:r>
          <a:endParaRPr lang="en-US" noProof="0" dirty="0"/>
        </a:p>
      </dgm:t>
    </dgm:pt>
    <dgm:pt modelId="{1BF4286B-1756-46E6-9FFC-01CAA2CB69BC}" type="parTrans" cxnId="{92EA782E-F4C8-438F-9968-CFA2CA0296C6}">
      <dgm:prSet/>
      <dgm:spPr/>
      <dgm:t>
        <a:bodyPr/>
        <a:lstStyle/>
        <a:p>
          <a:endParaRPr lang="en-US" noProof="0"/>
        </a:p>
      </dgm:t>
    </dgm:pt>
    <dgm:pt modelId="{0C560EE6-4D43-488B-A57D-0908BFE6BA39}" type="sibTrans" cxnId="{92EA782E-F4C8-438F-9968-CFA2CA0296C6}">
      <dgm:prSet/>
      <dgm:spPr/>
      <dgm:t>
        <a:bodyPr/>
        <a:lstStyle/>
        <a:p>
          <a:endParaRPr lang="en-US" noProof="0"/>
        </a:p>
      </dgm:t>
    </dgm:pt>
    <dgm:pt modelId="{2BF13A07-04DE-499E-97D8-1BE330A5D531}">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0" noProof="0" dirty="0" smtClean="0"/>
            <a:t> Prioritize the Health Problems and Select one</a:t>
          </a:r>
          <a:r>
            <a:rPr lang="tr-TR" sz="2000" b="0" noProof="0" dirty="0" smtClean="0"/>
            <a:t>   Problem </a:t>
          </a:r>
          <a:endParaRPr lang="en-US" sz="1200" noProof="0" dirty="0"/>
        </a:p>
      </dgm:t>
    </dgm:pt>
    <dgm:pt modelId="{DDC2FC8D-4C95-4028-881A-6630780A8016}" type="parTrans" cxnId="{FEF60BCB-68A2-40A8-B115-A83FECC48DA2}">
      <dgm:prSet/>
      <dgm:spPr/>
      <dgm:t>
        <a:bodyPr/>
        <a:lstStyle/>
        <a:p>
          <a:endParaRPr lang="en-US" noProof="0"/>
        </a:p>
      </dgm:t>
    </dgm:pt>
    <dgm:pt modelId="{7D0830D7-0A9C-4284-9406-1BB034ED43F5}" type="sibTrans" cxnId="{FEF60BCB-68A2-40A8-B115-A83FECC48DA2}">
      <dgm:prSet/>
      <dgm:spPr/>
      <dgm:t>
        <a:bodyPr/>
        <a:lstStyle/>
        <a:p>
          <a:endParaRPr lang="en-US" noProof="0"/>
        </a:p>
      </dgm:t>
    </dgm:pt>
    <dgm:pt modelId="{C0F07868-2BB5-46C5-9F61-FA833DD3FEFB}">
      <dgm:prSet phldrT="[Metin]"/>
      <dgm:spPr/>
      <dgm:t>
        <a:bodyPr/>
        <a:lstStyle/>
        <a:p>
          <a:r>
            <a:rPr lang="en-US" noProof="0" smtClean="0"/>
            <a:t>3</a:t>
          </a:r>
          <a:endParaRPr lang="en-US" noProof="0"/>
        </a:p>
      </dgm:t>
    </dgm:pt>
    <dgm:pt modelId="{10916798-8068-4DD2-96E7-81B4D69BAF97}" type="parTrans" cxnId="{DF7BE8A1-620A-479F-ACD8-CB5E155170A4}">
      <dgm:prSet/>
      <dgm:spPr/>
      <dgm:t>
        <a:bodyPr/>
        <a:lstStyle/>
        <a:p>
          <a:endParaRPr lang="en-US" noProof="0"/>
        </a:p>
      </dgm:t>
    </dgm:pt>
    <dgm:pt modelId="{D564254D-BDDB-4AB4-9E14-354CD72EA95F}" type="sibTrans" cxnId="{DF7BE8A1-620A-479F-ACD8-CB5E155170A4}">
      <dgm:prSet/>
      <dgm:spPr/>
      <dgm:t>
        <a:bodyPr/>
        <a:lstStyle/>
        <a:p>
          <a:endParaRPr lang="en-US" noProof="0"/>
        </a:p>
      </dgm:t>
    </dgm:pt>
    <dgm:pt modelId="{88732F6D-605F-43B8-AE1E-EFFF9ADC8F8D}">
      <dgm:prSet/>
      <dgm:spPr/>
      <dgm:t>
        <a:bodyPr/>
        <a:lstStyle/>
        <a:p>
          <a:r>
            <a:rPr lang="en-US" noProof="0" smtClean="0"/>
            <a:t>4</a:t>
          </a:r>
          <a:endParaRPr lang="en-US" noProof="0"/>
        </a:p>
      </dgm:t>
    </dgm:pt>
    <dgm:pt modelId="{77376559-DD84-445A-9FAB-C1A4BC05ECCF}" type="parTrans" cxnId="{E0A835ED-4CCD-4B4E-A634-388DC5AF8E56}">
      <dgm:prSet/>
      <dgm:spPr/>
      <dgm:t>
        <a:bodyPr/>
        <a:lstStyle/>
        <a:p>
          <a:endParaRPr lang="en-US" noProof="0"/>
        </a:p>
      </dgm:t>
    </dgm:pt>
    <dgm:pt modelId="{E3F3AAB2-8AAB-4349-B68A-5E53C219EABE}" type="sibTrans" cxnId="{E0A835ED-4CCD-4B4E-A634-388DC5AF8E56}">
      <dgm:prSet/>
      <dgm:spPr/>
      <dgm:t>
        <a:bodyPr/>
        <a:lstStyle/>
        <a:p>
          <a:endParaRPr lang="en-US" noProof="0"/>
        </a:p>
      </dgm:t>
    </dgm:pt>
    <dgm:pt modelId="{FB24DA99-E624-4928-8AA6-62420784A087}">
      <dgm:prSet custT="1"/>
      <dgm:spPr/>
      <dgm:t>
        <a:bodyPr/>
        <a:lstStyle/>
        <a:p>
          <a:r>
            <a:rPr lang="en-US" sz="2000" noProof="0" smtClean="0"/>
            <a:t>Evaluate the Intervention</a:t>
          </a:r>
          <a:endParaRPr lang="en-US" sz="2000" noProof="0"/>
        </a:p>
      </dgm:t>
    </dgm:pt>
    <dgm:pt modelId="{DCD896B2-6757-4C1C-86AF-C18083868EA0}" type="parTrans" cxnId="{5B957D27-27BC-4A09-8A9A-B7675B7AD190}">
      <dgm:prSet/>
      <dgm:spPr/>
      <dgm:t>
        <a:bodyPr/>
        <a:lstStyle/>
        <a:p>
          <a:endParaRPr lang="en-US" noProof="0"/>
        </a:p>
      </dgm:t>
    </dgm:pt>
    <dgm:pt modelId="{69D01BEA-31C9-411C-A5E7-D825B42091E5}" type="sibTrans" cxnId="{5B957D27-27BC-4A09-8A9A-B7675B7AD190}">
      <dgm:prSet/>
      <dgm:spPr/>
      <dgm:t>
        <a:bodyPr/>
        <a:lstStyle/>
        <a:p>
          <a:endParaRPr lang="en-US" noProof="0"/>
        </a:p>
      </dgm:t>
    </dgm:pt>
    <dgm:pt modelId="{F496AF56-8479-47F4-B854-2CBBFE53531A}">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noProof="0" dirty="0" smtClean="0"/>
            <a:t> </a:t>
          </a:r>
          <a:r>
            <a:rPr lang="en-US" sz="2000" noProof="0" dirty="0" smtClean="0"/>
            <a:t>Develop and Implement an Intervention</a:t>
          </a:r>
          <a:endParaRPr lang="en-US" sz="2000" noProof="0" dirty="0"/>
        </a:p>
      </dgm:t>
    </dgm:pt>
    <dgm:pt modelId="{AA8D5562-2666-40C4-990C-574ED6BFCB97}" type="sibTrans" cxnId="{C6F6960C-E18F-4B29-8849-00A3801D0EA1}">
      <dgm:prSet/>
      <dgm:spPr/>
      <dgm:t>
        <a:bodyPr/>
        <a:lstStyle/>
        <a:p>
          <a:endParaRPr lang="en-US" noProof="0"/>
        </a:p>
      </dgm:t>
    </dgm:pt>
    <dgm:pt modelId="{5F89F0A1-C88D-4BC7-BEF1-0DEE0B3537D1}" type="parTrans" cxnId="{C6F6960C-E18F-4B29-8849-00A3801D0EA1}">
      <dgm:prSet/>
      <dgm:spPr/>
      <dgm:t>
        <a:bodyPr/>
        <a:lstStyle/>
        <a:p>
          <a:endParaRPr lang="en-US" noProof="0"/>
        </a:p>
      </dgm:t>
    </dgm:pt>
    <dgm:pt modelId="{2ED8E4D6-42F3-4C84-8D6D-1DA630574C93}" type="pres">
      <dgm:prSet presAssocID="{FC5BF141-EF1F-432F-9A04-57204689D34E}" presName="linearFlow" presStyleCnt="0">
        <dgm:presLayoutVars>
          <dgm:dir/>
          <dgm:animLvl val="lvl"/>
          <dgm:resizeHandles val="exact"/>
        </dgm:presLayoutVars>
      </dgm:prSet>
      <dgm:spPr/>
      <dgm:t>
        <a:bodyPr/>
        <a:lstStyle/>
        <a:p>
          <a:endParaRPr lang="en-US"/>
        </a:p>
      </dgm:t>
    </dgm:pt>
    <dgm:pt modelId="{EC5E6AC2-160B-4DB2-A2C5-585E0D143DAF}" type="pres">
      <dgm:prSet presAssocID="{7320B14B-5D1E-4684-A726-876D6573FBF1}" presName="composite" presStyleCnt="0"/>
      <dgm:spPr/>
      <dgm:t>
        <a:bodyPr/>
        <a:lstStyle/>
        <a:p>
          <a:endParaRPr lang="en-US"/>
        </a:p>
      </dgm:t>
    </dgm:pt>
    <dgm:pt modelId="{096C9AC9-CD20-4819-AE04-0A2ED62C97C3}" type="pres">
      <dgm:prSet presAssocID="{7320B14B-5D1E-4684-A726-876D6573FBF1}" presName="parentText" presStyleLbl="alignNode1" presStyleIdx="0" presStyleCnt="4">
        <dgm:presLayoutVars>
          <dgm:chMax val="1"/>
          <dgm:bulletEnabled val="1"/>
        </dgm:presLayoutVars>
      </dgm:prSet>
      <dgm:spPr/>
      <dgm:t>
        <a:bodyPr/>
        <a:lstStyle/>
        <a:p>
          <a:endParaRPr lang="en-US"/>
        </a:p>
      </dgm:t>
    </dgm:pt>
    <dgm:pt modelId="{1BB771AE-FEBE-4CDA-99C3-775A636CB47F}" type="pres">
      <dgm:prSet presAssocID="{7320B14B-5D1E-4684-A726-876D6573FBF1}" presName="descendantText" presStyleLbl="alignAcc1" presStyleIdx="0" presStyleCnt="4">
        <dgm:presLayoutVars>
          <dgm:bulletEnabled val="1"/>
        </dgm:presLayoutVars>
      </dgm:prSet>
      <dgm:spPr/>
      <dgm:t>
        <a:bodyPr/>
        <a:lstStyle/>
        <a:p>
          <a:endParaRPr lang="tr-TR"/>
        </a:p>
      </dgm:t>
    </dgm:pt>
    <dgm:pt modelId="{8D1F741F-AF8E-4546-A116-F621AA902341}" type="pres">
      <dgm:prSet presAssocID="{CF3E698D-B15B-48C5-9B50-DE65857EF564}" presName="sp" presStyleCnt="0"/>
      <dgm:spPr/>
      <dgm:t>
        <a:bodyPr/>
        <a:lstStyle/>
        <a:p>
          <a:endParaRPr lang="en-US"/>
        </a:p>
      </dgm:t>
    </dgm:pt>
    <dgm:pt modelId="{BC908D7F-29FE-49A3-A2AD-F250FB27343A}" type="pres">
      <dgm:prSet presAssocID="{354C9B38-91D7-45D8-BDA0-228E32415806}" presName="composite" presStyleCnt="0"/>
      <dgm:spPr/>
      <dgm:t>
        <a:bodyPr/>
        <a:lstStyle/>
        <a:p>
          <a:endParaRPr lang="en-US"/>
        </a:p>
      </dgm:t>
    </dgm:pt>
    <dgm:pt modelId="{5A271F92-9FA0-4E76-8AF9-42E78284569B}" type="pres">
      <dgm:prSet presAssocID="{354C9B38-91D7-45D8-BDA0-228E32415806}" presName="parentText" presStyleLbl="alignNode1" presStyleIdx="1" presStyleCnt="4">
        <dgm:presLayoutVars>
          <dgm:chMax val="1"/>
          <dgm:bulletEnabled val="1"/>
        </dgm:presLayoutVars>
      </dgm:prSet>
      <dgm:spPr/>
      <dgm:t>
        <a:bodyPr/>
        <a:lstStyle/>
        <a:p>
          <a:endParaRPr lang="en-US"/>
        </a:p>
      </dgm:t>
    </dgm:pt>
    <dgm:pt modelId="{170CD3C6-60FA-49C5-A354-152CC240077E}" type="pres">
      <dgm:prSet presAssocID="{354C9B38-91D7-45D8-BDA0-228E32415806}" presName="descendantText" presStyleLbl="alignAcc1" presStyleIdx="1" presStyleCnt="4">
        <dgm:presLayoutVars>
          <dgm:bulletEnabled val="1"/>
        </dgm:presLayoutVars>
      </dgm:prSet>
      <dgm:spPr/>
      <dgm:t>
        <a:bodyPr/>
        <a:lstStyle/>
        <a:p>
          <a:endParaRPr lang="tr-TR"/>
        </a:p>
      </dgm:t>
    </dgm:pt>
    <dgm:pt modelId="{B79E3C0E-07B8-4D34-AC9C-FE3C7A3F298C}" type="pres">
      <dgm:prSet presAssocID="{0C560EE6-4D43-488B-A57D-0908BFE6BA39}" presName="sp" presStyleCnt="0"/>
      <dgm:spPr/>
      <dgm:t>
        <a:bodyPr/>
        <a:lstStyle/>
        <a:p>
          <a:endParaRPr lang="en-US"/>
        </a:p>
      </dgm:t>
    </dgm:pt>
    <dgm:pt modelId="{D7347064-8D78-4850-8B27-392AF4CD3A26}" type="pres">
      <dgm:prSet presAssocID="{C0F07868-2BB5-46C5-9F61-FA833DD3FEFB}" presName="composite" presStyleCnt="0"/>
      <dgm:spPr/>
      <dgm:t>
        <a:bodyPr/>
        <a:lstStyle/>
        <a:p>
          <a:endParaRPr lang="en-US"/>
        </a:p>
      </dgm:t>
    </dgm:pt>
    <dgm:pt modelId="{49551FEB-F2CF-4236-80AE-70F8CBFB670E}" type="pres">
      <dgm:prSet presAssocID="{C0F07868-2BB5-46C5-9F61-FA833DD3FEFB}" presName="parentText" presStyleLbl="alignNode1" presStyleIdx="2" presStyleCnt="4" custLinFactNeighborY="3318">
        <dgm:presLayoutVars>
          <dgm:chMax val="1"/>
          <dgm:bulletEnabled val="1"/>
        </dgm:presLayoutVars>
      </dgm:prSet>
      <dgm:spPr/>
      <dgm:t>
        <a:bodyPr/>
        <a:lstStyle/>
        <a:p>
          <a:endParaRPr lang="en-US"/>
        </a:p>
      </dgm:t>
    </dgm:pt>
    <dgm:pt modelId="{417989F8-AE07-4276-88C8-903B6EEF18AB}" type="pres">
      <dgm:prSet presAssocID="{C0F07868-2BB5-46C5-9F61-FA833DD3FEFB}" presName="descendantText" presStyleLbl="alignAcc1" presStyleIdx="2" presStyleCnt="4">
        <dgm:presLayoutVars>
          <dgm:bulletEnabled val="1"/>
        </dgm:presLayoutVars>
      </dgm:prSet>
      <dgm:spPr/>
      <dgm:t>
        <a:bodyPr/>
        <a:lstStyle/>
        <a:p>
          <a:endParaRPr lang="tr-TR"/>
        </a:p>
      </dgm:t>
    </dgm:pt>
    <dgm:pt modelId="{D78100A7-A7F1-41B8-992A-6C6B639BE8BD}" type="pres">
      <dgm:prSet presAssocID="{D564254D-BDDB-4AB4-9E14-354CD72EA95F}" presName="sp" presStyleCnt="0"/>
      <dgm:spPr/>
      <dgm:t>
        <a:bodyPr/>
        <a:lstStyle/>
        <a:p>
          <a:endParaRPr lang="en-US"/>
        </a:p>
      </dgm:t>
    </dgm:pt>
    <dgm:pt modelId="{2E42FDE8-1415-4023-91C8-5FB3DE0A7C7E}" type="pres">
      <dgm:prSet presAssocID="{88732F6D-605F-43B8-AE1E-EFFF9ADC8F8D}" presName="composite" presStyleCnt="0"/>
      <dgm:spPr/>
      <dgm:t>
        <a:bodyPr/>
        <a:lstStyle/>
        <a:p>
          <a:endParaRPr lang="en-US"/>
        </a:p>
      </dgm:t>
    </dgm:pt>
    <dgm:pt modelId="{CE1B8FFD-3769-457F-A194-60297A8490A3}" type="pres">
      <dgm:prSet presAssocID="{88732F6D-605F-43B8-AE1E-EFFF9ADC8F8D}" presName="parentText" presStyleLbl="alignNode1" presStyleIdx="3" presStyleCnt="4">
        <dgm:presLayoutVars>
          <dgm:chMax val="1"/>
          <dgm:bulletEnabled val="1"/>
        </dgm:presLayoutVars>
      </dgm:prSet>
      <dgm:spPr/>
      <dgm:t>
        <a:bodyPr/>
        <a:lstStyle/>
        <a:p>
          <a:endParaRPr lang="en-US"/>
        </a:p>
      </dgm:t>
    </dgm:pt>
    <dgm:pt modelId="{2FCD86EC-41A7-4E52-AE29-7D8D66CD500C}" type="pres">
      <dgm:prSet presAssocID="{88732F6D-605F-43B8-AE1E-EFFF9ADC8F8D}" presName="descendantText" presStyleLbl="alignAcc1" presStyleIdx="3" presStyleCnt="4">
        <dgm:presLayoutVars>
          <dgm:bulletEnabled val="1"/>
        </dgm:presLayoutVars>
      </dgm:prSet>
      <dgm:spPr/>
      <dgm:t>
        <a:bodyPr/>
        <a:lstStyle/>
        <a:p>
          <a:endParaRPr lang="en-US"/>
        </a:p>
      </dgm:t>
    </dgm:pt>
  </dgm:ptLst>
  <dgm:cxnLst>
    <dgm:cxn modelId="{E0A835ED-4CCD-4B4E-A634-388DC5AF8E56}" srcId="{FC5BF141-EF1F-432F-9A04-57204689D34E}" destId="{88732F6D-605F-43B8-AE1E-EFFF9ADC8F8D}" srcOrd="3" destOrd="0" parTransId="{77376559-DD84-445A-9FAB-C1A4BC05ECCF}" sibTransId="{E3F3AAB2-8AAB-4349-B68A-5E53C219EABE}"/>
    <dgm:cxn modelId="{F96F16DF-46EC-4481-B9E3-7FEEF126E897}" type="presOf" srcId="{88732F6D-605F-43B8-AE1E-EFFF9ADC8F8D}" destId="{CE1B8FFD-3769-457F-A194-60297A8490A3}" srcOrd="0" destOrd="0" presId="urn:microsoft.com/office/officeart/2005/8/layout/chevron2"/>
    <dgm:cxn modelId="{FEF60BCB-68A2-40A8-B115-A83FECC48DA2}" srcId="{354C9B38-91D7-45D8-BDA0-228E32415806}" destId="{2BF13A07-04DE-499E-97D8-1BE330A5D531}" srcOrd="0" destOrd="0" parTransId="{DDC2FC8D-4C95-4028-881A-6630780A8016}" sibTransId="{7D0830D7-0A9C-4284-9406-1BB034ED43F5}"/>
    <dgm:cxn modelId="{C6F6960C-E18F-4B29-8849-00A3801D0EA1}" srcId="{C0F07868-2BB5-46C5-9F61-FA833DD3FEFB}" destId="{F496AF56-8479-47F4-B854-2CBBFE53531A}" srcOrd="0" destOrd="0" parTransId="{5F89F0A1-C88D-4BC7-BEF1-0DEE0B3537D1}" sibTransId="{AA8D5562-2666-40C4-990C-574ED6BFCB97}"/>
    <dgm:cxn modelId="{DF7BE8A1-620A-479F-ACD8-CB5E155170A4}" srcId="{FC5BF141-EF1F-432F-9A04-57204689D34E}" destId="{C0F07868-2BB5-46C5-9F61-FA833DD3FEFB}" srcOrd="2" destOrd="0" parTransId="{10916798-8068-4DD2-96E7-81B4D69BAF97}" sibTransId="{D564254D-BDDB-4AB4-9E14-354CD72EA95F}"/>
    <dgm:cxn modelId="{91F90786-63F0-43AF-8E29-0F3DE87FC856}" type="presOf" srcId="{F496AF56-8479-47F4-B854-2CBBFE53531A}" destId="{417989F8-AE07-4276-88C8-903B6EEF18AB}" srcOrd="0" destOrd="0" presId="urn:microsoft.com/office/officeart/2005/8/layout/chevron2"/>
    <dgm:cxn modelId="{34CA0DA9-A017-4CAE-B09A-E0F3419BED9D}" type="presOf" srcId="{FB24DA99-E624-4928-8AA6-62420784A087}" destId="{2FCD86EC-41A7-4E52-AE29-7D8D66CD500C}" srcOrd="0" destOrd="0" presId="urn:microsoft.com/office/officeart/2005/8/layout/chevron2"/>
    <dgm:cxn modelId="{02D332D6-34B6-414C-A4D7-FE9010934532}" type="presOf" srcId="{70F94ACE-6662-4814-AAEA-673D99D5FBC6}" destId="{1BB771AE-FEBE-4CDA-99C3-775A636CB47F}" srcOrd="0" destOrd="0" presId="urn:microsoft.com/office/officeart/2005/8/layout/chevron2"/>
    <dgm:cxn modelId="{5B957D27-27BC-4A09-8A9A-B7675B7AD190}" srcId="{88732F6D-605F-43B8-AE1E-EFFF9ADC8F8D}" destId="{FB24DA99-E624-4928-8AA6-62420784A087}" srcOrd="0" destOrd="0" parTransId="{DCD896B2-6757-4C1C-86AF-C18083868EA0}" sibTransId="{69D01BEA-31C9-411C-A5E7-D825B42091E5}"/>
    <dgm:cxn modelId="{42557440-586A-47AC-9C05-5EE678F23708}" srcId="{FC5BF141-EF1F-432F-9A04-57204689D34E}" destId="{7320B14B-5D1E-4684-A726-876D6573FBF1}" srcOrd="0" destOrd="0" parTransId="{AD745BE7-F0E7-4E34-8B12-3ACF64B94BFD}" sibTransId="{CF3E698D-B15B-48C5-9B50-DE65857EF564}"/>
    <dgm:cxn modelId="{6B1B0E83-19A7-4755-8D2B-CB154EDF6788}" type="presOf" srcId="{2BF13A07-04DE-499E-97D8-1BE330A5D531}" destId="{170CD3C6-60FA-49C5-A354-152CC240077E}" srcOrd="0" destOrd="0" presId="urn:microsoft.com/office/officeart/2005/8/layout/chevron2"/>
    <dgm:cxn modelId="{106077AA-8893-4EC8-9D5F-44677F97547A}" type="presOf" srcId="{FC5BF141-EF1F-432F-9A04-57204689D34E}" destId="{2ED8E4D6-42F3-4C84-8D6D-1DA630574C93}" srcOrd="0" destOrd="0" presId="urn:microsoft.com/office/officeart/2005/8/layout/chevron2"/>
    <dgm:cxn modelId="{D46CA3B0-CA1F-4DCD-B212-CC83CA0C960B}" type="presOf" srcId="{354C9B38-91D7-45D8-BDA0-228E32415806}" destId="{5A271F92-9FA0-4E76-8AF9-42E78284569B}" srcOrd="0" destOrd="0" presId="urn:microsoft.com/office/officeart/2005/8/layout/chevron2"/>
    <dgm:cxn modelId="{C073D88D-F2F7-46F1-925F-218A58B76EED}" srcId="{7320B14B-5D1E-4684-A726-876D6573FBF1}" destId="{70F94ACE-6662-4814-AAEA-673D99D5FBC6}" srcOrd="0" destOrd="0" parTransId="{FD6D9836-7909-46C4-97E1-172E690FA738}" sibTransId="{9EE2755F-1DDB-4308-9E94-4AEC0539F131}"/>
    <dgm:cxn modelId="{A919268C-A4B7-42BD-AFD1-A808DDDE2E57}" type="presOf" srcId="{7320B14B-5D1E-4684-A726-876D6573FBF1}" destId="{096C9AC9-CD20-4819-AE04-0A2ED62C97C3}" srcOrd="0" destOrd="0" presId="urn:microsoft.com/office/officeart/2005/8/layout/chevron2"/>
    <dgm:cxn modelId="{92EA782E-F4C8-438F-9968-CFA2CA0296C6}" srcId="{FC5BF141-EF1F-432F-9A04-57204689D34E}" destId="{354C9B38-91D7-45D8-BDA0-228E32415806}" srcOrd="1" destOrd="0" parTransId="{1BF4286B-1756-46E6-9FFC-01CAA2CB69BC}" sibTransId="{0C560EE6-4D43-488B-A57D-0908BFE6BA39}"/>
    <dgm:cxn modelId="{BC2C97AD-EB7B-44DB-8376-E49EA4D88855}" type="presOf" srcId="{C0F07868-2BB5-46C5-9F61-FA833DD3FEFB}" destId="{49551FEB-F2CF-4236-80AE-70F8CBFB670E}" srcOrd="0" destOrd="0" presId="urn:microsoft.com/office/officeart/2005/8/layout/chevron2"/>
    <dgm:cxn modelId="{B81F1E2D-3159-4414-A5D0-DE0CCCF9F8C3}" type="presParOf" srcId="{2ED8E4D6-42F3-4C84-8D6D-1DA630574C93}" destId="{EC5E6AC2-160B-4DB2-A2C5-585E0D143DAF}" srcOrd="0" destOrd="0" presId="urn:microsoft.com/office/officeart/2005/8/layout/chevron2"/>
    <dgm:cxn modelId="{C042E10A-D9D9-4961-98B1-A92DA4450B6D}" type="presParOf" srcId="{EC5E6AC2-160B-4DB2-A2C5-585E0D143DAF}" destId="{096C9AC9-CD20-4819-AE04-0A2ED62C97C3}" srcOrd="0" destOrd="0" presId="urn:microsoft.com/office/officeart/2005/8/layout/chevron2"/>
    <dgm:cxn modelId="{EED712B7-BFD9-4479-9157-1D5AED08CD51}" type="presParOf" srcId="{EC5E6AC2-160B-4DB2-A2C5-585E0D143DAF}" destId="{1BB771AE-FEBE-4CDA-99C3-775A636CB47F}" srcOrd="1" destOrd="0" presId="urn:microsoft.com/office/officeart/2005/8/layout/chevron2"/>
    <dgm:cxn modelId="{0B849D82-1B95-45A0-B6BB-361A2309F797}" type="presParOf" srcId="{2ED8E4D6-42F3-4C84-8D6D-1DA630574C93}" destId="{8D1F741F-AF8E-4546-A116-F621AA902341}" srcOrd="1" destOrd="0" presId="urn:microsoft.com/office/officeart/2005/8/layout/chevron2"/>
    <dgm:cxn modelId="{FA3DFA16-FB59-4BFA-A79F-A01FA5916F16}" type="presParOf" srcId="{2ED8E4D6-42F3-4C84-8D6D-1DA630574C93}" destId="{BC908D7F-29FE-49A3-A2AD-F250FB27343A}" srcOrd="2" destOrd="0" presId="urn:microsoft.com/office/officeart/2005/8/layout/chevron2"/>
    <dgm:cxn modelId="{C6392EB1-C921-4068-97E8-23756302B07E}" type="presParOf" srcId="{BC908D7F-29FE-49A3-A2AD-F250FB27343A}" destId="{5A271F92-9FA0-4E76-8AF9-42E78284569B}" srcOrd="0" destOrd="0" presId="urn:microsoft.com/office/officeart/2005/8/layout/chevron2"/>
    <dgm:cxn modelId="{A91507DE-FC68-4341-B553-15C5BBB0CD80}" type="presParOf" srcId="{BC908D7F-29FE-49A3-A2AD-F250FB27343A}" destId="{170CD3C6-60FA-49C5-A354-152CC240077E}" srcOrd="1" destOrd="0" presId="urn:microsoft.com/office/officeart/2005/8/layout/chevron2"/>
    <dgm:cxn modelId="{9A16FA2E-13C7-4C86-A39D-8EEFC9754EE1}" type="presParOf" srcId="{2ED8E4D6-42F3-4C84-8D6D-1DA630574C93}" destId="{B79E3C0E-07B8-4D34-AC9C-FE3C7A3F298C}" srcOrd="3" destOrd="0" presId="urn:microsoft.com/office/officeart/2005/8/layout/chevron2"/>
    <dgm:cxn modelId="{F834E30F-7F4E-4987-ACFB-CDFC18DEDCF8}" type="presParOf" srcId="{2ED8E4D6-42F3-4C84-8D6D-1DA630574C93}" destId="{D7347064-8D78-4850-8B27-392AF4CD3A26}" srcOrd="4" destOrd="0" presId="urn:microsoft.com/office/officeart/2005/8/layout/chevron2"/>
    <dgm:cxn modelId="{8B934F51-6BE1-41C7-9560-49C68AB0F743}" type="presParOf" srcId="{D7347064-8D78-4850-8B27-392AF4CD3A26}" destId="{49551FEB-F2CF-4236-80AE-70F8CBFB670E}" srcOrd="0" destOrd="0" presId="urn:microsoft.com/office/officeart/2005/8/layout/chevron2"/>
    <dgm:cxn modelId="{5AF978F2-D241-48FF-9E0D-F76B893BF458}" type="presParOf" srcId="{D7347064-8D78-4850-8B27-392AF4CD3A26}" destId="{417989F8-AE07-4276-88C8-903B6EEF18AB}" srcOrd="1" destOrd="0" presId="urn:microsoft.com/office/officeart/2005/8/layout/chevron2"/>
    <dgm:cxn modelId="{2CFE5EFA-5389-49FC-BE12-DF7D81E609C8}" type="presParOf" srcId="{2ED8E4D6-42F3-4C84-8D6D-1DA630574C93}" destId="{D78100A7-A7F1-41B8-992A-6C6B639BE8BD}" srcOrd="5" destOrd="0" presId="urn:microsoft.com/office/officeart/2005/8/layout/chevron2"/>
    <dgm:cxn modelId="{5BC81061-9775-4B71-8CDB-9CD6E425ABDF}" type="presParOf" srcId="{2ED8E4D6-42F3-4C84-8D6D-1DA630574C93}" destId="{2E42FDE8-1415-4023-91C8-5FB3DE0A7C7E}" srcOrd="6" destOrd="0" presId="urn:microsoft.com/office/officeart/2005/8/layout/chevron2"/>
    <dgm:cxn modelId="{E2DFB1BD-8BF4-4170-9FD1-4CF3F5335F50}" type="presParOf" srcId="{2E42FDE8-1415-4023-91C8-5FB3DE0A7C7E}" destId="{CE1B8FFD-3769-457F-A194-60297A8490A3}" srcOrd="0" destOrd="0" presId="urn:microsoft.com/office/officeart/2005/8/layout/chevron2"/>
    <dgm:cxn modelId="{44EDF947-2668-4E6E-B017-898C7C41AB87}" type="presParOf" srcId="{2E42FDE8-1415-4023-91C8-5FB3DE0A7C7E}" destId="{2FCD86EC-41A7-4E52-AE29-7D8D66CD50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B5ACB-1BD5-4675-BAAF-AD13E4C7BE43}">
      <dsp:nvSpPr>
        <dsp:cNvPr id="0" name=""/>
        <dsp:cNvSpPr/>
      </dsp:nvSpPr>
      <dsp:spPr>
        <a:xfrm>
          <a:off x="3556722" y="1169064"/>
          <a:ext cx="119541" cy="963640"/>
        </a:xfrm>
        <a:custGeom>
          <a:avLst/>
          <a:gdLst/>
          <a:ahLst/>
          <a:cxnLst/>
          <a:rect l="0" t="0" r="0" b="0"/>
          <a:pathLst>
            <a:path>
              <a:moveTo>
                <a:pt x="119541" y="0"/>
              </a:moveTo>
              <a:lnTo>
                <a:pt x="119541" y="963640"/>
              </a:lnTo>
              <a:lnTo>
                <a:pt x="0" y="96364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89413-1232-4628-846F-E4CDB611DE18}">
      <dsp:nvSpPr>
        <dsp:cNvPr id="0" name=""/>
        <dsp:cNvSpPr/>
      </dsp:nvSpPr>
      <dsp:spPr>
        <a:xfrm>
          <a:off x="3676263" y="1169064"/>
          <a:ext cx="3010179" cy="2029056"/>
        </a:xfrm>
        <a:custGeom>
          <a:avLst/>
          <a:gdLst/>
          <a:ahLst/>
          <a:cxnLst/>
          <a:rect l="0" t="0" r="0" b="0"/>
          <a:pathLst>
            <a:path>
              <a:moveTo>
                <a:pt x="0" y="0"/>
              </a:moveTo>
              <a:lnTo>
                <a:pt x="0" y="1859160"/>
              </a:lnTo>
              <a:lnTo>
                <a:pt x="3010179" y="1859160"/>
              </a:lnTo>
              <a:lnTo>
                <a:pt x="3010179" y="20290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E473E-6130-433E-B258-C2DD9D117D20}">
      <dsp:nvSpPr>
        <dsp:cNvPr id="0" name=""/>
        <dsp:cNvSpPr/>
      </dsp:nvSpPr>
      <dsp:spPr>
        <a:xfrm>
          <a:off x="3676263" y="1169064"/>
          <a:ext cx="1052333" cy="2029056"/>
        </a:xfrm>
        <a:custGeom>
          <a:avLst/>
          <a:gdLst/>
          <a:ahLst/>
          <a:cxnLst/>
          <a:rect l="0" t="0" r="0" b="0"/>
          <a:pathLst>
            <a:path>
              <a:moveTo>
                <a:pt x="0" y="0"/>
              </a:moveTo>
              <a:lnTo>
                <a:pt x="0" y="1859160"/>
              </a:lnTo>
              <a:lnTo>
                <a:pt x="1052333" y="1859160"/>
              </a:lnTo>
              <a:lnTo>
                <a:pt x="1052333" y="20290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465744-F488-4205-A256-FFAB155A72C8}">
      <dsp:nvSpPr>
        <dsp:cNvPr id="0" name=""/>
        <dsp:cNvSpPr/>
      </dsp:nvSpPr>
      <dsp:spPr>
        <a:xfrm>
          <a:off x="2770752" y="1169064"/>
          <a:ext cx="905511" cy="2029056"/>
        </a:xfrm>
        <a:custGeom>
          <a:avLst/>
          <a:gdLst/>
          <a:ahLst/>
          <a:cxnLst/>
          <a:rect l="0" t="0" r="0" b="0"/>
          <a:pathLst>
            <a:path>
              <a:moveTo>
                <a:pt x="905511" y="0"/>
              </a:moveTo>
              <a:lnTo>
                <a:pt x="905511" y="1859160"/>
              </a:lnTo>
              <a:lnTo>
                <a:pt x="0" y="1859160"/>
              </a:lnTo>
              <a:lnTo>
                <a:pt x="0" y="20290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20B9A0-14B2-4493-9A4E-EF1CBE899E61}">
      <dsp:nvSpPr>
        <dsp:cNvPr id="0" name=""/>
        <dsp:cNvSpPr/>
      </dsp:nvSpPr>
      <dsp:spPr>
        <a:xfrm>
          <a:off x="812906" y="1169064"/>
          <a:ext cx="2863357" cy="2029056"/>
        </a:xfrm>
        <a:custGeom>
          <a:avLst/>
          <a:gdLst/>
          <a:ahLst/>
          <a:cxnLst/>
          <a:rect l="0" t="0" r="0" b="0"/>
          <a:pathLst>
            <a:path>
              <a:moveTo>
                <a:pt x="2863357" y="0"/>
              </a:moveTo>
              <a:lnTo>
                <a:pt x="2863357" y="1859160"/>
              </a:lnTo>
              <a:lnTo>
                <a:pt x="0" y="1859160"/>
              </a:lnTo>
              <a:lnTo>
                <a:pt x="0" y="2029056"/>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61A8D-BD55-4562-92D9-B2D0C8696376}">
      <dsp:nvSpPr>
        <dsp:cNvPr id="0" name=""/>
        <dsp:cNvSpPr/>
      </dsp:nvSpPr>
      <dsp:spPr>
        <a:xfrm>
          <a:off x="904658" y="360037"/>
          <a:ext cx="5543211" cy="809027"/>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err="1" smtClean="0"/>
            <a:t>Defined</a:t>
          </a:r>
          <a:r>
            <a:rPr lang="tr-TR" sz="3200" kern="1200" dirty="0" smtClean="0"/>
            <a:t> </a:t>
          </a:r>
          <a:r>
            <a:rPr lang="tr-TR" sz="3200" kern="1200" dirty="0" err="1" smtClean="0"/>
            <a:t>Population</a:t>
          </a:r>
          <a:r>
            <a:rPr lang="tr-TR" sz="3200" kern="1200" dirty="0" smtClean="0"/>
            <a:t> </a:t>
          </a:r>
          <a:endParaRPr lang="en-US" sz="3200" kern="1200" dirty="0"/>
        </a:p>
      </dsp:txBody>
      <dsp:txXfrm>
        <a:off x="904658" y="360037"/>
        <a:ext cx="5543211" cy="809027"/>
      </dsp:txXfrm>
    </dsp:sp>
    <dsp:sp modelId="{6F9DD86A-6B7A-4292-8030-7A212A8CAAB3}">
      <dsp:nvSpPr>
        <dsp:cNvPr id="0" name=""/>
        <dsp:cNvSpPr/>
      </dsp:nvSpPr>
      <dsp:spPr>
        <a:xfrm>
          <a:off x="3879" y="3198120"/>
          <a:ext cx="1618054" cy="809027"/>
        </a:xfrm>
        <a:prstGeom prst="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err="1" smtClean="0"/>
            <a:t>Exposure</a:t>
          </a:r>
          <a:r>
            <a:rPr lang="tr-TR" sz="2000" kern="1200" dirty="0" smtClean="0"/>
            <a:t> +</a:t>
          </a:r>
        </a:p>
        <a:p>
          <a:pPr lvl="0" algn="ctr" defTabSz="889000">
            <a:lnSpc>
              <a:spcPct val="90000"/>
            </a:lnSpc>
            <a:spcBef>
              <a:spcPct val="0"/>
            </a:spcBef>
            <a:spcAft>
              <a:spcPct val="35000"/>
            </a:spcAft>
          </a:pPr>
          <a:r>
            <a:rPr lang="tr-TR" sz="2000" kern="1200" dirty="0" err="1" smtClean="0"/>
            <a:t>Outcome</a:t>
          </a:r>
          <a:r>
            <a:rPr lang="tr-TR" sz="2000" kern="1200" dirty="0" smtClean="0"/>
            <a:t> +</a:t>
          </a:r>
          <a:endParaRPr lang="en-US" sz="2000" kern="1200" dirty="0"/>
        </a:p>
      </dsp:txBody>
      <dsp:txXfrm>
        <a:off x="3879" y="3198120"/>
        <a:ext cx="1618054" cy="809027"/>
      </dsp:txXfrm>
    </dsp:sp>
    <dsp:sp modelId="{09103D04-84AC-4443-9EFE-2544C0E1FC14}">
      <dsp:nvSpPr>
        <dsp:cNvPr id="0" name=""/>
        <dsp:cNvSpPr/>
      </dsp:nvSpPr>
      <dsp:spPr>
        <a:xfrm>
          <a:off x="1961724" y="3198120"/>
          <a:ext cx="1618054" cy="809027"/>
        </a:xfrm>
        <a:prstGeom prst="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err="1" smtClean="0"/>
            <a:t>Exposure</a:t>
          </a:r>
          <a:r>
            <a:rPr lang="tr-TR" sz="2000" kern="1200" dirty="0" smtClean="0"/>
            <a:t> +</a:t>
          </a:r>
        </a:p>
        <a:p>
          <a:pPr lvl="0" algn="ctr" defTabSz="889000">
            <a:lnSpc>
              <a:spcPct val="90000"/>
            </a:lnSpc>
            <a:spcBef>
              <a:spcPct val="0"/>
            </a:spcBef>
            <a:spcAft>
              <a:spcPct val="35000"/>
            </a:spcAft>
          </a:pPr>
          <a:r>
            <a:rPr lang="tr-TR" sz="2000" kern="1200" dirty="0" err="1" smtClean="0"/>
            <a:t>Outcome</a:t>
          </a:r>
          <a:r>
            <a:rPr lang="tr-TR" sz="2000" kern="1200" dirty="0" smtClean="0"/>
            <a:t> - </a:t>
          </a:r>
          <a:endParaRPr lang="en-US" sz="2000" kern="1200" dirty="0"/>
        </a:p>
      </dsp:txBody>
      <dsp:txXfrm>
        <a:off x="1961724" y="3198120"/>
        <a:ext cx="1618054" cy="809027"/>
      </dsp:txXfrm>
    </dsp:sp>
    <dsp:sp modelId="{21CAACA9-6AF7-4A95-9173-6FF3F8C846AE}">
      <dsp:nvSpPr>
        <dsp:cNvPr id="0" name=""/>
        <dsp:cNvSpPr/>
      </dsp:nvSpPr>
      <dsp:spPr>
        <a:xfrm>
          <a:off x="3919570" y="3198120"/>
          <a:ext cx="1618054" cy="809027"/>
        </a:xfrm>
        <a:prstGeom prst="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err="1" smtClean="0"/>
            <a:t>Exposure</a:t>
          </a:r>
          <a:r>
            <a:rPr lang="tr-TR" sz="2000" kern="1200" dirty="0" smtClean="0"/>
            <a:t> -</a:t>
          </a:r>
        </a:p>
        <a:p>
          <a:pPr lvl="0" algn="ctr" defTabSz="889000">
            <a:lnSpc>
              <a:spcPct val="90000"/>
            </a:lnSpc>
            <a:spcBef>
              <a:spcPct val="0"/>
            </a:spcBef>
            <a:spcAft>
              <a:spcPct val="35000"/>
            </a:spcAft>
          </a:pPr>
          <a:r>
            <a:rPr lang="tr-TR" sz="2000" kern="1200" dirty="0" err="1" smtClean="0"/>
            <a:t>Outcome</a:t>
          </a:r>
          <a:r>
            <a:rPr lang="tr-TR" sz="2000" kern="1200" dirty="0" smtClean="0"/>
            <a:t> +</a:t>
          </a:r>
          <a:endParaRPr lang="en-US" sz="2000" kern="1200" dirty="0"/>
        </a:p>
      </dsp:txBody>
      <dsp:txXfrm>
        <a:off x="3919570" y="3198120"/>
        <a:ext cx="1618054" cy="809027"/>
      </dsp:txXfrm>
    </dsp:sp>
    <dsp:sp modelId="{AF365DA9-CC7F-486F-AA18-D7F482838531}">
      <dsp:nvSpPr>
        <dsp:cNvPr id="0" name=""/>
        <dsp:cNvSpPr/>
      </dsp:nvSpPr>
      <dsp:spPr>
        <a:xfrm>
          <a:off x="5877416" y="3198120"/>
          <a:ext cx="1618054" cy="809027"/>
        </a:xfrm>
        <a:prstGeom prst="rect">
          <a:avLst/>
        </a:prstGeom>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err="1" smtClean="0"/>
            <a:t>Exposure</a:t>
          </a:r>
          <a:r>
            <a:rPr lang="tr-TR" sz="2000" kern="1200" dirty="0" smtClean="0"/>
            <a:t> -</a:t>
          </a:r>
        </a:p>
        <a:p>
          <a:pPr lvl="0" algn="ctr" defTabSz="889000">
            <a:lnSpc>
              <a:spcPct val="90000"/>
            </a:lnSpc>
            <a:spcBef>
              <a:spcPct val="0"/>
            </a:spcBef>
            <a:spcAft>
              <a:spcPct val="35000"/>
            </a:spcAft>
          </a:pPr>
          <a:r>
            <a:rPr lang="tr-TR" sz="2000" kern="1200" dirty="0" err="1" smtClean="0"/>
            <a:t>Outcome</a:t>
          </a:r>
          <a:r>
            <a:rPr lang="tr-TR" sz="2000" kern="1200" dirty="0" smtClean="0"/>
            <a:t> - </a:t>
          </a:r>
          <a:endParaRPr lang="en-US" sz="2000" kern="1200" dirty="0"/>
        </a:p>
      </dsp:txBody>
      <dsp:txXfrm>
        <a:off x="5877416" y="3198120"/>
        <a:ext cx="1618054" cy="809027"/>
      </dsp:txXfrm>
    </dsp:sp>
    <dsp:sp modelId="{657B61DB-3233-491D-887C-BFC9DD2EE0A5}">
      <dsp:nvSpPr>
        <dsp:cNvPr id="0" name=""/>
        <dsp:cNvSpPr/>
      </dsp:nvSpPr>
      <dsp:spPr>
        <a:xfrm>
          <a:off x="112563" y="1728191"/>
          <a:ext cx="3444158" cy="809027"/>
        </a:xfrm>
        <a:prstGeom prst="rect">
          <a:avLst/>
        </a:prstGeom>
        <a:solidFill>
          <a:schemeClr val="accent6"/>
        </a:solidFill>
        <a:ln w="25400" cap="flat"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err="1" smtClean="0"/>
            <a:t>Gather</a:t>
          </a:r>
          <a:r>
            <a:rPr lang="tr-TR" sz="2400" kern="1200" dirty="0" smtClean="0"/>
            <a:t> data on </a:t>
          </a:r>
          <a:r>
            <a:rPr lang="tr-TR" sz="2400" kern="1200" dirty="0" err="1" smtClean="0"/>
            <a:t>exposure</a:t>
          </a:r>
          <a:r>
            <a:rPr lang="tr-TR" sz="2400" kern="1200" dirty="0" smtClean="0"/>
            <a:t> </a:t>
          </a:r>
          <a:r>
            <a:rPr lang="tr-TR" sz="2400" kern="1200" dirty="0" err="1" smtClean="0"/>
            <a:t>and</a:t>
          </a:r>
          <a:r>
            <a:rPr lang="tr-TR" sz="2400" kern="1200" dirty="0" smtClean="0"/>
            <a:t> </a:t>
          </a:r>
          <a:r>
            <a:rPr lang="tr-TR" sz="2400" kern="1200" dirty="0" err="1" smtClean="0"/>
            <a:t>disease</a:t>
          </a:r>
          <a:r>
            <a:rPr lang="tr-TR" sz="2400" kern="1200" dirty="0" smtClean="0"/>
            <a:t> </a:t>
          </a:r>
          <a:endParaRPr lang="en-US" sz="2400" kern="1200" dirty="0"/>
        </a:p>
      </dsp:txBody>
      <dsp:txXfrm>
        <a:off x="112563" y="1728191"/>
        <a:ext cx="3444158" cy="809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C9AC9-CD20-4819-AE04-0A2ED62C97C3}">
      <dsp:nvSpPr>
        <dsp:cNvPr id="0" name=""/>
        <dsp:cNvSpPr/>
      </dsp:nvSpPr>
      <dsp:spPr>
        <a:xfrm rot="5400000">
          <a:off x="-194579" y="195766"/>
          <a:ext cx="1297198" cy="908039"/>
        </a:xfrm>
        <a:prstGeom prst="chevron">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noProof="0" dirty="0" smtClean="0"/>
            <a:t>1</a:t>
          </a:r>
          <a:endParaRPr lang="en-US" sz="2600" kern="1200" noProof="0" dirty="0"/>
        </a:p>
      </dsp:txBody>
      <dsp:txXfrm rot="-5400000">
        <a:off x="1" y="455207"/>
        <a:ext cx="908039" cy="389159"/>
      </dsp:txXfrm>
    </dsp:sp>
    <dsp:sp modelId="{1BB771AE-FEBE-4CDA-99C3-775A636CB47F}">
      <dsp:nvSpPr>
        <dsp:cNvPr id="0" name=""/>
        <dsp:cNvSpPr/>
      </dsp:nvSpPr>
      <dsp:spPr>
        <a:xfrm rot="5400000">
          <a:off x="3106279" y="-2197054"/>
          <a:ext cx="843179" cy="523966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glow rad="228600">
            <a:schemeClr val="accent5">
              <a:satMod val="175000"/>
              <a:alpha val="40000"/>
            </a:schemeClr>
          </a:glow>
        </a:effectLst>
        <a:scene3d>
          <a:camera prst="orthographicFront" fov="0">
            <a:rot lat="0" lon="0" rev="0"/>
          </a:camera>
          <a:lightRig rig="brightRoom" dir="tl">
            <a:rot lat="0" lon="0" rev="8700000"/>
          </a:lightRig>
        </a:scene3d>
        <a:sp3d contourW="12700">
          <a:bevelT w="0" h="0"/>
          <a:contourClr>
            <a:scrgbClr r="0" g="0" b="0">
              <a:shade val="80000"/>
            </a:scrgbClr>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noProof="0" dirty="0" smtClean="0"/>
            <a:t>Define the Health Problems in </a:t>
          </a:r>
          <a:r>
            <a:rPr lang="tr-TR" sz="2000" b="0" kern="1200" noProof="0" dirty="0" smtClean="0"/>
            <a:t>t</a:t>
          </a:r>
          <a:r>
            <a:rPr lang="en-US" sz="2000" b="0" kern="1200" noProof="0" dirty="0" smtClean="0"/>
            <a:t>he Community</a:t>
          </a:r>
          <a:r>
            <a:rPr lang="tr-TR" sz="2000" b="0" kern="1200" noProof="0" dirty="0" smtClean="0"/>
            <a:t> </a:t>
          </a:r>
          <a:r>
            <a:rPr lang="en-US" sz="2000" b="0" kern="1200" noProof="0" dirty="0" smtClean="0"/>
            <a:t>and the factors that influence </a:t>
          </a:r>
          <a:r>
            <a:rPr lang="tr-TR" sz="2000" b="0" kern="1200" noProof="0" dirty="0" smtClean="0"/>
            <a:t>it</a:t>
          </a:r>
          <a:endParaRPr lang="en-US" sz="2000" b="0" kern="1200" noProof="0" dirty="0"/>
        </a:p>
      </dsp:txBody>
      <dsp:txXfrm rot="-5400000">
        <a:off x="908039" y="42347"/>
        <a:ext cx="5198499" cy="760857"/>
      </dsp:txXfrm>
    </dsp:sp>
    <dsp:sp modelId="{5A271F92-9FA0-4E76-8AF9-42E78284569B}">
      <dsp:nvSpPr>
        <dsp:cNvPr id="0" name=""/>
        <dsp:cNvSpPr/>
      </dsp:nvSpPr>
      <dsp:spPr>
        <a:xfrm rot="5400000">
          <a:off x="-194579" y="1346751"/>
          <a:ext cx="1297198" cy="908039"/>
        </a:xfrm>
        <a:prstGeom prst="chevron">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noProof="0" dirty="0" smtClean="0"/>
            <a:t>2</a:t>
          </a:r>
          <a:endParaRPr lang="en-US" sz="2600" kern="1200" noProof="0" dirty="0"/>
        </a:p>
      </dsp:txBody>
      <dsp:txXfrm rot="-5400000">
        <a:off x="1" y="1606192"/>
        <a:ext cx="908039" cy="389159"/>
      </dsp:txXfrm>
    </dsp:sp>
    <dsp:sp modelId="{170CD3C6-60FA-49C5-A354-152CC240077E}">
      <dsp:nvSpPr>
        <dsp:cNvPr id="0" name=""/>
        <dsp:cNvSpPr/>
      </dsp:nvSpPr>
      <dsp:spPr>
        <a:xfrm rot="5400000">
          <a:off x="3106279" y="-1046068"/>
          <a:ext cx="843179" cy="523966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000" b="0" kern="1200" noProof="0" dirty="0" smtClean="0"/>
            <a:t> Prioritize the Health Problems and Select one</a:t>
          </a:r>
          <a:r>
            <a:rPr lang="tr-TR" sz="2000" b="0" kern="1200" noProof="0" dirty="0" smtClean="0"/>
            <a:t>   Problem </a:t>
          </a:r>
          <a:endParaRPr lang="en-US" sz="1200" kern="1200" noProof="0" dirty="0"/>
        </a:p>
      </dsp:txBody>
      <dsp:txXfrm rot="-5400000">
        <a:off x="908039" y="1193333"/>
        <a:ext cx="5198499" cy="760857"/>
      </dsp:txXfrm>
    </dsp:sp>
    <dsp:sp modelId="{49551FEB-F2CF-4236-80AE-70F8CBFB670E}">
      <dsp:nvSpPr>
        <dsp:cNvPr id="0" name=""/>
        <dsp:cNvSpPr/>
      </dsp:nvSpPr>
      <dsp:spPr>
        <a:xfrm rot="5400000">
          <a:off x="-194579" y="2540778"/>
          <a:ext cx="1297198" cy="908039"/>
        </a:xfrm>
        <a:prstGeom prst="chevron">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noProof="0" smtClean="0"/>
            <a:t>3</a:t>
          </a:r>
          <a:endParaRPr lang="en-US" sz="2600" kern="1200" noProof="0"/>
        </a:p>
      </dsp:txBody>
      <dsp:txXfrm rot="-5400000">
        <a:off x="1" y="2800219"/>
        <a:ext cx="908039" cy="389159"/>
      </dsp:txXfrm>
    </dsp:sp>
    <dsp:sp modelId="{417989F8-AE07-4276-88C8-903B6EEF18AB}">
      <dsp:nvSpPr>
        <dsp:cNvPr id="0" name=""/>
        <dsp:cNvSpPr/>
      </dsp:nvSpPr>
      <dsp:spPr>
        <a:xfrm rot="5400000">
          <a:off x="3106279" y="104916"/>
          <a:ext cx="843179" cy="523966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2000" kern="1200" noProof="0" dirty="0" smtClean="0"/>
            <a:t> </a:t>
          </a:r>
          <a:r>
            <a:rPr lang="en-US" sz="2000" kern="1200" noProof="0" dirty="0" smtClean="0"/>
            <a:t>Develop and Implement an Intervention</a:t>
          </a:r>
          <a:endParaRPr lang="en-US" sz="2000" kern="1200" noProof="0" dirty="0"/>
        </a:p>
      </dsp:txBody>
      <dsp:txXfrm rot="-5400000">
        <a:off x="908039" y="2344318"/>
        <a:ext cx="5198499" cy="760857"/>
      </dsp:txXfrm>
    </dsp:sp>
    <dsp:sp modelId="{CE1B8FFD-3769-457F-A194-60297A8490A3}">
      <dsp:nvSpPr>
        <dsp:cNvPr id="0" name=""/>
        <dsp:cNvSpPr/>
      </dsp:nvSpPr>
      <dsp:spPr>
        <a:xfrm rot="5400000">
          <a:off x="-194579" y="3648722"/>
          <a:ext cx="1297198" cy="908039"/>
        </a:xfrm>
        <a:prstGeom prst="chevron">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noProof="0" smtClean="0"/>
            <a:t>4</a:t>
          </a:r>
          <a:endParaRPr lang="en-US" sz="2600" kern="1200" noProof="0"/>
        </a:p>
      </dsp:txBody>
      <dsp:txXfrm rot="-5400000">
        <a:off x="1" y="3908163"/>
        <a:ext cx="908039" cy="389159"/>
      </dsp:txXfrm>
    </dsp:sp>
    <dsp:sp modelId="{2FCD86EC-41A7-4E52-AE29-7D8D66CD500C}">
      <dsp:nvSpPr>
        <dsp:cNvPr id="0" name=""/>
        <dsp:cNvSpPr/>
      </dsp:nvSpPr>
      <dsp:spPr>
        <a:xfrm rot="5400000">
          <a:off x="3106279" y="1255901"/>
          <a:ext cx="843179" cy="523966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noProof="0" smtClean="0"/>
            <a:t>Evaluate the Intervention</a:t>
          </a:r>
          <a:endParaRPr lang="en-US" sz="2000" kern="1200" noProof="0"/>
        </a:p>
      </dsp:txBody>
      <dsp:txXfrm rot="-5400000">
        <a:off x="908039" y="3495303"/>
        <a:ext cx="5198499" cy="7608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6047B-64F1-4DB6-AE33-043DE5F5CC33}" type="datetimeFigureOut">
              <a:rPr lang="en-US" smtClean="0"/>
              <a:t>7/11/2016</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443E9-3387-4B20-B971-A1E715D5D8F9}" type="slidenum">
              <a:rPr lang="en-US" smtClean="0"/>
              <a:t>‹#›</a:t>
            </a:fld>
            <a:endParaRPr lang="en-US"/>
          </a:p>
        </p:txBody>
      </p:sp>
    </p:spTree>
    <p:extLst>
      <p:ext uri="{BB962C8B-B14F-4D97-AF65-F5344CB8AC3E}">
        <p14:creationId xmlns:p14="http://schemas.microsoft.com/office/powerpoint/2010/main" val="404436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a:ln/>
        </p:spPr>
      </p:sp>
      <p:sp>
        <p:nvSpPr>
          <p:cNvPr id="66563" name="Not Yer Tutucusu 2"/>
          <p:cNvSpPr>
            <a:spLocks noGrp="1"/>
          </p:cNvSpPr>
          <p:nvPr>
            <p:ph type="body" idx="1"/>
          </p:nvPr>
        </p:nvSpPr>
        <p:spPr>
          <a:noFill/>
        </p:spPr>
        <p:txBody>
          <a:bodyPr/>
          <a:lstStyle/>
          <a:p>
            <a:pPr eaLnBrk="1" hangingPunct="1"/>
            <a:endParaRPr lang="tr-TR" smtClean="0">
              <a:latin typeface="Arial" charset="0"/>
            </a:endParaRPr>
          </a:p>
        </p:txBody>
      </p:sp>
      <p:sp>
        <p:nvSpPr>
          <p:cNvPr id="66564"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CD9D6-DC4B-4CD3-B05C-EDC09A3C01D2}" type="slidenum">
              <a:rPr lang="en-US" smtClean="0"/>
              <a:pPr eaLnBrk="1" hangingPunct="1"/>
              <a:t>9</a:t>
            </a:fld>
            <a:endParaRPr lang="en-US" smtClean="0"/>
          </a:p>
        </p:txBody>
      </p:sp>
    </p:spTree>
    <p:extLst>
      <p:ext uri="{BB962C8B-B14F-4D97-AF65-F5344CB8AC3E}">
        <p14:creationId xmlns:p14="http://schemas.microsoft.com/office/powerpoint/2010/main" val="8842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a:ln/>
        </p:spPr>
      </p:sp>
      <p:sp>
        <p:nvSpPr>
          <p:cNvPr id="86019" name="2 Not Yer Tutucusu"/>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6020" name="3 Slayt Numarası Yer Tutucusu"/>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4FA154-2A4F-4160-9927-17720655459F}" type="slidenum">
              <a:rPr lang="tr-TR" smtClean="0"/>
              <a:pPr eaLnBrk="1" hangingPunct="1"/>
              <a:t>24</a:t>
            </a:fld>
            <a:endParaRPr lang="tr-TR" dirty="0" smtClean="0"/>
          </a:p>
        </p:txBody>
      </p:sp>
    </p:spTree>
    <p:extLst>
      <p:ext uri="{BB962C8B-B14F-4D97-AF65-F5344CB8AC3E}">
        <p14:creationId xmlns:p14="http://schemas.microsoft.com/office/powerpoint/2010/main" val="147799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20" name="Altbilgi Yer Tutucusu 19"/>
          <p:cNvSpPr>
            <a:spLocks noGrp="1"/>
          </p:cNvSpPr>
          <p:nvPr>
            <p:ph type="ftr" sz="quarter" idx="11"/>
          </p:nvPr>
        </p:nvSpPr>
        <p:spPr/>
        <p:txBody>
          <a:bodyPr/>
          <a:lstStyle>
            <a:extLst/>
          </a:lstStyle>
          <a:p>
            <a:endParaRPr lang="en-US"/>
          </a:p>
        </p:txBody>
      </p:sp>
      <p:sp>
        <p:nvSpPr>
          <p:cNvPr id="10" name="Slayt Numarası Yer Tutucusu 9"/>
          <p:cNvSpPr>
            <a:spLocks noGrp="1"/>
          </p:cNvSpPr>
          <p:nvPr>
            <p:ph type="sldNum" sz="quarter" idx="12"/>
          </p:nvPr>
        </p:nvSpPr>
        <p:spPr/>
        <p:txBody>
          <a:bodyPr/>
          <a:lstStyle>
            <a:extLst/>
          </a:lstStyle>
          <a:p>
            <a:fld id="{7C0A4352-6815-49B1-B40E-0A1F124114D5}"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5" name="Altbilgi Yer Tutucusu 4"/>
          <p:cNvSpPr>
            <a:spLocks noGrp="1"/>
          </p:cNvSpPr>
          <p:nvPr>
            <p:ph type="ftr" sz="quarter" idx="11"/>
          </p:nvPr>
        </p:nvSpPr>
        <p:spPr/>
        <p:txBody>
          <a:bodyPr/>
          <a:lstStyle>
            <a:extLst/>
          </a:lstStyle>
          <a:p>
            <a:endParaRPr lang="en-US"/>
          </a:p>
        </p:txBody>
      </p:sp>
      <p:sp>
        <p:nvSpPr>
          <p:cNvPr id="6" name="Slayt Numarası Yer Tutucusu 5"/>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5" name="Altbilgi Yer Tutucusu 4"/>
          <p:cNvSpPr>
            <a:spLocks noGrp="1"/>
          </p:cNvSpPr>
          <p:nvPr>
            <p:ph type="ftr" sz="quarter" idx="11"/>
          </p:nvPr>
        </p:nvSpPr>
        <p:spPr/>
        <p:txBody>
          <a:bodyPr/>
          <a:lstStyle>
            <a:extLst/>
          </a:lstStyle>
          <a:p>
            <a:endParaRPr lang="en-US"/>
          </a:p>
        </p:txBody>
      </p:sp>
      <p:sp>
        <p:nvSpPr>
          <p:cNvPr id="6" name="Slayt Numarası Yer Tutucusu 5"/>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5" name="Altbilgi Yer Tutucusu 4"/>
          <p:cNvSpPr>
            <a:spLocks noGrp="1"/>
          </p:cNvSpPr>
          <p:nvPr>
            <p:ph type="ftr" sz="quarter" idx="11"/>
          </p:nvPr>
        </p:nvSpPr>
        <p:spPr/>
        <p:txBody>
          <a:bodyPr/>
          <a:lstStyle>
            <a:extLst/>
          </a:lstStyle>
          <a:p>
            <a:endParaRPr lang="en-US"/>
          </a:p>
        </p:txBody>
      </p:sp>
      <p:sp>
        <p:nvSpPr>
          <p:cNvPr id="6" name="Slayt Numarası Yer Tutucusu 5"/>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5" name="Altbilgi Yer Tutucusu 4"/>
          <p:cNvSpPr>
            <a:spLocks noGrp="1"/>
          </p:cNvSpPr>
          <p:nvPr>
            <p:ph type="ftr" sz="quarter" idx="11"/>
          </p:nvPr>
        </p:nvSpPr>
        <p:spPr/>
        <p:txBody>
          <a:bodyPr/>
          <a:lstStyle>
            <a:extLst/>
          </a:lstStyle>
          <a:p>
            <a:endParaRPr lang="en-US"/>
          </a:p>
        </p:txBody>
      </p:sp>
      <p:sp>
        <p:nvSpPr>
          <p:cNvPr id="6" name="Slayt Numarası Yer Tutucusu 5"/>
          <p:cNvSpPr>
            <a:spLocks noGrp="1"/>
          </p:cNvSpPr>
          <p:nvPr>
            <p:ph type="sldNum" sz="quarter" idx="12"/>
          </p:nvPr>
        </p:nvSpPr>
        <p:spPr/>
        <p:txBody>
          <a:bodyPr/>
          <a:lstStyle>
            <a:extLst/>
          </a:lstStyle>
          <a:p>
            <a:fld id="{7C0A4352-6815-49B1-B40E-0A1F124114D5}" type="slidenum">
              <a:rPr lang="en-US" smtClean="0"/>
              <a:t>‹#›</a:t>
            </a:fld>
            <a:endParaRPr lang="en-US"/>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6" name="Altbilgi Yer Tutucusu 5"/>
          <p:cNvSpPr>
            <a:spLocks noGrp="1"/>
          </p:cNvSpPr>
          <p:nvPr>
            <p:ph type="ftr" sz="quarter" idx="11"/>
          </p:nvPr>
        </p:nvSpPr>
        <p:spPr/>
        <p:txBody>
          <a:bodyPr/>
          <a:lstStyle>
            <a:extLst/>
          </a:lstStyle>
          <a:p>
            <a:endParaRPr lang="en-US"/>
          </a:p>
        </p:txBody>
      </p:sp>
      <p:sp>
        <p:nvSpPr>
          <p:cNvPr id="7" name="Slayt Numarası Yer Tutucusu 6"/>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8" name="Altbilgi Yer Tutucusu 7"/>
          <p:cNvSpPr>
            <a:spLocks noGrp="1"/>
          </p:cNvSpPr>
          <p:nvPr>
            <p:ph type="ftr" sz="quarter" idx="11"/>
          </p:nvPr>
        </p:nvSpPr>
        <p:spPr/>
        <p:txBody>
          <a:bodyPr/>
          <a:lstStyle>
            <a:extLst/>
          </a:lstStyle>
          <a:p>
            <a:endParaRPr lang="en-US"/>
          </a:p>
        </p:txBody>
      </p:sp>
      <p:sp>
        <p:nvSpPr>
          <p:cNvPr id="9" name="Slayt Numarası Yer Tutucusu 8"/>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4" name="Altbilgi Yer Tutucusu 3"/>
          <p:cNvSpPr>
            <a:spLocks noGrp="1"/>
          </p:cNvSpPr>
          <p:nvPr>
            <p:ph type="ftr" sz="quarter" idx="11"/>
          </p:nvPr>
        </p:nvSpPr>
        <p:spPr/>
        <p:txBody>
          <a:bodyPr/>
          <a:lstStyle>
            <a:extLst/>
          </a:lstStyle>
          <a:p>
            <a:endParaRPr lang="en-US"/>
          </a:p>
        </p:txBody>
      </p:sp>
      <p:sp>
        <p:nvSpPr>
          <p:cNvPr id="5" name="Slayt Numarası Yer Tutucusu 4"/>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3" name="Altbilgi Yer Tutucusu 2"/>
          <p:cNvSpPr>
            <a:spLocks noGrp="1"/>
          </p:cNvSpPr>
          <p:nvPr>
            <p:ph type="ftr" sz="quarter" idx="11"/>
          </p:nvPr>
        </p:nvSpPr>
        <p:spPr/>
        <p:txBody>
          <a:bodyPr/>
          <a:lstStyle>
            <a:extLst/>
          </a:lstStyle>
          <a:p>
            <a:endParaRPr lang="en-US"/>
          </a:p>
        </p:txBody>
      </p:sp>
      <p:sp>
        <p:nvSpPr>
          <p:cNvPr id="4" name="Slayt Numarası Yer Tutucusu 3"/>
          <p:cNvSpPr>
            <a:spLocks noGrp="1"/>
          </p:cNvSpPr>
          <p:nvPr>
            <p:ph type="sldNum" sz="quarter" idx="12"/>
          </p:nvPr>
        </p:nvSpPr>
        <p:spPr/>
        <p:txBody>
          <a:bodyPr/>
          <a:lstStyle>
            <a:extLst/>
          </a:lstStyle>
          <a:p>
            <a:fld id="{7C0A4352-6815-49B1-B40E-0A1F124114D5}" type="slidenum">
              <a:rPr lang="en-US" smtClean="0"/>
              <a:t>‹#›</a:t>
            </a:fld>
            <a:endParaRPr lang="en-US"/>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6" name="Altbilgi Yer Tutucusu 5"/>
          <p:cNvSpPr>
            <a:spLocks noGrp="1"/>
          </p:cNvSpPr>
          <p:nvPr>
            <p:ph type="ftr" sz="quarter" idx="11"/>
          </p:nvPr>
        </p:nvSpPr>
        <p:spPr/>
        <p:txBody>
          <a:bodyPr/>
          <a:lstStyle>
            <a:extLst/>
          </a:lstStyle>
          <a:p>
            <a:endParaRPr lang="en-US"/>
          </a:p>
        </p:txBody>
      </p:sp>
      <p:sp>
        <p:nvSpPr>
          <p:cNvPr id="7" name="Slayt Numarası Yer Tutucusu 6"/>
          <p:cNvSpPr>
            <a:spLocks noGrp="1"/>
          </p:cNvSpPr>
          <p:nvPr>
            <p:ph type="sldNum" sz="quarter" idx="12"/>
          </p:nvPr>
        </p:nvSpPr>
        <p:spPr/>
        <p:txBody>
          <a:bodyPr/>
          <a:lstStyle>
            <a:extLst/>
          </a:lstStyle>
          <a:p>
            <a:fld id="{7C0A4352-6815-49B1-B40E-0A1F124114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F8685611-B0CE-4A47-9C59-4BE4F6344C31}" type="datetimeFigureOut">
              <a:rPr lang="en-US" smtClean="0"/>
              <a:t>7/11/2016</a:t>
            </a:fld>
            <a:endParaRPr lang="en-US"/>
          </a:p>
        </p:txBody>
      </p:sp>
      <p:sp>
        <p:nvSpPr>
          <p:cNvPr id="6" name="Altbilgi Yer Tutucusu 5"/>
          <p:cNvSpPr>
            <a:spLocks noGrp="1"/>
          </p:cNvSpPr>
          <p:nvPr>
            <p:ph type="ftr" sz="quarter" idx="11"/>
          </p:nvPr>
        </p:nvSpPr>
        <p:spPr/>
        <p:txBody>
          <a:bodyPr/>
          <a:lstStyle>
            <a:extLst/>
          </a:lstStyle>
          <a:p>
            <a:endParaRPr lang="en-US"/>
          </a:p>
        </p:txBody>
      </p:sp>
      <p:sp>
        <p:nvSpPr>
          <p:cNvPr id="7" name="Slayt Numarası Yer Tutucusu 6"/>
          <p:cNvSpPr>
            <a:spLocks noGrp="1"/>
          </p:cNvSpPr>
          <p:nvPr>
            <p:ph type="sldNum" sz="quarter" idx="12"/>
          </p:nvPr>
        </p:nvSpPr>
        <p:spPr/>
        <p:txBody>
          <a:bodyPr/>
          <a:lstStyle>
            <a:extLst/>
          </a:lstStyle>
          <a:p>
            <a:fld id="{7C0A4352-6815-49B1-B40E-0A1F124114D5}" type="slidenum">
              <a:rPr lang="en-US" smtClean="0"/>
              <a:t>‹#›</a:t>
            </a:fld>
            <a:endParaRPr lang="en-US"/>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8685611-B0CE-4A47-9C59-4BE4F6344C31}" type="datetimeFigureOut">
              <a:rPr lang="en-US" smtClean="0"/>
              <a:t>7/11/2016</a:t>
            </a:fld>
            <a:endParaRPr lang="en-US"/>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C0A4352-6815-49B1-B40E-0A1F124114D5}" type="slidenum">
              <a:rPr lang="en-US" smtClean="0"/>
              <a:t>‹#›</a:t>
            </a:fld>
            <a:endParaRPr lang="en-US"/>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en-US" sz="4800" dirty="0" smtClean="0"/>
              <a:t>Cross-sectional Studies</a:t>
            </a:r>
            <a:endParaRPr lang="en-US" sz="4800" dirty="0"/>
          </a:p>
        </p:txBody>
      </p:sp>
      <p:sp>
        <p:nvSpPr>
          <p:cNvPr id="3" name="Alt Başlık 2"/>
          <p:cNvSpPr>
            <a:spLocks noGrp="1"/>
          </p:cNvSpPr>
          <p:nvPr>
            <p:ph type="subTitle" idx="1"/>
          </p:nvPr>
        </p:nvSpPr>
        <p:spPr>
          <a:xfrm>
            <a:off x="1403648" y="2420888"/>
            <a:ext cx="7406640" cy="2736304"/>
          </a:xfrm>
        </p:spPr>
        <p:txBody>
          <a:bodyPr>
            <a:normAutofit/>
          </a:bodyPr>
          <a:lstStyle/>
          <a:p>
            <a:pPr algn="r"/>
            <a:r>
              <a:rPr lang="en-US" sz="3200" dirty="0" smtClean="0"/>
              <a:t>Pınar Ay, MD, MPH</a:t>
            </a:r>
          </a:p>
          <a:p>
            <a:pPr algn="r"/>
            <a:endParaRPr lang="tr-TR" sz="2400" i="1" dirty="0" smtClean="0"/>
          </a:p>
          <a:p>
            <a:pPr algn="r"/>
            <a:r>
              <a:rPr lang="en-US" sz="2400" i="1" dirty="0" smtClean="0"/>
              <a:t>Marmara University School of Medicine</a:t>
            </a:r>
          </a:p>
          <a:p>
            <a:pPr algn="r"/>
            <a:r>
              <a:rPr lang="en-US" sz="2400" i="1" dirty="0" smtClean="0"/>
              <a:t>Department of Public Health</a:t>
            </a:r>
          </a:p>
          <a:p>
            <a:pPr algn="r"/>
            <a:r>
              <a:rPr lang="en-US" sz="2400" i="1" dirty="0" smtClean="0"/>
              <a:t>npay@marmara.edu.tr</a:t>
            </a:r>
            <a:endParaRPr lang="en-US" sz="2400" i="1" dirty="0"/>
          </a:p>
        </p:txBody>
      </p:sp>
    </p:spTree>
    <p:extLst>
      <p:ext uri="{BB962C8B-B14F-4D97-AF65-F5344CB8AC3E}">
        <p14:creationId xmlns:p14="http://schemas.microsoft.com/office/powerpoint/2010/main" val="373465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Sample size</a:t>
            </a:r>
            <a:endParaRPr lang="en-US" sz="3600" dirty="0"/>
          </a:p>
        </p:txBody>
      </p:sp>
      <p:sp>
        <p:nvSpPr>
          <p:cNvPr id="3" name="İçerik Yer Tutucusu 2"/>
          <p:cNvSpPr>
            <a:spLocks noGrp="1"/>
          </p:cNvSpPr>
          <p:nvPr>
            <p:ph idx="1"/>
          </p:nvPr>
        </p:nvSpPr>
        <p:spPr/>
        <p:txBody>
          <a:bodyPr>
            <a:normAutofit/>
          </a:bodyPr>
          <a:lstStyle/>
          <a:p>
            <a:pPr marL="82296" indent="0">
              <a:buNone/>
            </a:pPr>
            <a:r>
              <a:rPr lang="en-US" sz="2800" dirty="0" smtClean="0"/>
              <a:t>The sample size for an estimation is determined by the </a:t>
            </a:r>
            <a:r>
              <a:rPr lang="en-US" sz="2800" i="1" dirty="0" smtClean="0"/>
              <a:t>assumptions and the precision required.</a:t>
            </a:r>
          </a:p>
          <a:p>
            <a:pPr marL="82296" indent="0">
              <a:buNone/>
            </a:pPr>
            <a:endParaRPr lang="en-US" sz="2800" dirty="0" smtClean="0"/>
          </a:p>
          <a:p>
            <a:pPr marL="82296" indent="0">
              <a:buNone/>
            </a:pPr>
            <a:r>
              <a:rPr lang="en-US" sz="2800" dirty="0" smtClean="0"/>
              <a:t>There should be a </a:t>
            </a:r>
            <a:r>
              <a:rPr lang="en-US" sz="2800" b="1" dirty="0" smtClean="0"/>
              <a:t>high probability </a:t>
            </a:r>
          </a:p>
          <a:p>
            <a:pPr marL="82296" indent="0">
              <a:buNone/>
            </a:pPr>
            <a:r>
              <a:rPr lang="en-US" sz="2800" dirty="0" smtClean="0"/>
              <a:t>that the estimate is </a:t>
            </a:r>
            <a:r>
              <a:rPr lang="en-US" sz="2800" b="1" dirty="0" smtClean="0"/>
              <a:t>close</a:t>
            </a:r>
            <a:r>
              <a:rPr lang="en-US" sz="2800" dirty="0" smtClean="0"/>
              <a:t> to </a:t>
            </a:r>
          </a:p>
          <a:p>
            <a:pPr marL="82296" indent="0">
              <a:buNone/>
            </a:pPr>
            <a:r>
              <a:rPr lang="en-US" sz="2800" dirty="0" smtClean="0"/>
              <a:t>the true value</a:t>
            </a:r>
            <a:endParaRPr lang="en-US" sz="2800" dirty="0"/>
          </a:p>
        </p:txBody>
      </p:sp>
      <p:sp>
        <p:nvSpPr>
          <p:cNvPr id="4" name="Metin kutusu 3"/>
          <p:cNvSpPr txBox="1"/>
          <p:nvPr/>
        </p:nvSpPr>
        <p:spPr>
          <a:xfrm>
            <a:off x="6584245" y="4941168"/>
            <a:ext cx="216024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a:cs typeface="Times New Roman"/>
              </a:rPr>
              <a:t>≈</a:t>
            </a:r>
            <a:r>
              <a:rPr lang="en-US" sz="2400" dirty="0" smtClean="0"/>
              <a:t> 95%</a:t>
            </a:r>
            <a:r>
              <a:rPr lang="tr-TR" sz="2400" dirty="0" smtClean="0"/>
              <a:t> </a:t>
            </a:r>
            <a:r>
              <a:rPr lang="tr-TR" sz="2400" dirty="0" err="1" smtClean="0"/>
              <a:t>confidence</a:t>
            </a:r>
            <a:endParaRPr lang="en-US" sz="2400" dirty="0"/>
          </a:p>
        </p:txBody>
      </p:sp>
      <p:cxnSp>
        <p:nvCxnSpPr>
          <p:cNvPr id="6" name="Düz Ok Bağlayıcısı 5"/>
          <p:cNvCxnSpPr/>
          <p:nvPr/>
        </p:nvCxnSpPr>
        <p:spPr>
          <a:xfrm>
            <a:off x="6913830" y="3829304"/>
            <a:ext cx="0" cy="10081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7" name="Metin kutusu 6"/>
          <p:cNvSpPr txBox="1"/>
          <p:nvPr/>
        </p:nvSpPr>
        <p:spPr>
          <a:xfrm>
            <a:off x="3419872" y="5223016"/>
            <a:ext cx="29523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2400" dirty="0" err="1" smtClean="0"/>
              <a:t>margin</a:t>
            </a:r>
            <a:r>
              <a:rPr lang="tr-TR" sz="2400" dirty="0" smtClean="0"/>
              <a:t> </a:t>
            </a:r>
            <a:r>
              <a:rPr lang="tr-TR" sz="2400" dirty="0"/>
              <a:t>of </a:t>
            </a:r>
            <a:r>
              <a:rPr lang="tr-TR" sz="2400" dirty="0" err="1"/>
              <a:t>error</a:t>
            </a:r>
            <a:endParaRPr lang="en-US" sz="2400" dirty="0"/>
          </a:p>
        </p:txBody>
      </p:sp>
      <p:cxnSp>
        <p:nvCxnSpPr>
          <p:cNvPr id="8" name="Düz Ok Bağlayıcısı 7"/>
          <p:cNvCxnSpPr/>
          <p:nvPr/>
        </p:nvCxnSpPr>
        <p:spPr>
          <a:xfrm>
            <a:off x="5303822" y="4364851"/>
            <a:ext cx="0" cy="80714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8709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Example</a:t>
            </a:r>
            <a:endParaRPr lang="en-US" dirty="0"/>
          </a:p>
        </p:txBody>
      </p:sp>
      <p:sp>
        <p:nvSpPr>
          <p:cNvPr id="3" name="İçerik Yer Tutucusu 2"/>
          <p:cNvSpPr>
            <a:spLocks noGrp="1"/>
          </p:cNvSpPr>
          <p:nvPr>
            <p:ph idx="1"/>
          </p:nvPr>
        </p:nvSpPr>
        <p:spPr/>
        <p:txBody>
          <a:bodyPr/>
          <a:lstStyle/>
          <a:p>
            <a:pPr marL="82296" indent="0">
              <a:buNone/>
            </a:pPr>
            <a:r>
              <a:rPr lang="en-US" sz="2400" dirty="0" smtClean="0"/>
              <a:t>To estimate the mean systolic blood pressure for </a:t>
            </a:r>
            <a:r>
              <a:rPr lang="tr-TR" sz="2400" dirty="0" err="1" smtClean="0"/>
              <a:t>adults</a:t>
            </a:r>
            <a:r>
              <a:rPr lang="tr-TR" sz="2400" dirty="0" smtClean="0"/>
              <a:t> </a:t>
            </a:r>
            <a:r>
              <a:rPr lang="tr-TR" sz="2400" dirty="0" err="1" smtClean="0"/>
              <a:t>with</a:t>
            </a:r>
            <a:r>
              <a:rPr lang="en-US" sz="2400" dirty="0" smtClean="0"/>
              <a:t> a margin of error of 1 with 95% confidence. (</a:t>
            </a:r>
            <a:r>
              <a:rPr lang="en-US" sz="2400" dirty="0" err="1" smtClean="0"/>
              <a:t>sd</a:t>
            </a:r>
            <a:r>
              <a:rPr lang="en-US" sz="2400" dirty="0" smtClean="0"/>
              <a:t>=15mm-Hg)</a:t>
            </a:r>
          </a:p>
          <a:p>
            <a:pPr marL="82296" indent="0">
              <a:buNone/>
            </a:pPr>
            <a:endParaRPr lang="en-US" sz="2400" dirty="0" smtClean="0"/>
          </a:p>
          <a:p>
            <a:pPr marL="82296" indent="0">
              <a:buNone/>
            </a:pPr>
            <a:r>
              <a:rPr lang="en-US" sz="2400" dirty="0" smtClean="0"/>
              <a:t>Margin of error: </a:t>
            </a:r>
            <a:r>
              <a:rPr lang="tr-TR" sz="2400" dirty="0"/>
              <a:t>1</a:t>
            </a:r>
            <a:r>
              <a:rPr lang="en-US" sz="2400" dirty="0" smtClean="0"/>
              <a:t> </a:t>
            </a:r>
          </a:p>
          <a:p>
            <a:pPr marL="82296" indent="0">
              <a:buNone/>
            </a:pPr>
            <a:r>
              <a:rPr lang="en-US" sz="2400" dirty="0" smtClean="0"/>
              <a:t>Confidence: 95%</a:t>
            </a:r>
          </a:p>
          <a:p>
            <a:pPr marL="82296" indent="0">
              <a:buNone/>
            </a:pPr>
            <a:r>
              <a:rPr lang="en-US" sz="2400" dirty="0" err="1" smtClean="0"/>
              <a:t>Sd</a:t>
            </a:r>
            <a:r>
              <a:rPr lang="en-US" sz="2400" dirty="0" smtClean="0"/>
              <a:t>: 15 mm-Hg</a:t>
            </a:r>
          </a:p>
          <a:p>
            <a:endParaRPr lang="en-US" sz="2000" dirty="0" smtClean="0"/>
          </a:p>
          <a:p>
            <a:pPr marL="82296" indent="0">
              <a:buNone/>
            </a:pPr>
            <a:endParaRPr lang="en-US" dirty="0"/>
          </a:p>
        </p:txBody>
      </p:sp>
      <p:sp>
        <p:nvSpPr>
          <p:cNvPr id="4" name="Metin kutusu 3"/>
          <p:cNvSpPr txBox="1"/>
          <p:nvPr/>
        </p:nvSpPr>
        <p:spPr>
          <a:xfrm>
            <a:off x="5436096" y="2996952"/>
            <a:ext cx="3168352" cy="187743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r-TR" sz="2400" dirty="0" err="1" smtClean="0"/>
              <a:t>If</a:t>
            </a:r>
            <a:r>
              <a:rPr lang="tr-TR" sz="2400" dirty="0" smtClean="0"/>
              <a:t> </a:t>
            </a:r>
            <a:r>
              <a:rPr lang="tr-TR" sz="2400" dirty="0" err="1" smtClean="0"/>
              <a:t>the</a:t>
            </a:r>
            <a:r>
              <a:rPr lang="tr-TR" sz="2400" dirty="0" smtClean="0"/>
              <a:t> </a:t>
            </a:r>
            <a:r>
              <a:rPr lang="tr-TR" sz="2400" dirty="0" err="1" smtClean="0"/>
              <a:t>mean</a:t>
            </a:r>
            <a:r>
              <a:rPr lang="tr-TR" sz="2400" dirty="0" smtClean="0"/>
              <a:t> </a:t>
            </a:r>
            <a:r>
              <a:rPr lang="tr-TR" sz="2400" dirty="0" smtClean="0"/>
              <a:t>is120 </a:t>
            </a:r>
            <a:r>
              <a:rPr lang="tr-TR" sz="2400" dirty="0" smtClean="0"/>
              <a:t>mm-Hg</a:t>
            </a:r>
          </a:p>
          <a:p>
            <a:endParaRPr lang="tr-TR" sz="2400" dirty="0"/>
          </a:p>
          <a:p>
            <a:r>
              <a:rPr lang="tr-TR" sz="2400" dirty="0" smtClean="0"/>
              <a:t>119         120       121</a:t>
            </a:r>
          </a:p>
          <a:p>
            <a:r>
              <a:rPr lang="tr-TR" sz="2000" dirty="0" smtClean="0"/>
              <a:t>  </a:t>
            </a:r>
            <a:endParaRPr lang="en-US" sz="2000" dirty="0"/>
          </a:p>
        </p:txBody>
      </p:sp>
      <p:cxnSp>
        <p:nvCxnSpPr>
          <p:cNvPr id="6" name="Düz Ok Bağlayıcısı 5"/>
          <p:cNvCxnSpPr/>
          <p:nvPr/>
        </p:nvCxnSpPr>
        <p:spPr>
          <a:xfrm>
            <a:off x="6148452" y="4293096"/>
            <a:ext cx="43204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cxnSp>
        <p:nvCxnSpPr>
          <p:cNvPr id="8" name="Düz Ok Bağlayıcısı 7"/>
          <p:cNvCxnSpPr/>
          <p:nvPr/>
        </p:nvCxnSpPr>
        <p:spPr>
          <a:xfrm>
            <a:off x="7360177" y="4293096"/>
            <a:ext cx="432048" cy="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8314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200" smtClean="0"/>
              <a:t>Estimating a population mean</a:t>
            </a:r>
            <a:endParaRPr lang="en-US" sz="3200"/>
          </a:p>
        </p:txBody>
      </p:sp>
      <p:sp>
        <p:nvSpPr>
          <p:cNvPr id="3" name="İçerik Yer Tutucusu 2"/>
          <p:cNvSpPr>
            <a:spLocks noGrp="1"/>
          </p:cNvSpPr>
          <p:nvPr>
            <p:ph idx="1"/>
          </p:nvPr>
        </p:nvSpPr>
        <p:spPr/>
        <p:txBody>
          <a:bodyPr/>
          <a:lstStyle/>
          <a:p>
            <a:endParaRPr lang="en-US" dirty="0" smtClean="0"/>
          </a:p>
          <a:p>
            <a:endParaRPr lang="en-US" dirty="0" smtClean="0"/>
          </a:p>
          <a:p>
            <a:pPr marL="82296" indent="0">
              <a:buNone/>
            </a:pP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1844824"/>
            <a:ext cx="348693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2455400" y="3790486"/>
            <a:ext cx="221697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t>margin of error</a:t>
            </a:r>
            <a:endParaRPr lang="en-US" sz="2400" dirty="0"/>
          </a:p>
        </p:txBody>
      </p:sp>
      <p:cxnSp>
        <p:nvCxnSpPr>
          <p:cNvPr id="7" name="Düz Ok Bağlayıcısı 6"/>
          <p:cNvCxnSpPr/>
          <p:nvPr/>
        </p:nvCxnSpPr>
        <p:spPr>
          <a:xfrm>
            <a:off x="3563888" y="3068960"/>
            <a:ext cx="0"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Metin kutusu 13"/>
          <p:cNvSpPr txBox="1"/>
          <p:nvPr/>
        </p:nvSpPr>
        <p:spPr>
          <a:xfrm>
            <a:off x="4860032" y="1530732"/>
            <a:ext cx="221697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t>standard deviation</a:t>
            </a:r>
            <a:endParaRPr lang="en-US" sz="2400" dirty="0"/>
          </a:p>
        </p:txBody>
      </p:sp>
      <p:cxnSp>
        <p:nvCxnSpPr>
          <p:cNvPr id="11" name="Düz Ok Bağlayıcısı 10"/>
          <p:cNvCxnSpPr/>
          <p:nvPr/>
        </p:nvCxnSpPr>
        <p:spPr>
          <a:xfrm flipV="1">
            <a:off x="4139952" y="1684550"/>
            <a:ext cx="532423" cy="30429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8" name="Metin kutusu 17"/>
          <p:cNvSpPr txBox="1"/>
          <p:nvPr/>
        </p:nvSpPr>
        <p:spPr>
          <a:xfrm>
            <a:off x="1342037" y="5280908"/>
            <a:ext cx="2216975"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r-TR" sz="2400" dirty="0" err="1" smtClean="0"/>
              <a:t>sample</a:t>
            </a:r>
            <a:r>
              <a:rPr lang="tr-TR" sz="2400" dirty="0" smtClean="0"/>
              <a:t> size </a:t>
            </a:r>
            <a:r>
              <a:rPr lang="tr-TR" sz="2400" dirty="0" err="1" smtClean="0"/>
              <a:t>needed</a:t>
            </a:r>
            <a:endParaRPr lang="en-US" sz="2400" dirty="0"/>
          </a:p>
        </p:txBody>
      </p:sp>
      <p:cxnSp>
        <p:nvCxnSpPr>
          <p:cNvPr id="20" name="Düz Ok Bağlayıcısı 19"/>
          <p:cNvCxnSpPr/>
          <p:nvPr/>
        </p:nvCxnSpPr>
        <p:spPr>
          <a:xfrm>
            <a:off x="1907704" y="3010693"/>
            <a:ext cx="0" cy="207449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 name="Metin kutusu 4"/>
          <p:cNvSpPr txBox="1"/>
          <p:nvPr/>
        </p:nvSpPr>
        <p:spPr>
          <a:xfrm>
            <a:off x="5148064" y="3346236"/>
            <a:ext cx="3600399" cy="2862322"/>
          </a:xfrm>
          <a:prstGeom prst="rect">
            <a:avLst/>
          </a:prstGeom>
          <a:noFill/>
        </p:spPr>
        <p:txBody>
          <a:bodyPr wrap="square" rtlCol="0">
            <a:spAutoFit/>
          </a:bodyPr>
          <a:lstStyle/>
          <a:p>
            <a:r>
              <a:rPr lang="tr-TR" sz="2000" dirty="0" smtClean="0"/>
              <a:t>Z </a:t>
            </a:r>
            <a:r>
              <a:rPr lang="tr-TR" sz="2000" dirty="0" err="1" smtClean="0"/>
              <a:t>score</a:t>
            </a:r>
            <a:r>
              <a:rPr lang="tr-TR" sz="2000" dirty="0"/>
              <a:t>:</a:t>
            </a:r>
            <a:r>
              <a:rPr lang="tr-TR" sz="2000" dirty="0" smtClean="0"/>
              <a:t> </a:t>
            </a:r>
            <a:r>
              <a:rPr lang="tr-TR" sz="2000" dirty="0" err="1" smtClean="0"/>
              <a:t>the</a:t>
            </a:r>
            <a:r>
              <a:rPr lang="tr-TR" sz="2000" dirty="0" smtClean="0"/>
              <a:t> </a:t>
            </a:r>
            <a:r>
              <a:rPr lang="tr-TR" sz="2000" dirty="0" err="1" smtClean="0"/>
              <a:t>distance</a:t>
            </a:r>
            <a:r>
              <a:rPr lang="tr-TR" sz="2000" dirty="0" smtClean="0"/>
              <a:t> </a:t>
            </a:r>
            <a:r>
              <a:rPr lang="tr-TR" sz="2000" dirty="0" err="1" smtClean="0"/>
              <a:t>from</a:t>
            </a:r>
            <a:r>
              <a:rPr lang="tr-TR" sz="2000" dirty="0" smtClean="0"/>
              <a:t> </a:t>
            </a:r>
            <a:r>
              <a:rPr lang="tr-TR" sz="2000" dirty="0" err="1" smtClean="0"/>
              <a:t>the</a:t>
            </a:r>
            <a:r>
              <a:rPr lang="tr-TR" sz="2000" dirty="0" smtClean="0"/>
              <a:t> </a:t>
            </a:r>
            <a:r>
              <a:rPr lang="tr-TR" sz="2000" dirty="0" err="1" smtClean="0"/>
              <a:t>mean</a:t>
            </a:r>
            <a:r>
              <a:rPr lang="tr-TR" sz="2000" dirty="0" smtClean="0"/>
              <a:t> of a </a:t>
            </a:r>
            <a:r>
              <a:rPr lang="tr-TR" sz="2000" dirty="0" err="1" smtClean="0"/>
              <a:t>stipulated</a:t>
            </a:r>
            <a:r>
              <a:rPr lang="tr-TR" sz="2000" dirty="0" smtClean="0"/>
              <a:t> </a:t>
            </a:r>
            <a:r>
              <a:rPr lang="tr-TR" sz="2000" dirty="0" err="1" smtClean="0"/>
              <a:t>probability</a:t>
            </a:r>
            <a:r>
              <a:rPr lang="tr-TR" sz="2000" dirty="0" smtClean="0"/>
              <a:t>, in </a:t>
            </a:r>
            <a:r>
              <a:rPr lang="tr-TR" sz="2000" dirty="0" err="1" smtClean="0"/>
              <a:t>sd</a:t>
            </a:r>
            <a:r>
              <a:rPr lang="tr-TR" sz="2000" dirty="0" smtClean="0"/>
              <a:t> </a:t>
            </a:r>
            <a:r>
              <a:rPr lang="tr-TR" sz="2000" dirty="0" err="1" smtClean="0"/>
              <a:t>units</a:t>
            </a:r>
            <a:r>
              <a:rPr lang="tr-TR" sz="2000" dirty="0" smtClean="0"/>
              <a:t>, of a </a:t>
            </a:r>
            <a:r>
              <a:rPr lang="tr-TR" sz="2000" dirty="0" err="1" smtClean="0"/>
              <a:t>hypothetical</a:t>
            </a:r>
            <a:r>
              <a:rPr lang="tr-TR" sz="2000" dirty="0" smtClean="0"/>
              <a:t> normal </a:t>
            </a:r>
            <a:r>
              <a:rPr lang="tr-TR" sz="2000" dirty="0" err="1" smtClean="0"/>
              <a:t>distribution</a:t>
            </a:r>
            <a:r>
              <a:rPr lang="tr-TR" sz="2000" dirty="0" smtClean="0"/>
              <a:t> </a:t>
            </a:r>
            <a:r>
              <a:rPr lang="tr-TR" sz="2000" dirty="0" err="1" smtClean="0"/>
              <a:t>with</a:t>
            </a:r>
            <a:r>
              <a:rPr lang="tr-TR" sz="2000" dirty="0" smtClean="0"/>
              <a:t> a </a:t>
            </a:r>
            <a:r>
              <a:rPr lang="tr-TR" sz="2000" dirty="0" err="1" smtClean="0"/>
              <a:t>mean</a:t>
            </a:r>
            <a:r>
              <a:rPr lang="tr-TR" sz="2000" dirty="0" smtClean="0"/>
              <a:t> of 0. </a:t>
            </a:r>
          </a:p>
          <a:p>
            <a:endParaRPr lang="tr-TR" sz="2000" dirty="0" smtClean="0"/>
          </a:p>
          <a:p>
            <a:r>
              <a:rPr lang="tr-TR" sz="2000" dirty="0" smtClean="0"/>
              <a:t>Z</a:t>
            </a:r>
            <a:r>
              <a:rPr lang="el-GR" sz="2000" baseline="-25000" dirty="0"/>
              <a:t>α</a:t>
            </a:r>
            <a:r>
              <a:rPr lang="tr-TR" sz="2000" baseline="-25000" dirty="0"/>
              <a:t>/2 </a:t>
            </a:r>
            <a:r>
              <a:rPr lang="tr-TR" sz="2000" dirty="0"/>
              <a:t>: </a:t>
            </a:r>
            <a:r>
              <a:rPr lang="tr-TR" sz="2000" dirty="0" smtClean="0"/>
              <a:t>Z </a:t>
            </a:r>
            <a:r>
              <a:rPr lang="tr-TR" sz="2000" dirty="0" err="1" smtClean="0"/>
              <a:t>score</a:t>
            </a:r>
            <a:r>
              <a:rPr lang="tr-TR" sz="2000" dirty="0" smtClean="0"/>
              <a:t> </a:t>
            </a:r>
            <a:r>
              <a:rPr lang="tr-TR" sz="2000" dirty="0" err="1" smtClean="0"/>
              <a:t>associated</a:t>
            </a:r>
            <a:r>
              <a:rPr lang="tr-TR" sz="2000" dirty="0" smtClean="0"/>
              <a:t> </a:t>
            </a:r>
            <a:r>
              <a:rPr lang="tr-TR" sz="2000" dirty="0" err="1" smtClean="0"/>
              <a:t>with</a:t>
            </a:r>
            <a:r>
              <a:rPr lang="tr-TR" sz="2000" dirty="0" smtClean="0"/>
              <a:t> </a:t>
            </a:r>
            <a:r>
              <a:rPr lang="tr-TR" sz="2000" dirty="0" err="1" smtClean="0"/>
              <a:t>the</a:t>
            </a:r>
            <a:r>
              <a:rPr lang="tr-TR" sz="2000" dirty="0" smtClean="0"/>
              <a:t> </a:t>
            </a:r>
            <a:r>
              <a:rPr lang="tr-TR" sz="2000" dirty="0" err="1" smtClean="0"/>
              <a:t>stipulated</a:t>
            </a:r>
            <a:r>
              <a:rPr lang="tr-TR" sz="2000" dirty="0" smtClean="0"/>
              <a:t> </a:t>
            </a:r>
            <a:r>
              <a:rPr lang="tr-TR" sz="2000" dirty="0" err="1" smtClean="0"/>
              <a:t>level</a:t>
            </a:r>
            <a:r>
              <a:rPr lang="tr-TR" sz="2000" dirty="0" smtClean="0"/>
              <a:t> of </a:t>
            </a:r>
            <a:r>
              <a:rPr lang="el-GR" sz="2000" dirty="0" smtClean="0">
                <a:latin typeface="Times New Roman"/>
                <a:cs typeface="Times New Roman"/>
              </a:rPr>
              <a:t>α</a:t>
            </a:r>
            <a:r>
              <a:rPr lang="tr-TR" sz="2000" dirty="0" smtClean="0">
                <a:latin typeface="Times New Roman"/>
                <a:cs typeface="Times New Roman"/>
              </a:rPr>
              <a:t>. </a:t>
            </a:r>
            <a:endParaRPr lang="tr-TR" sz="2000" dirty="0"/>
          </a:p>
          <a:p>
            <a:endParaRPr lang="tr-TR" sz="2000" dirty="0"/>
          </a:p>
        </p:txBody>
      </p:sp>
    </p:spTree>
    <p:extLst>
      <p:ext uri="{BB962C8B-B14F-4D97-AF65-F5344CB8AC3E}">
        <p14:creationId xmlns:p14="http://schemas.microsoft.com/office/powerpoint/2010/main" val="1460335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Example</a:t>
            </a:r>
            <a:endParaRPr lang="en-US" dirty="0"/>
          </a:p>
        </p:txBody>
      </p:sp>
      <p:sp>
        <p:nvSpPr>
          <p:cNvPr id="3" name="İçerik Yer Tutucusu 2"/>
          <p:cNvSpPr>
            <a:spLocks noGrp="1"/>
          </p:cNvSpPr>
          <p:nvPr>
            <p:ph idx="1"/>
          </p:nvPr>
        </p:nvSpPr>
        <p:spPr/>
        <p:txBody>
          <a:bodyPr/>
          <a:lstStyle/>
          <a:p>
            <a:pPr marL="82296" indent="0">
              <a:buNone/>
            </a:pPr>
            <a:r>
              <a:rPr lang="en-US" sz="2400" dirty="0" smtClean="0"/>
              <a:t>To estimate the mean systolic blood </a:t>
            </a:r>
            <a:r>
              <a:rPr lang="tr-TR" sz="2400" dirty="0" err="1" smtClean="0"/>
              <a:t>for</a:t>
            </a:r>
            <a:r>
              <a:rPr lang="tr-TR" sz="2400" dirty="0" smtClean="0"/>
              <a:t> </a:t>
            </a:r>
            <a:r>
              <a:rPr lang="tr-TR" sz="2400" dirty="0" err="1" smtClean="0"/>
              <a:t>adults</a:t>
            </a:r>
            <a:r>
              <a:rPr lang="tr-TR" sz="2400" dirty="0" smtClean="0"/>
              <a:t> </a:t>
            </a:r>
            <a:r>
              <a:rPr lang="en-US" sz="2400" dirty="0" smtClean="0"/>
              <a:t>with a margin of error of 1 with 95% confidence. (</a:t>
            </a:r>
            <a:r>
              <a:rPr lang="en-US" sz="2400" dirty="0" err="1" smtClean="0"/>
              <a:t>sd</a:t>
            </a:r>
            <a:r>
              <a:rPr lang="en-US" sz="2400" dirty="0" smtClean="0"/>
              <a:t>=15mm-Hg)</a:t>
            </a:r>
          </a:p>
          <a:p>
            <a:pPr marL="82296" indent="0">
              <a:buNone/>
            </a:pPr>
            <a:endParaRPr lang="en-US" sz="2400" dirty="0" smtClean="0"/>
          </a:p>
          <a:p>
            <a:pPr marL="82296" indent="0">
              <a:buNone/>
            </a:pPr>
            <a:r>
              <a:rPr lang="en-US" sz="2400" dirty="0" smtClean="0"/>
              <a:t>Margin of error: </a:t>
            </a:r>
            <a:r>
              <a:rPr lang="tr-TR" sz="2400" dirty="0"/>
              <a:t>1</a:t>
            </a:r>
            <a:r>
              <a:rPr lang="en-US" sz="2400" dirty="0" smtClean="0"/>
              <a:t> </a:t>
            </a:r>
          </a:p>
          <a:p>
            <a:pPr marL="82296" indent="0">
              <a:buNone/>
            </a:pPr>
            <a:r>
              <a:rPr lang="en-US" sz="2400" dirty="0" smtClean="0"/>
              <a:t>Confidence: 95%</a:t>
            </a:r>
          </a:p>
          <a:p>
            <a:pPr marL="82296" indent="0">
              <a:buNone/>
            </a:pPr>
            <a:r>
              <a:rPr lang="en-US" sz="2400" dirty="0" err="1" smtClean="0"/>
              <a:t>Sd</a:t>
            </a:r>
            <a:r>
              <a:rPr lang="en-US" sz="2400" dirty="0" smtClean="0"/>
              <a:t>: 15 mm-Hg</a:t>
            </a:r>
          </a:p>
          <a:p>
            <a:endParaRPr lang="en-US" sz="2000" dirty="0" smtClean="0"/>
          </a:p>
          <a:p>
            <a:pPr marL="82296" indent="0">
              <a:buNone/>
            </a:pPr>
            <a:r>
              <a:rPr lang="en-US" sz="2400" dirty="0" smtClean="0"/>
              <a:t>n = (1.96 x 15 / 1)</a:t>
            </a:r>
            <a:r>
              <a:rPr lang="en-US" sz="2400" baseline="30000" dirty="0" smtClean="0"/>
              <a:t>2 </a:t>
            </a:r>
            <a:r>
              <a:rPr lang="en-US" sz="2400" dirty="0" smtClean="0"/>
              <a:t> </a:t>
            </a:r>
          </a:p>
          <a:p>
            <a:pPr marL="82296" indent="0">
              <a:buNone/>
            </a:pPr>
            <a:r>
              <a:rPr lang="en-US" sz="2400" dirty="0" smtClean="0"/>
              <a:t>n = 866</a:t>
            </a:r>
          </a:p>
          <a:p>
            <a:pPr marL="82296" indent="0">
              <a:buNone/>
            </a:pPr>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212976"/>
            <a:ext cx="266647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92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200" dirty="0" smtClean="0"/>
              <a:t>Estimating a population proportion</a:t>
            </a:r>
            <a:endParaRPr 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2596679" cy="125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çerik Yer Tutucusu 5"/>
          <p:cNvSpPr txBox="1">
            <a:spLocks noGrp="1"/>
          </p:cNvSpPr>
          <p:nvPr>
            <p:ph idx="1"/>
          </p:nvPr>
        </p:nvSpPr>
        <p:spPr>
          <a:xfrm>
            <a:off x="1460725" y="5373216"/>
            <a:ext cx="299353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2296" indent="0" algn="ctr">
              <a:buNone/>
            </a:pPr>
            <a:r>
              <a:rPr lang="en-US" sz="2400" smtClean="0"/>
              <a:t>sample size needed</a:t>
            </a:r>
            <a:endParaRPr lang="en-US" sz="2400"/>
          </a:p>
        </p:txBody>
      </p:sp>
      <p:cxnSp>
        <p:nvCxnSpPr>
          <p:cNvPr id="7" name="Düz Ok Bağlayıcısı 6"/>
          <p:cNvCxnSpPr/>
          <p:nvPr/>
        </p:nvCxnSpPr>
        <p:spPr>
          <a:xfrm>
            <a:off x="2118853" y="3356992"/>
            <a:ext cx="0"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0" name="İçerik Yer Tutucusu 5"/>
          <p:cNvSpPr txBox="1">
            <a:spLocks/>
          </p:cNvSpPr>
          <p:nvPr/>
        </p:nvSpPr>
        <p:spPr>
          <a:xfrm>
            <a:off x="5076056" y="3709108"/>
            <a:ext cx="256148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dk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9pPr>
            <a:extLst/>
          </a:lstStyle>
          <a:p>
            <a:pPr marL="82296" indent="0" algn="ctr">
              <a:buFont typeface="Wingdings 2"/>
              <a:buNone/>
            </a:pPr>
            <a:r>
              <a:rPr lang="en-US" sz="2400" smtClean="0"/>
              <a:t>estimate of the population proportion</a:t>
            </a:r>
            <a:endParaRPr lang="en-US" sz="2400"/>
          </a:p>
        </p:txBody>
      </p:sp>
      <p:sp>
        <p:nvSpPr>
          <p:cNvPr id="11" name="İçerik Yer Tutucusu 5"/>
          <p:cNvSpPr txBox="1">
            <a:spLocks/>
          </p:cNvSpPr>
          <p:nvPr/>
        </p:nvSpPr>
        <p:spPr>
          <a:xfrm>
            <a:off x="5940152" y="2311475"/>
            <a:ext cx="20008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dk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9pPr>
            <a:extLst/>
          </a:lstStyle>
          <a:p>
            <a:pPr marL="82296" indent="0" algn="ctr">
              <a:buFont typeface="Wingdings 2"/>
              <a:buNone/>
            </a:pPr>
            <a:r>
              <a:rPr lang="en-US" sz="2400" smtClean="0"/>
              <a:t>1-p</a:t>
            </a:r>
            <a:endParaRPr lang="en-US" sz="2400"/>
          </a:p>
        </p:txBody>
      </p:sp>
      <p:cxnSp>
        <p:nvCxnSpPr>
          <p:cNvPr id="12" name="Düz Ok Bağlayıcısı 11"/>
          <p:cNvCxnSpPr/>
          <p:nvPr/>
        </p:nvCxnSpPr>
        <p:spPr>
          <a:xfrm>
            <a:off x="3995936" y="2852936"/>
            <a:ext cx="864096" cy="8561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Düz Ok Bağlayıcısı 13"/>
          <p:cNvCxnSpPr/>
          <p:nvPr/>
        </p:nvCxnSpPr>
        <p:spPr>
          <a:xfrm flipV="1">
            <a:off x="4625189" y="2542309"/>
            <a:ext cx="1026931" cy="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8" name="İçerik Yer Tutucusu 5"/>
          <p:cNvSpPr txBox="1">
            <a:spLocks/>
          </p:cNvSpPr>
          <p:nvPr/>
        </p:nvSpPr>
        <p:spPr>
          <a:xfrm>
            <a:off x="2586251" y="3893773"/>
            <a:ext cx="203893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dk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dk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dk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dk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dk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dk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dk1"/>
                </a:solidFill>
                <a:latin typeface="+mn-lt"/>
                <a:ea typeface="+mn-ea"/>
                <a:cs typeface="+mn-cs"/>
              </a:defRPr>
            </a:lvl9pPr>
            <a:extLst/>
          </a:lstStyle>
          <a:p>
            <a:pPr marL="82296" indent="0" algn="ctr">
              <a:buFont typeface="Wingdings 2"/>
              <a:buNone/>
            </a:pPr>
            <a:r>
              <a:rPr lang="en-US" sz="2400" smtClean="0"/>
              <a:t>margin of error</a:t>
            </a:r>
            <a:endParaRPr lang="en-US" sz="2400"/>
          </a:p>
        </p:txBody>
      </p:sp>
      <p:cxnSp>
        <p:nvCxnSpPr>
          <p:cNvPr id="19" name="Düz Ok Bağlayıcısı 18"/>
          <p:cNvCxnSpPr/>
          <p:nvPr/>
        </p:nvCxnSpPr>
        <p:spPr>
          <a:xfrm>
            <a:off x="3134035" y="3281022"/>
            <a:ext cx="0" cy="42808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9145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a:t>Example</a:t>
            </a:r>
          </a:p>
        </p:txBody>
      </p:sp>
      <p:sp>
        <p:nvSpPr>
          <p:cNvPr id="3" name="İçerik Yer Tutucusu 2"/>
          <p:cNvSpPr>
            <a:spLocks noGrp="1"/>
          </p:cNvSpPr>
          <p:nvPr>
            <p:ph idx="1"/>
          </p:nvPr>
        </p:nvSpPr>
        <p:spPr>
          <a:xfrm>
            <a:off x="1403648" y="1433165"/>
            <a:ext cx="7498080" cy="4800600"/>
          </a:xfrm>
        </p:spPr>
        <p:txBody>
          <a:bodyPr>
            <a:normAutofit/>
          </a:bodyPr>
          <a:lstStyle/>
          <a:p>
            <a:pPr marL="82296" indent="0">
              <a:buNone/>
            </a:pPr>
            <a:r>
              <a:rPr lang="en-US" sz="2400" dirty="0" smtClean="0"/>
              <a:t>To estimate the proportion of hypertensive </a:t>
            </a:r>
            <a:r>
              <a:rPr lang="tr-TR" sz="2400" dirty="0" err="1" smtClean="0"/>
              <a:t>adults</a:t>
            </a:r>
            <a:r>
              <a:rPr lang="en-US" sz="2400" dirty="0" smtClean="0"/>
              <a:t> with a margin of error of 0.05 with 95% confidence. (p=20%)</a:t>
            </a:r>
          </a:p>
          <a:p>
            <a:pPr marL="82296" indent="0">
              <a:buNone/>
            </a:pPr>
            <a:endParaRPr lang="en-US" sz="2400" dirty="0" smtClean="0"/>
          </a:p>
          <a:p>
            <a:pPr marL="82296" indent="0">
              <a:buNone/>
            </a:pPr>
            <a:r>
              <a:rPr lang="en-US" sz="2400" dirty="0" smtClean="0"/>
              <a:t>Margin of error:0.05 </a:t>
            </a:r>
          </a:p>
          <a:p>
            <a:pPr marL="82296" indent="0">
              <a:buNone/>
            </a:pPr>
            <a:r>
              <a:rPr lang="en-US" sz="2400" dirty="0" smtClean="0"/>
              <a:t>Confidence: 95%</a:t>
            </a:r>
          </a:p>
          <a:p>
            <a:pPr marL="82296" indent="0">
              <a:buNone/>
            </a:pPr>
            <a:r>
              <a:rPr lang="en-US" sz="2400" dirty="0" smtClean="0"/>
              <a:t>p = 20%</a:t>
            </a:r>
          </a:p>
          <a:p>
            <a:pPr marL="82296" indent="0">
              <a:buNone/>
            </a:pPr>
            <a:endParaRPr lang="en-US" sz="2400" dirty="0" smtClean="0"/>
          </a:p>
          <a:p>
            <a:pPr marL="82296" indent="0">
              <a:buNone/>
            </a:pPr>
            <a:r>
              <a:rPr lang="en-US" sz="2400" dirty="0" smtClean="0"/>
              <a:t>n = (1.96/0.05)</a:t>
            </a:r>
            <a:r>
              <a:rPr lang="en-US" sz="2400" baseline="30000" dirty="0" smtClean="0"/>
              <a:t>2  </a:t>
            </a:r>
            <a:r>
              <a:rPr lang="en-US" sz="2400" dirty="0" smtClean="0"/>
              <a:t>(0.20 x 0.80)</a:t>
            </a:r>
          </a:p>
          <a:p>
            <a:pPr marL="82296" indent="0">
              <a:buNone/>
            </a:pPr>
            <a:r>
              <a:rPr lang="en-US" sz="2400" dirty="0" smtClean="0"/>
              <a:t>n = 246</a:t>
            </a:r>
            <a:endParaRPr lang="en-US" sz="2400" dirty="0"/>
          </a:p>
        </p:txBody>
      </p:sp>
      <p:sp>
        <p:nvSpPr>
          <p:cNvPr id="4" name="Metin kutusu 3"/>
          <p:cNvSpPr txBox="1"/>
          <p:nvPr/>
        </p:nvSpPr>
        <p:spPr>
          <a:xfrm>
            <a:off x="5436096" y="5445224"/>
            <a:ext cx="3456384"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t>If we have no idea of p, then assume p=50%</a:t>
            </a:r>
            <a:endParaRPr 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924944"/>
            <a:ext cx="2596679" cy="1250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72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Sampling design</a:t>
            </a:r>
            <a:endParaRPr lang="en-US" sz="3600" dirty="0"/>
          </a:p>
        </p:txBody>
      </p:sp>
      <p:sp>
        <p:nvSpPr>
          <p:cNvPr id="3" name="İçerik Yer Tutucusu 2"/>
          <p:cNvSpPr>
            <a:spLocks noGrp="1"/>
          </p:cNvSpPr>
          <p:nvPr>
            <p:ph idx="1"/>
          </p:nvPr>
        </p:nvSpPr>
        <p:spPr/>
        <p:txBody>
          <a:bodyPr>
            <a:normAutofit/>
          </a:bodyPr>
          <a:lstStyle/>
          <a:p>
            <a:pPr marL="82296" indent="0">
              <a:buNone/>
            </a:pPr>
            <a:r>
              <a:rPr lang="en-US" sz="2800" b="1" dirty="0" smtClean="0"/>
              <a:t>Probability sampling</a:t>
            </a:r>
            <a:r>
              <a:rPr lang="en-US" sz="2800" dirty="0" smtClean="0"/>
              <a:t> is one in which every member of the population has a known and nonzero probability of being selected into the sample. </a:t>
            </a:r>
          </a:p>
          <a:p>
            <a:pPr marL="82296" indent="0">
              <a:buNone/>
            </a:pPr>
            <a:endParaRPr lang="en-US" dirty="0" smtClean="0"/>
          </a:p>
          <a:p>
            <a:pPr marL="82296" indent="0">
              <a:buNone/>
            </a:pPr>
            <a:r>
              <a:rPr lang="en-US" sz="2400" dirty="0" smtClean="0"/>
              <a:t>Simple random sampling</a:t>
            </a:r>
          </a:p>
          <a:p>
            <a:pPr marL="82296" indent="0">
              <a:buNone/>
            </a:pPr>
            <a:r>
              <a:rPr lang="en-US" sz="2400" dirty="0" smtClean="0"/>
              <a:t>Systematic sampling</a:t>
            </a:r>
          </a:p>
          <a:p>
            <a:pPr marL="82296" indent="0">
              <a:buNone/>
            </a:pPr>
            <a:r>
              <a:rPr lang="en-US" sz="2400" dirty="0" smtClean="0"/>
              <a:t>Stratified sampling                     Probability sampling</a:t>
            </a:r>
          </a:p>
          <a:p>
            <a:pPr marL="82296" indent="0">
              <a:buNone/>
            </a:pPr>
            <a:r>
              <a:rPr lang="en-US" sz="2400" dirty="0" smtClean="0"/>
              <a:t>Cluster sampling</a:t>
            </a:r>
          </a:p>
          <a:p>
            <a:pPr marL="82296" indent="0">
              <a:buNone/>
            </a:pPr>
            <a:r>
              <a:rPr lang="en-US" sz="2400" dirty="0" smtClean="0"/>
              <a:t>Multi-stage sampling</a:t>
            </a:r>
            <a:endParaRPr lang="en-US" sz="2400" dirty="0"/>
          </a:p>
        </p:txBody>
      </p:sp>
      <p:sp>
        <p:nvSpPr>
          <p:cNvPr id="13" name="Sağ Ayraç 12"/>
          <p:cNvSpPr/>
          <p:nvPr/>
        </p:nvSpPr>
        <p:spPr>
          <a:xfrm>
            <a:off x="5067780" y="4005064"/>
            <a:ext cx="288032"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9712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smtClean="0"/>
              <a:t>Simple Random Sampling</a:t>
            </a:r>
            <a:endParaRPr lang="en-US" sz="3600"/>
          </a:p>
        </p:txBody>
      </p:sp>
      <p:sp>
        <p:nvSpPr>
          <p:cNvPr id="3" name="İçerik Yer Tutucusu 2"/>
          <p:cNvSpPr>
            <a:spLocks noGrp="1"/>
          </p:cNvSpPr>
          <p:nvPr>
            <p:ph idx="1"/>
          </p:nvPr>
        </p:nvSpPr>
        <p:spPr/>
        <p:txBody>
          <a:bodyPr>
            <a:normAutofit/>
          </a:bodyPr>
          <a:lstStyle/>
          <a:p>
            <a:r>
              <a:rPr lang="en-US" sz="2400" smtClean="0"/>
              <a:t>Each member of the population has an equal chance of being selected.</a:t>
            </a:r>
          </a:p>
          <a:p>
            <a:r>
              <a:rPr lang="en-US" sz="2400" smtClean="0"/>
              <a:t>We need a </a:t>
            </a:r>
            <a:r>
              <a:rPr lang="en-US" sz="2400" u="sng" smtClean="0"/>
              <a:t>sampling frame </a:t>
            </a:r>
            <a:r>
              <a:rPr lang="en-US" sz="2400" smtClean="0"/>
              <a:t>(list of all members of the population from which the sample is to be drawn)</a:t>
            </a:r>
          </a:p>
          <a:p>
            <a:r>
              <a:rPr lang="en-US" sz="2400" smtClean="0"/>
              <a:t>Sampling frame should be current and accurate.</a:t>
            </a:r>
            <a:endParaRPr lang="en-US" sz="2400"/>
          </a:p>
        </p:txBody>
      </p:sp>
      <p:sp>
        <p:nvSpPr>
          <p:cNvPr id="4" name="AutoShape 4" descr="data:image/jpeg;base64,/9j/4AAQSkZJRgABAQAAAQABAAD/2wCEAAkGBxMTEhQTExQWFhUXGBoYGBcYGBsXGBkgFxwXGxwjGx8ZHSggHxslHx4WITQhJSkrLi4uHSAzODMsNygwLi0BCgoKDg0OGxAQGywlICQ0LDcyKy8vLC8yNzUsNSw1Lyw0LDQsLC80LTQsLCwvLCwsLCw0Ly8sLCwsLDQsLCwsLP/AABEIANUA7QMBIgACEQEDEQH/xAAcAAEAAgMBAQEAAAAAAAAAAAAABQYDBAcCAQj/xABLEAACAQMCBAMFBAYGBgkFAAABAgMABBESIQUTMUEGIlEHFGFxgSMyQqEzQ1JikbEVcoKSotEkU3OTssIWJURUg7PB0vA0Y3SUo//EABoBAQADAQEBAAAAAAAAAAAAAAACBAUDAQb/xAAxEQACAQMCBQEGBQUAAAAAAAAAAQIDBBESIQUTMUFRwTJSYYGRoRRxsdHwFSJCYuH/2gAMAwEAAhEDEQA/AO40pSgFKUoBSlKAUryZB6j+NYZb2JThpEU/FgP5mgNilRs/iC0Q4e6gU9cNKgP5tWmfGnDf+/2n+/j/APdQE9Sq/wD9NbAjK3KP/U1SZ+QQHP0rE/jm1/Ct0++PJZ3J/PlYI+VAWWqBxf2kAsyWMQnxkGd30W+R+wVBaTB22AX96oTx345F0o4dBFcxNMMzNLGYSIcnVpDebz405xjBNRkUYVQqgBVAAA6ADpWXxG/dviEPaf2LNvQ17vob0/iniz7i5t4/gluWH8ZJCa228Z8S04D2mr9rkSfy5+M//MVEUrG/ql1732X7Fz8NS8fqY7++4jcZE3EJFQ/gt0WD6ahlyPrWi+qzIu4HlDxuskv2rtzkUjWsmonVlM4z0wMYqSrR48P9GuP9jJ/wNXkL+4lVi5SfVfzAdCCi0kd4U53HSvta/D/0Uf8AUX+QrYr64yhSlKAUpSgFKUoBSlKAUpSgFKUoBSlKAVSfGfs/jvJRcqxMy/qpXkNtJgAYZVOY9gPMmN9yG3zdqUBzrgfhrhUpdG4fFFcJ+khkUM677MCSQ8Z7ONj8CCBOJ4O4cOlja/7iM/zWpfjXB0uApyUlTJimTGuMkYyM7FT3Rsq3cVB2vH3imW2vlEUrbRSrn3e4/qE/ck/+0xz6FutAScXCLZPuwQr8o0H8hXqS6hjAOVALhPKM+Y9BhQd+/wABudqx8Y4bbSrquooXWMFsyqrKoG7ZLbBdgTnbYelYYryOMiK2hLgBSRAI1jQMMjJZlXJAB0rk4KkgAg0Bs3HE9D6BHM56+WM6f75wn517F5hWeRGiVQWYuU2AGSToZugqD4743traUwOW5oVXYCOR0jDHbmGJXIJGSAAc47ZBql+PPGUEsCW638b85tMwiXQixru4bVqfU3lQYYdWONqjKaSb8HqTZF2E7XM099ICGuGzGD1SJdox16lcE465qQrWsL2OVdURyo2zggfTIGR8q1Y79rib3Wy0STYLM5P2cSjAJYj7xBKjSM9a+PnGrc1m8b/oa0dNOCR7v+KhJFhjR5p3+7FGMtj1b9lfiayTXbwtGl3Ebd5BlQzK6N8A6nTqG2xwdxV58LeGo7KM4JkmfeWZvvyH/lQdAvQfPJqv8S8b2raoOI2VxCnczQ8yL4brnJ9CB9a0o8OpuOndvz/zwQdSS3bNKtbikWqGVf2o3H8VIqZtvBdpLGsljdzJGfu8uUTRDHbEgY7dMZFQHCZJTzVl0kxzSRBgMaxEdJYjJxkg7CqFa0lQWvKaT+Z0U9W2DrXA/Etq1pDKbm3A5SljzUCqQo1Zy22Dkb9MVNWd3HKoeJ0kQ9GRgynvsQcelcTWyiHSNB8kX/Kt7wlILbiNu0YCLcFoZVXyq3kd4yQNiwZcA9cOw71s2/FY1qihpxn4lGpauEdWTslKUrWKopSlAKUpQClKUApSlAKUpQClKUApSlAK0uMcJhuomhuI1kjbqrfzBG4I7EYIrdpQFNgWSzAtbtufbOeXFcPucNssVznbUc6RJ0fYEBiNUreXawaQsMjaidoo8gHI1FsYA2y2/XSQMsQDMzwq6sjqGVgVZSMggjBBB6gjtVOm4geGPHDcMzWkjaILhjkxE9Ipyeq9dMhPQYbpqIGhxjwq13K1zGrWc2AhMgSRZ1XoXRHypHQHUDjqOwg4vBXFDq5kligGcMFlckDuQcADHxNdMuo3I8j6D1zpDZ+BBP3fXGD6EV4nsEcYlUSDqQ4ym2D90+XYjrjI9ar1LWjUlqlFNnSNWcVhM5pxLwvBawvccTupLlFziCFDHGSF1aWCEsdu7MqjO9V72bWdybhdJS2BtmY4QOxDShtgcKm7DAwcAY+V29qcirYRRxGNIJLiMTFSAgjJZ2zp2AZwgJ6ZbfrUf4WlHvydw9vLgjp5XgI/In+FVLiUaVSFKEUk8v7HeinLMm/BeIEKqoLFyAAWIALH1IUAZPwAFeyMjB6elKiI+KzSPOtvatMsD8t2EkaZfSrkIHIzgMvUqM15GLk9izKSitz5dWcNnHc3MMKq4jd2CDTrKKW3UbFiR1xmufcBkBgiw4ZigZiCDlm8zE/Ekk10fhnGYpy8eGSVR9pBKuiVQfVT1U/tKSp9a1G8GcP/AO6QD4qgUj5FcEfSuFzQ5sdMnjAi98xKjNKFUsxAVQSSegA61pvwueQW9xNdx8PQyB4Aw1TsRkKSGIAJBzpGcA7+lYfE3B5be6igAlmiaaGW3yC58sgEkbsPvAKdQL9upJFX3jUoS/sGIzr94iB9CyI/58vH1rnaWaovVLd9jyc9exls7jiFmNctwL2Jd3VolimVQNzGyHS5HXQwBO/m6Cr1BMrqrqQVYBlI6EEZBH0qs386xxSO5wqIzMT0AUEn8qkfBkLJw+yRwQy20CsD1BEaAg/WtehUlJPJTrwjFrBMUpSrBwFKUoBSlKAUpSgFKUoBSlKAUpSgFKUoBWlxnhcV1BJbzKGjkXSw/MEejA4IPYgGt2lAc48LXsqSPwi6kkW4gXXBOpGZ4RlUbzAqXXoVIIOk9cGrDdWdrCuufz9TqmLTHIB+6GyASM4VQM9AMmqZxnhF3d3D3HvJjvLOaT3eDSoiRSfIGIGt1mjVSWJ/EwwMECx2HjeDAW8U2U3dJ/LGT1+zl/RuPqD8KippvBJwaWSTguYzqaO1kOpfMeSIS3wIm0MT8CKqfibgdrZOnEEia3WCVOZyz5JEmxG32SkgEM6k4AJ0nY7GtziXHp7mY2llIqhMG4vFUMqBvMscIYsrSkEZbcKPjsK74sguYY54/e57iMWrXOmbQxDW9xatuVQHSV1bdsH41GUot6GSUZJay223H0Mgikint3b9GJ49Akx+wwJUtjfTkNjtW54KQRz8Qizu06TgfuzRRrn6vFKP7NTlzbw3luAwDwyorDtscMrKRuGGzBhuCARVF4HfS2t/yrltTKRbvKQBzYpiWtJW2AyHEsJA/FJnvUI0uXLK6E5VHOOH1LZ4r4F7wiyxAC6h88D9MnujH/VuPKR8c9QK0OE8QS4hSZMgOOjDDKQSGVh2ZWBUj1BqcsuPWs0jRRXEMki51IkiswwcHIBzsdj6VWeHER3V7bYwEkWdB+7cjW3/APYT/lUbmGY6iVtLEtJK1T/aJzAeHtC2iT32OMPpD6RKkik4PXbNXCsVzIiqXcqFQFizYAUKCSST0wM71Ti8PJbksrBA3NtLdkcOZg5OGvJUUoqwlmKoBk4klC6djsNbbbZ6IBVDh4jF/SNoLd1eWVXEwQ6gYFR2DPp2GJeWFY/tuB1NX2r9BLQUa7esUrHcTqilnZVUdWYhQPqayV2OIpSlAKUpQClKUApSlAKUpQClKUApSlAKUpQHML63mm4nPJzjDdQ+SGJoxyZbfytns0gLE5ZW+zbbHrZ1QvGBKqElRrUedM43A1AZGe5A+Va3tRthLbQxfceS5iRJhs0BJLF1YfdYqrIN9y4Hes3DrZ44wjytKwz53ChiM7Z0ADIG2cb1RuFiWcl23eVjBgl5VnCTHDpjU5KQRjYMd2CLjIHU4BOM7Go3wlewXCy3cskZF0OTHFrBKRJqAVgOkjamdh2yo7VI8c45BaIsk76FZgg2LEk5PRQTgAEn4CtG44Na3WLmCQpIfu3Ns4Vz8GK+Vx6qwNeUpqDy18yVWDksJ/I0eC+NYOE2os792EtvJyUwpZpIj5opANvJpOk+hUjrWx4rNreizvInWWCYtZyldspOMpnO6ukyxYzuC9Vvx94UvbqDEixXckYPKmTFvcAfsup+zkX5FSOozkg1rwBwEx67e8uzbJIyM1qdUMjvE4ZCGkUdwDmJsnbcVadSLi8MqqnJSWUU7j3BrrhV2BqZHRtUMygqGA6Ff5Fd8dN67L4b8ZwXU7XcksUWq2tYGLsIw0ymd5FTXjOnWo+o61JeJbbh9rYNz4Ua3j8yoRqLO2caS2W1sSfNnO5JOM1+b7udXd2WMJqbKqudKDfYZ3Pbcnt8ahGXNi0yUlypJo/XFaxvYjJyDJHzSurlahrK+unOcfSudezHxFd3dmIUKxm2GHuJUMoK/q1VQy5bAYEk7BV6ltnGLfRwVbonTe3UkUyzKdLh7hgQFb7wVYSy6QemR61CFpJ5bJVL2EWkt3sWHwh4o4dYQMjpyAJp4uclu/LkEckmgcxE876MDuSQanri4vbsZVzZQn7oVVa6YerFwUiyPwhWYdyDkD3c8Bia09zA0xiMRqR95NI8rLn8akBgfUZqSQHAycnufWtKNJLqZM7lv2dii8a4PLHc20tzPJeWSsUaOfQeS8vkWRgqKsi5OnzDKaiRtnFw8JYgeSyydCASQA5OI3JBQEncRuCB6K8Y7VlvLVJY3ikGUdSjD1DDB/KqpacWaKO0upTlraZrO6c+U6WYRM57YMi28pztpJpOCS2FKq3JZOmUpSuBdFKUoBSlKAUpSgFKUoBSlKAUpSgFKUoDBfWUc0bRSoskbDDI4DKe+4O3XBrnnjCG74VC1zbN7zapjXBLqMsQJxlJQdTIMjZwxA3yR06VUL41szNw+8iG5aCUD56Gx+eKjKKlsyUZOO6Kvwawmlli4jfhLcQoxhh5gZY+YMNJK+y6tOwHYd81q+M7W30JLYqPfLp1jilgk5aklC+uUp5XRUBbBDE7Y61beEXC+6QyMw0ciNyx6Y0K2fljetS94bDeQxPBLyyGE8M0QXYsrKThhhgyswII3z600pRwhqbllkIZb+2UGTl3iAedl020q4G5wzcpx9U+tLLxRYXiiNnQ6xtFOoXX/VD+Vx8VLCtWDgPD7iXVdXz3jI4XlSyKkIcdhEiqDg5B6jYg9DU1xCKxlle2muVaRV/QNJHpReoAhxoOARgsrNjG9V1b5W73O7uN9uhE8R9n1hKNPKaMb4EUjooyCDhAdAyCR93vVbuPYvaH7txOO+W0N1+SrU74h8NCytVmsbi4gWN4+YGdpl5TOEchJsqCoOrOBsp9assfCOIoN5bW4+cclsT06lWlHr0X+e3nLqx6M95lKXVFU8BeHvdbXiNrG2thNIisRgnVbwlc4+L1ucR4E13b2cQXES2sh38pWRoFiiGk4YECSU9Niozg4rd4QZob67injVDMEuItL61fQiQyAEqu40wkjH4683HiVJbeVo5Bb3EIDvDMRGy6CGKuG/A4BXmLkYOQdq0qe8Fkx62VVePJZgfWlVKL2jcPa294WXUdJbkDefIGSugb7b+b7u2c43rX8P8AjqW8mWOKzIUpzS7zqCE1KuQqqwJOc4JHQ1N1IppZ6nBwa6l1qBHBNU16jjNvdRxlhnHnKvFJjuMosJz6ip6lTayeJ4NXwFfSNAbedtU9q3JkPdwADE/U/fjKHPrq9KstUrisgtbiG9zhNoLn05bnyOf9nIVOT0R5KutVJx0vBpUp645FKUqJ0FKUoBSlKAUpSgFKUoBSlKAUpSgFYL6LXHIu/mRht13BG1Z6UBRuAcctYOHWAuJo4w9pDgOcBtMUYb+Y2+NSXCprJIpLi1CFGYl2gQyMzDAxiMFmYbDSBt6U8ExGOwtEzkpCiEjoSg0n+VbK8UZtWm2uDhygJEaagNiw1yA6M56gE9QCCCQMLcYUMzi3nKhBmUQkHuxXS2JTgb/dxkkDLZFbF1eSq+hLd3GM8wvGke/bdi+f7GK8cW4hNGUEVrJcZI1FXiRUGcHJldSWxkgAb9yK17i9vi32VpFp9ZrnQf7sUUg/xUB48UwSS8OvEdVV2t5gArFxnQ2NyqnrjtUx4a4h7xaW8/8ArYY3PzZQT+ea1rRJnRhcLEuoadMbM4AIwcsyrnOemkYx3ztE+yKYtwq2VvvR8yI/+HI6j8gKAnuO8HW5VfM0ckba4pVwWRsYP3gQVYEqynqD2OCNHhfhGBDzZ1S5uSQxnkjTUCNgIxvy0A6Kp9SSSSTYaUyeYWcnl0BBBAIIwQehBrifsm4cYL6/iySkeqKPPZY55lx/EZ+tdurjfhB9PF7kdna/B+JS7BH5Fq81YnBeX6Mr3LxFLy/Rv0Ok0pSr5RI3j+vlHTGJk3EsJGTJGQQ4T9/ByAfvYK7ZyMHs78QLIptTLzTGoeCbOTPAThSe/MjP2bg75AJ+9UzVYuvB6LdC+s2EFyNROxaCTWMNzEBB39VI3AO5FcqkG+h3oVFB7nQqVTU8fRwmSO/T3WVI2kHm1xTqgJbkPgamG3kIDbjY71u+D/Ekl0ZEmgEEqJFKUWTmAJPzCgY6Vw40NkYx033IFfBfUkyy0pSvD0UpSgFKUoBSlKAUpSgFKUoBSlKArvhZCtrGp6jWD8w7g1sWlxMdRkhCDGVAkDueuzDAVW6dGYb9dqjfDt08lmXh0FubcBA5IVtFxMu5AJAIHXBxnODjFbCwXpG89ujeiwO6jfoSZgWwMDPl7nG+ABtxTyt+qMfXd2Q49NkY5PTbI+deCt1geaAn8R0Oo7dBrPfPf0rzw23uAdc8wY4xy41Cxbfi8wMmonJxrwNhg4LNkuLFnLZmlUEYCoVUL03BC6ifmcb9KA2LcOB52Un91So/NmqH8AxhBfRAYWO+mxvnaRYptvQZkIxUnbWWli5eR2IwSznTjOdkXEYPxC5+NRvg3a44mvb3tW/vW9tn/wBKAtNKUoBXDeB3WOIpLkYa8u0J+E0twBj5vy67lX52tJiYRKijVqMyqdxrEhlUZ/rY3qleVeU6cv8AZepQv56Yw/P0Z26lYrS5WREkQ5V1V1PqGAI/IistbRXFKUr0ED4zsbN7cyXyB4oDzdyRuBjGxGdWQNJ2JxWt7P8AxRaGNnnnSK7nkLyRykxFfwoicwLqVECjK5BOo96qPj/jJu7xbKM/YWxEk5B2eT8CH4L1Pxz3UVpTRK4KsoYHqCAR/A1iX/ElRqqCWfJr2dq5Q1N/kd9pXD+BcZurHHuz6oh1tpSTHj0jY5aI+mMr+7XXvDvG4ryBJ4s6WyCp2ZGU4ZWHZlOR6HqMgg11t7qnXWYfQ6Tpyh1JKlKVYOYpStXinEYreJpp5FjjQZZ2OAOw+pOAB1JNAbVYrm5SNS8jqijqzEKo+ZO1UuPi97fllhcWEWFZS6rJdyI2cOI2OmFGw4BYMTgkYxURD4fFvdqlwxuzKryw3E41yoUKh0yxIUYZWXSF6MMbCgLZdeNLcD7BZbo9RyIyyHPpK2mL/Hn4VB8Y8eyxnSwtLUkZHvNxrkHziiGD9JKTpNdSNBBIYYkOJ7gAFgdjy4c7a8EanOQuQBluhPDMFg3MhskmjI+1c/aXQJ1a31Sk60IxlAVI3I1ZwAID/pg8+dF5eXW+kpY2wiiBx3eRSRsc55vpXy04dfmRZIRJaFWB5lxeTXTsNshog5jw3cFs9xg4xPcSs4Le4s2tESNbkyLIsYCxuixNIH0r5dSsEGv0fBztjEPF1m0hijlM0gz5IUeU7YByUBAGSNyQPjQGf+j7qQYuL+4fPVYglsn05Y5n+Oo+TwHYs2to5DJ/rDPMZB8mL5reN9duPsrZU+NxKFPz0wh8/IlfpWP+ibqT9Leumfw20aRKPrKJGJ+OR8qA3PZgAtjywxbl3FyhLHLHE0h8x7kgg5+NTcXvflLe7jONSjmHTvvpc417eqLVP9jDN7ndLknTezgM2WJ2jOWPc5JzVksp2MzQe/LIyHUymJBLjYlcqQmAGTICFlDLk+YGgJC4juSzaJIVTA0hoXdge+oiZQRjpgD/AD+JZD9a5kZttzoXbJwqA49Tvkn1wBjRn4tHFIUuLyIEHUUC8vSMKVDku2O5JJGrIxgA6tSbiHDnYh5luHHmC5Mzp3BRIwSvbDgZO25oCdWwiDq+heYoIVjuwBxqAJ3AOFzj0FQ/g1j79xYZ2E8Jx87ePP8AIfwqS4TaQAc2FMFxu7KwlPwcyDmZGMYbpio3wap9+4scbc+EZ+VvHn+Y/jQFwpSlAK/PXCoSkSxt95CyHr1RmU9d+oPWv0LXGPGfDTbX8i/q7jNxF8yRzl+esh//ABPhWbxSm5UcrszO4nTcqOV2ZM+zXjQeOW0J+0tmwB6xv5o8f1QdH0HrVzrkvhC/S24jNJIriNrdA8qqWSMl2wZNIJVTpxqOw711e3nV1DoyupGQykMp+RGxrVsqnMoRb64OEd4Rl5SPdV/xv4g9ztiU808h5cC9cuR1P7qjLE9NgO9S3FOIx28TzTMFRBkn+QA7sTsANya5Td3clzO1zMCpI0xRn9VH1xt+NurH5DoKhfXkbannu+iLdpbOtP4LqafCOHiGPTks5JZ3O5dm6kk71u0pXxk5ucnKXVn0aSSwhU14C497rNdoQWVxDKAAThiJEY/UJH/CoC6uAi6iCegCqMsxOwVR3YnAArqngDwwbWFnmANxPhpcbhAudEa+oUE5PdmY9MY1OFU5Oo59ivcyWnBa6UpW+URXPeMTLdXryzK72dg6qkaI0pluW06n0ICWESsBjGx1HtXQSapPhq6eOxtXjt5JmuFM76GjGlrg84lzI67EudwD06dBQGa74pYytq1lZVJAlWJ+bGUyOpjOB5mGGGkgtsRmoH2jcTcHhgtmWWaWZuSwwVYPEyazp2KDmIxI2IHarLdcTvY1De5iTLnKRzLqSMacE69IaQjX5RtnSNXU1Uxem64/bKY2RbS3kbQwGVlcKHB0kqcK8X3SR0Od6At39A2rWpsGCvHoKupILkncu3fmFjr19dRzW09hMF+zuX1Y25scci/UIqMf7wry3AodbSqCkx1nmr98GRQpO4KtgBcBwwGkbVX/AByvuto0sbzvdMwigPPcM8kvlUaVZUIAy+nTp8pOKAq3GrhuIcRCj9B7wLFOvmSMGa8PybQkeR1X65tPFuDcMmkEMLwW95DpETQaEliOPKCq41IQd422IJ6ZzWnwLg6W1xw23XpDFcNn1bTErN8yXc/WrPHxy0SVrWNl5oJZ4YkLMpfLszqg2yTksfxMMnLDIEPwO/eRXSVQs8L8qZVzp1AAhlzvodSrD4HHUGpMGqz7y54wzcmWJJ7TfmKoLtbyABhpY7aJAMHBG2QKn76YJHI56KjMf7IJoDT9ksRHC4HIw0rSyt8dcjkE/wBnTVgjEuVxBEo1En7Q6l1ZyQBFgse41eu5rU8E25j4dZIRgi3iyPQlFJ/MmtvifChORqlmVACCkchiDbgglkw4Ix+Fh3zkbUAububWyRJCzBQ2HmKEhjgHCxuQuz7kdVwM74+zzXKjUIo36ZVZCGI/FpLKFyOwJAPqK92XC4otRVSWcAO7s0jsBnAZ3JYgZOATgZOOta7+H4M5USRnYlo5ZIy2AQAxVhqUA7A5A7UBns5J2YGRI0QrnGomQMTsrADTsOpBO+w2GToeDjm54oe3vSD+Ftb5qUsLdY0CIzMoyMvI0rdTnLuSx3yNzt0qL8CnLcQfIIa+lx/YjhjOfqhoC00pSgFU/wBqHCedZ85R9patzwf3VBEo+sZc49QtXCvMiBgQRkEYI9QajKKknF9yMoqSafc557KIPtLuT1WBOu3k5zf84qZ454SsEElz5rQqpd5beRoNl3JZV8jH+spz8ai/YxYvFbXKyZ1C7kjGrriFY4hk9/uHf1zUJ7ROPG6uDaRn/RoGHOx0lmU5CfFI9ifVtvw1XUla0Fq7I8tqDUI0yoxc2d+fPLPIuSYI52BMa76SwQBOYR1wNulb9KV81XrzrTc5mvThGEdMT4Tjr/8AM15mmVFLMQFAySegqE8QXjRo6uRgjXC2MYaMh9Lds7ZB77jr16J7M/D3vWi/nQiJTqto2x5iP1rDfochAemNXdSLFvYzrNPt5ITrKJuezzwfJzFvrtSrAH3e3Ybxg/rJB/riOi/gBOfMfL0ilK+kp0404qMVsjPlJyeWKUpUzw8yJkEHoRj+NU/w3eGHh9kpikkYRpAwjUMVaFCrE5IAUGNhk98DqQKuVVbgn2Vxd2p7Se8xjvouizN/CYXHToCtAbkHFgVkd45YljDMTKukFVycjc7EDODg+oB2qg+DEcXVjNIMSXcd7PJ8GmNvIq7+iKq/2alfGvE7l7eWBrR445JY7czGaIhkmlSMlVUl8spIwQMZ+FZOKnRc8OcbAXJj+GJYZlx/HTQE5a8AVdTNPcSDU5UGZlWMPsVXl6dlGw1EleowaqnEbOM8UtoIjIY7eFrl9UskoLSZii3kZsEAyNtjOd81YJ47DnuTHzZVDsyiOSbG7F8KAVD5DZAGo5A/EAYLwniWW9ugukSzmKMYK4itgIkAUgadxIdOKAlFP/WNp/sbr+dvU9e8TWNdYjlkAJDcpC5XScHYeY79lBJ7Cqukv/XFqnYWtw3954R/yirg0ra9IjONOeZldOc4C4zrz3zpxjvnagKjPeGbiMeqOSJorSTKSBc/bSxYOUZlP6JuhNPGBPuN3jqYJFHzZSo/M1i4DJJLcXtxJpyZFgXSSU02wIbSWAJHNabfAzis3iYZiRB+snto/o08Wr/DqoC0XHDg0ax6pECgD7N2jJCjGMrvj5YpaWaQjZpDnSoLyNIQM4UZck9T1OTvudhjJeW3Mx53TBz5G05xvg7dPh36dCRX0QkMzB28xU6WwVXHXT0IyPUnffHXIGK94ZHLjmBjjGCJHQ7f1GHXuO/esa8Dt855Sk99WWB+YbI+tZJeFwtr1IDrwWBzglSCDjONQIBDdduteIuCxDGA5x01Syvj+85oDZtbSOPOhFTUdTaQFBOAuTjvgAfQVBeyxtVk0o/W3N1Jn1zPIM/lj6VI+JOIci0uZv8AVwyOPmqkj88Vg9mdjyeFWUZGDyVcjGMGTMhyPXLUBZqUpQClKUBEeLOMiztJrjGSi+Rf2nYhIx9XKjPYb9q4tZwaECk6m6s3dmJyzH4liT9avvtjlPLsos4D3Oo79eVHIwB9fNpPzAqkVh8XqPVGHzLlrHZsUpSsYtmhx3h4ngePvjKn0YdP8vkTXaPAHGEu+H20yKF8gQoOiNH5GAHYAjb4Yrk1Wf2HXmDf2u+I5+auen2wOQPTGkbfHPetrhFR/wB0PmVLqPSR1OlKVtlMViublIxqkdUX1Zgo/iaoXiaG5hlke6ubprNjlXhYRCAbeWXkIsmn0l1EY2bTjLY4PDFicScmOUkAiSQmckdQQ0pYkfWgLBN4+4eDpSfnt+zbo9x+cKsB9SKgb3xRqu7Wf3S4hjBa3kmlCINM5QJ5Q5f9KsW7AYBPSpeNAowoAHoBgfwFYOKWSzwyQt0kRkPw1DGfmDg/SgMHi64kN5YW+leUzyTFtR1EwRsNJXTjTqkibVq6joO+t4wjPuryKMvAUuFHqbdllx9QpH1qL4bxprm9shJ+kXh0juPSRp44pPziarYygjBGQeooCS/pLPLdI3eJ1DiRSmkBsEZDOGxg5yAdqq3g85srZiMF4xIfnL9ofzasPh66mj4dcWyRtLLavJbKAyKdBXXCxLsBgRug2yfL0NZ/B/8A9BZ//jw/+WtAeoIR/S1u572lwo/syW5/kxqV8VcWltbSa5zEvK1Nghm1DOI1G64diVGdwCejVoTnTeWLftPNF9Ghkk/nEK8eNOHa2tI9cpElyHkUtlCkKvKMqRgAOsQ8uOu+aA++HeHm3toYScsqDWfV28zn6sWNfOJHNxYR/tXOoj4RQzv/AMQSpKomzl5nFo4wDpt7aSRj21TsiIPnpWQ/WgLVdWYc+Z5AMEaUcx/M5TDZ39cDbbO9e1hVdA1N5dhl2y234snz7b759a1Twdef7xrk14KjJBUK2jUgBU4Usqscb574wB6HCohrYhiWbUWaR2ZcfsMWyij0XAG/qaA2pI8qwLMM58wIBX5HHb41F3RtXRHeLnhASjmFrgjbJKnQxyR6ddsZyK3hw6PUr6csowCSxG/cjOGbc+Ygnc77mtkuN9xtud+nz9KAq3j8K0EFmFJ97uYYCE8uI9QklO3bQjDb1q7qoAAGwGwqh8Gc8Q4kLpRmzs0dIJCCBNNLgSOn7UaoNIboSSQT2vtAKUpQClKUBSfa3wmWeyEkCl5beVZwi9XChlcAY38rMcDfbbfY81srpZUWRDlWGR/kfiK/QFc58WezkmSS6sCElc6pIHOIZT3Kkfo5D69CcZA3NZ9/Z89KUfaR3o1dDw+hS6VjVzqaN0aOVNnjcaXX/NT2YZB7GslfOSi4vTJYZfTTWUKn/YlZk3XErn8JeOFT6lAS/wDDyfxqt3TsqMUXUwB0rkDJ7bmrz7HeJWyW62SrIlzpaeYSIBzGZgHZWUlWAJRRuDgLtWrwmK1ylkrXT2SOjUpSt4pHl0BBBAIIwQdwQeuaoV5wBuHF5bYM9kSWktxlmtyerwDqY+paLt1X9k3+lAVGCZXVXRgysAVYHIIO4II6ivdaXGOH+4ymZNrOU/aqOkEjH9IPSJycMOithuhYjdJxudgOpPagKE1uYbu2uk/Ri6ubKbqSOe7TR/JeZIdz30jvV9qlSvDJwtxcXi2j3M0lzHkKzsDIGhIjxzDssTDRg9OucVYfDfGBcwq+NMgAEqEFWRsA9GAIUjDKSBkEUB64Z9lxC4wpb3i2WQIMAs1sxRsFiFyVliG5HTrWn4GV1soopAVkh1QOD1BiZk7EjoFO3Yitid9PErDH4kukP9XRG/8ANVqEm4+0N3zGaKWKfyzi1SWZIZUAUMZAuliVARl2I0KcdcgWK9A94sM9feWx/wDrXX/pmoz3iOXi7hImjMED6yyFDI0soGoZHmTTGCGHXVXqS8mkvYGt7SWdIVkbWQIouZIAi4klxlVQyklA33gBnesvEOCcS95jvzHA7CMwyW0LHXyy2oESSlVd1bfBCDGQCc0BNOwAJJwAMknsB1qL8BKOVc8Rk8vvT8wEgjTBENEOfTyhn+TVCcRXiN8ViXh88VqT9rrkiiklGD9mctlI22BZdRI2q1x2HFZRp12llGAABErXMgA22LhI126eVvl2oDa4akIaRUuXeaQCQ65Q8iqSxTTE3ljUAkDCDON8neo6XiVoshUzTXky7GKPNxgn9qOECJD+84GPUb1uQ+ArZmD3Ty3bgk5nfyAsNLYjjCx7jbdScbZqy2lpHEgSJFjQbBUUKo+QGwoCiN4eurgry4jZRDOkSXUzkZOdoLaVYwPgZCB009akuC+zmygcyugnmb7zyKuCchvuKAhOoAgsC2R1q30oD4BX2lKAUpXLPGftKkMjW/DymFJWS5I1gHuIR0Zht5jlfgahOcYLVJ7EoxcnhHQ+Ncbt7ROZcSpEvQajux9FA3ZvgATXP+K+1knItLVm9JLhuUv0RdTkfPTXPJNTuZJHeWU7GSRi7kemT0X90YA9K+1mVeIvpBfUtwtV/kyyS+0LijHPNt0+CQEj+LyE19i9oXE1/WwP02aA/wDJIKrVKrfja/vfZfsdvw9PwWPivjEXaKt7ZI7qDpntpeXKhPdBIDgdPKXKnAyD2rFtxiUahJBIwBOll5ephnYsuvAbGM4JGayYpioVa7qrE0n8e4jRUfZbPTcfjAJeOZAO5TI/wk/nXR/ZJwHIPE3cFp00RIpUiOPVnzEfjJGSM7dDuNubE4rY4B4kbh8plhkQKxzLCzgRy/8Atf8AfH1BFdbGVKnPON336kK9OTjsz9FUrT4NxJLmCK4j1aJUV11DDYYZGR61uVumeKUpQHl1BBBAIIwQdwc+tVif2f2LbFJeXjHJFxOsP+7D6QO2kDHwpSgJThfhqztzqgtoY2386xqH36+bGr86j/EnhBbmVbiKaS2uAunmx6SHXsJEYFXA3xnpmlKA07T2fxM6y3sr3jqCFEgVIlDEEjlxgK2cDOvUDgVb40CgKoAAGAAMAAeg9KUoD1SlKAUpSgFKUoBSlKAUpSgPjqCCD0Ox+tcwk9jcS7QXs8aAnClY3AB3wDpB/jmlKjKMZbSWT1Sa6GWH2RIANd9cE99KQrn5ZQ42+dbDeyS2P/a7z+9AP5QV8pUORS91fREuZPyzC3sZtT/2y/8A97GP5RUi9jFkDlrm+f4NMuPyjBpSpcuPhHmp+Tfi9knDBjUkz4H4p5d/npYflituL2X8KGP9EDYOfNJK/wAd9TnI+BpSpJJHmWbsXgPhi9LG2+sSt/xA1vWXhuzhIMVrbxkdCkSKfXqFzSlenhK0pS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149080"/>
            <a:ext cx="22574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213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200" smtClean="0"/>
              <a:t>Methods of simple random sampling</a:t>
            </a:r>
            <a:endParaRPr lang="en-US" sz="3200"/>
          </a:p>
        </p:txBody>
      </p:sp>
      <p:sp>
        <p:nvSpPr>
          <p:cNvPr id="3" name="İçerik Yer Tutucusu 2"/>
          <p:cNvSpPr>
            <a:spLocks noGrp="1"/>
          </p:cNvSpPr>
          <p:nvPr>
            <p:ph idx="1"/>
          </p:nvPr>
        </p:nvSpPr>
        <p:spPr>
          <a:xfrm>
            <a:off x="1435608" y="1447800"/>
            <a:ext cx="3928480" cy="4800600"/>
          </a:xfrm>
        </p:spPr>
        <p:txBody>
          <a:bodyPr>
            <a:normAutofit/>
          </a:bodyPr>
          <a:lstStyle/>
          <a:p>
            <a:r>
              <a:rPr lang="en-US" sz="2800" smtClean="0"/>
              <a:t>Lottery</a:t>
            </a:r>
          </a:p>
          <a:p>
            <a:r>
              <a:rPr lang="en-US" sz="2800" smtClean="0"/>
              <a:t>Table of random numbers</a:t>
            </a:r>
          </a:p>
          <a:p>
            <a:r>
              <a:rPr lang="en-US" sz="2800" smtClean="0"/>
              <a:t>Computer programs</a:t>
            </a:r>
            <a:endParaRPr lang="en-US" sz="2800"/>
          </a:p>
        </p:txBody>
      </p:sp>
      <p:pic>
        <p:nvPicPr>
          <p:cNvPr id="15362" name="Picture 2" descr="http://t3.gstatic.com/images?q=tbn:ANd9GcQJfHr8l2nnazZfUYWpH4jM4NnCpZA8m2PZV_Wj9zTx_1VAOu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988840"/>
            <a:ext cx="2342238"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77072"/>
            <a:ext cx="1895475"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244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Systematic sampling</a:t>
            </a:r>
            <a:endParaRPr lang="en-US" sz="3600" dirty="0"/>
          </a:p>
        </p:txBody>
      </p:sp>
      <p:sp>
        <p:nvSpPr>
          <p:cNvPr id="3" name="İçerik Yer Tutucusu 2"/>
          <p:cNvSpPr>
            <a:spLocks noGrp="1"/>
          </p:cNvSpPr>
          <p:nvPr>
            <p:ph idx="1"/>
          </p:nvPr>
        </p:nvSpPr>
        <p:spPr/>
        <p:txBody>
          <a:bodyPr>
            <a:normAutofit/>
          </a:bodyPr>
          <a:lstStyle/>
          <a:p>
            <a:r>
              <a:rPr lang="en-US" sz="2400" smtClean="0"/>
              <a:t>It is used when elements can be ordered.</a:t>
            </a:r>
          </a:p>
          <a:p>
            <a:r>
              <a:rPr lang="en-US" sz="2400" smtClean="0"/>
              <a:t>A selection interval (n) is determined, by dividing the total population listed by the sample size.</a:t>
            </a:r>
          </a:p>
          <a:p>
            <a:r>
              <a:rPr lang="en-US" sz="2400" smtClean="0"/>
              <a:t>A random starting point is choosen and every nth person is selected</a:t>
            </a:r>
            <a:endParaRPr lang="en-US" sz="240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573016"/>
            <a:ext cx="3439521" cy="269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662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4000" dirty="0" smtClean="0"/>
              <a:t>Learning Objectives</a:t>
            </a:r>
            <a:endParaRPr lang="en-US" sz="4000" dirty="0"/>
          </a:p>
        </p:txBody>
      </p:sp>
      <p:sp>
        <p:nvSpPr>
          <p:cNvPr id="3" name="İçerik Yer Tutucusu 2"/>
          <p:cNvSpPr>
            <a:spLocks noGrp="1"/>
          </p:cNvSpPr>
          <p:nvPr>
            <p:ph idx="1"/>
          </p:nvPr>
        </p:nvSpPr>
        <p:spPr/>
        <p:txBody>
          <a:bodyPr/>
          <a:lstStyle/>
          <a:p>
            <a:pPr marL="82296" indent="0">
              <a:buNone/>
            </a:pPr>
            <a:r>
              <a:rPr lang="en-US" sz="2800" dirty="0" smtClean="0"/>
              <a:t>At the end of the session the participants will be able to:</a:t>
            </a:r>
          </a:p>
          <a:p>
            <a:pPr marL="82296" indent="0">
              <a:buNone/>
            </a:pPr>
            <a:endParaRPr lang="en-US" dirty="0" smtClean="0"/>
          </a:p>
          <a:p>
            <a:r>
              <a:rPr lang="en-US" sz="2400" dirty="0" smtClean="0"/>
              <a:t>define the design of x-sectional studies,</a:t>
            </a:r>
          </a:p>
          <a:p>
            <a:r>
              <a:rPr lang="en-US" sz="2400" dirty="0" smtClean="0"/>
              <a:t>describe the measures used in x-sectional studies</a:t>
            </a:r>
          </a:p>
          <a:p>
            <a:r>
              <a:rPr lang="en-US" sz="2400" dirty="0" smtClean="0"/>
              <a:t>explain the biases of x-sectional studies,</a:t>
            </a:r>
          </a:p>
          <a:p>
            <a:r>
              <a:rPr lang="en-US" sz="2400" dirty="0" smtClean="0"/>
              <a:t>list the uses of x-sectional studies.</a:t>
            </a:r>
          </a:p>
          <a:p>
            <a:endParaRPr lang="en-US" dirty="0" smtClean="0"/>
          </a:p>
          <a:p>
            <a:endParaRPr lang="en-US" dirty="0" smtClean="0"/>
          </a:p>
          <a:p>
            <a:pPr marL="82296"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25144"/>
            <a:ext cx="1907852" cy="1907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66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smtClean="0"/>
              <a:t>Stratified sampling </a:t>
            </a:r>
            <a:endParaRPr lang="en-US" sz="3600"/>
          </a:p>
        </p:txBody>
      </p:sp>
      <p:sp>
        <p:nvSpPr>
          <p:cNvPr id="3" name="İçerik Yer Tutucusu 2"/>
          <p:cNvSpPr>
            <a:spLocks noGrp="1"/>
          </p:cNvSpPr>
          <p:nvPr>
            <p:ph idx="1"/>
          </p:nvPr>
        </p:nvSpPr>
        <p:spPr/>
        <p:txBody>
          <a:bodyPr>
            <a:normAutofit/>
          </a:bodyPr>
          <a:lstStyle/>
          <a:p>
            <a:r>
              <a:rPr lang="en-US" sz="2400" smtClean="0"/>
              <a:t>The target population is divided into suitable, non-overlapping strata.</a:t>
            </a:r>
          </a:p>
          <a:p>
            <a:r>
              <a:rPr lang="en-US" sz="2400" smtClean="0"/>
              <a:t>Each stratum should be homogenous within and heterogenous between other strata.</a:t>
            </a:r>
          </a:p>
          <a:p>
            <a:r>
              <a:rPr lang="en-US" sz="2400" smtClean="0"/>
              <a:t>A random sample is selected within each startum</a:t>
            </a:r>
            <a:endParaRPr lang="en-US" sz="2400"/>
          </a:p>
        </p:txBody>
      </p:sp>
      <p:sp>
        <p:nvSpPr>
          <p:cNvPr id="5" name="Metin kutusu 4"/>
          <p:cNvSpPr txBox="1"/>
          <p:nvPr/>
        </p:nvSpPr>
        <p:spPr>
          <a:xfrm>
            <a:off x="1835696" y="4008694"/>
            <a:ext cx="6089387"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Font typeface="Arial" pitchFamily="34" charset="0"/>
              <a:buChar char="•"/>
            </a:pPr>
            <a:r>
              <a:rPr lang="en-US" sz="2400" dirty="0" smtClean="0"/>
              <a:t>Each </a:t>
            </a:r>
            <a:r>
              <a:rPr lang="en-US" sz="2400" dirty="0" smtClean="0"/>
              <a:t>stratum </a:t>
            </a:r>
            <a:r>
              <a:rPr lang="en-US" sz="2400" dirty="0" smtClean="0"/>
              <a:t>is more </a:t>
            </a:r>
            <a:r>
              <a:rPr lang="en-US" sz="2400" dirty="0" smtClean="0"/>
              <a:t>accurately </a:t>
            </a:r>
            <a:r>
              <a:rPr lang="en-US" sz="2400" dirty="0" smtClean="0"/>
              <a:t>represented</a:t>
            </a:r>
          </a:p>
          <a:p>
            <a:pPr marL="342900" indent="-342900">
              <a:buFont typeface="Arial" pitchFamily="34" charset="0"/>
              <a:buChar char="•"/>
            </a:pPr>
            <a:r>
              <a:rPr lang="en-US" sz="2400" dirty="0" smtClean="0"/>
              <a:t>Separate </a:t>
            </a:r>
            <a:r>
              <a:rPr lang="en-US" sz="2400" dirty="0" smtClean="0"/>
              <a:t>estimates can be obtained for each stratum, and an overall estimate can be obtained for the entire population</a:t>
            </a:r>
            <a:endParaRPr lang="en-US" sz="2400" dirty="0"/>
          </a:p>
        </p:txBody>
      </p:sp>
    </p:spTree>
    <p:extLst>
      <p:ext uri="{BB962C8B-B14F-4D97-AF65-F5344CB8AC3E}">
        <p14:creationId xmlns:p14="http://schemas.microsoft.com/office/powerpoint/2010/main" val="23747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Cluster sampling</a:t>
            </a:r>
            <a:endParaRPr lang="en-US" sz="3600" dirty="0"/>
          </a:p>
        </p:txBody>
      </p:sp>
      <p:sp>
        <p:nvSpPr>
          <p:cNvPr id="3" name="İçerik Yer Tutucusu 2"/>
          <p:cNvSpPr>
            <a:spLocks noGrp="1"/>
          </p:cNvSpPr>
          <p:nvPr>
            <p:ph idx="1"/>
          </p:nvPr>
        </p:nvSpPr>
        <p:spPr/>
        <p:txBody>
          <a:bodyPr>
            <a:normAutofit lnSpcReduction="10000"/>
          </a:bodyPr>
          <a:lstStyle/>
          <a:p>
            <a:r>
              <a:rPr lang="en-US" sz="2400" dirty="0" smtClean="0"/>
              <a:t>It is used when the population is geographically dispersed or when a sampling frame is not available. </a:t>
            </a:r>
          </a:p>
          <a:p>
            <a:r>
              <a:rPr lang="en-US" sz="2400" dirty="0" smtClean="0"/>
              <a:t>Units first sampled are not individuals, but clusters of individuals</a:t>
            </a:r>
          </a:p>
          <a:p>
            <a:r>
              <a:rPr lang="en-US" sz="2400" dirty="0" smtClean="0"/>
              <a:t>Looses some degree of precision so design effect should be used. </a:t>
            </a:r>
          </a:p>
          <a:p>
            <a:endParaRPr lang="en-US" dirty="0" smtClean="0"/>
          </a:p>
          <a:p>
            <a:r>
              <a:rPr lang="en-US" sz="2200" dirty="0" smtClean="0"/>
              <a:t>Villages</a:t>
            </a:r>
          </a:p>
          <a:p>
            <a:r>
              <a:rPr lang="en-US" sz="2200" dirty="0" smtClean="0"/>
              <a:t>Neighborhoods</a:t>
            </a:r>
          </a:p>
          <a:p>
            <a:r>
              <a:rPr lang="en-US" sz="2200" dirty="0" smtClean="0"/>
              <a:t>Households                      C</a:t>
            </a:r>
            <a:r>
              <a:rPr lang="en-US" sz="2600" dirty="0" smtClean="0"/>
              <a:t>lusters</a:t>
            </a:r>
          </a:p>
          <a:p>
            <a:r>
              <a:rPr lang="en-US" sz="2200" dirty="0" smtClean="0"/>
              <a:t>Schools</a:t>
            </a:r>
          </a:p>
          <a:p>
            <a:r>
              <a:rPr lang="en-US" sz="2200" dirty="0" smtClean="0"/>
              <a:t>Factories </a:t>
            </a:r>
            <a:endParaRPr lang="en-US" sz="2200" dirty="0"/>
          </a:p>
        </p:txBody>
      </p:sp>
      <p:sp>
        <p:nvSpPr>
          <p:cNvPr id="4" name="Sağ Ayraç 3"/>
          <p:cNvSpPr/>
          <p:nvPr/>
        </p:nvSpPr>
        <p:spPr>
          <a:xfrm>
            <a:off x="3851920" y="4293096"/>
            <a:ext cx="432048" cy="180020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041818"/>
            <a:ext cx="2470014" cy="197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185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200" dirty="0" smtClean="0"/>
              <a:t>Non-response bias</a:t>
            </a:r>
            <a:endParaRPr lang="en-US" sz="3200" dirty="0"/>
          </a:p>
        </p:txBody>
      </p:sp>
      <p:sp>
        <p:nvSpPr>
          <p:cNvPr id="3" name="İçerik Yer Tutucusu 2"/>
          <p:cNvSpPr>
            <a:spLocks noGrp="1"/>
          </p:cNvSpPr>
          <p:nvPr>
            <p:ph idx="1"/>
          </p:nvPr>
        </p:nvSpPr>
        <p:spPr/>
        <p:txBody>
          <a:bodyPr>
            <a:normAutofit/>
          </a:bodyPr>
          <a:lstStyle/>
          <a:p>
            <a:pPr marL="82296" indent="0">
              <a:buNone/>
            </a:pPr>
            <a:r>
              <a:rPr lang="en-US" sz="2400" dirty="0" smtClean="0"/>
              <a:t>Non-respondents / nonparticipants may bias the findings because respondents and non-respondents may differ with respect to what ever is being studied. </a:t>
            </a:r>
            <a:endParaRPr lang="en-US" sz="2400" dirty="0"/>
          </a:p>
        </p:txBody>
      </p:sp>
      <p:sp>
        <p:nvSpPr>
          <p:cNvPr id="4" name="Metin kutusu 3"/>
          <p:cNvSpPr txBox="1"/>
          <p:nvPr/>
        </p:nvSpPr>
        <p:spPr>
          <a:xfrm>
            <a:off x="1763688" y="3573016"/>
            <a:ext cx="4104456"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Compare the demographic characteristics of the respondents with those of the non-respondents</a:t>
            </a:r>
            <a:endParaRPr lang="en-US" sz="2400" dirty="0"/>
          </a:p>
        </p:txBody>
      </p:sp>
    </p:spTree>
    <p:extLst>
      <p:ext uri="{BB962C8B-B14F-4D97-AF65-F5344CB8AC3E}">
        <p14:creationId xmlns:p14="http://schemas.microsoft.com/office/powerpoint/2010/main" val="6513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552728" cy="6016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947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normAutofit fontScale="90000"/>
          </a:bodyPr>
          <a:lstStyle/>
          <a:p>
            <a:r>
              <a:rPr lang="en-US" sz="2000" dirty="0" smtClean="0">
                <a:effectLst/>
              </a:rPr>
              <a:t>THE PREVALENCE OF HEADACHE AND ITS ASSOCIATION WITH SOCIOECONOMIC STATUS AMONG SCHOOLCHILDREN IN ISTANBUL, TURKEY </a:t>
            </a:r>
            <a:r>
              <a:rPr lang="tr-TR" sz="2000" dirty="0" smtClean="0"/>
              <a:t/>
            </a:r>
            <a:br>
              <a:rPr lang="tr-TR" sz="2000" dirty="0" smtClean="0"/>
            </a:br>
            <a:endParaRPr lang="en-US" sz="2000" dirty="0" smtClean="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6572250" cy="420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523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Prevalence</a:t>
            </a:r>
            <a:endParaRPr lang="en-US" dirty="0"/>
          </a:p>
        </p:txBody>
      </p:sp>
      <p:sp>
        <p:nvSpPr>
          <p:cNvPr id="3" name="İçerik Yer Tutucusu 2"/>
          <p:cNvSpPr>
            <a:spLocks noGrp="1"/>
          </p:cNvSpPr>
          <p:nvPr>
            <p:ph idx="1"/>
          </p:nvPr>
        </p:nvSpPr>
        <p:spPr>
          <a:xfrm>
            <a:off x="1435608" y="1447800"/>
            <a:ext cx="4504544" cy="1837184"/>
          </a:xfrm>
        </p:spPr>
        <p:txBody>
          <a:bodyPr>
            <a:normAutofit fontScale="92500" lnSpcReduction="10000"/>
          </a:bodyPr>
          <a:lstStyle/>
          <a:p>
            <a:pPr marL="82296" indent="0">
              <a:buNone/>
            </a:pPr>
            <a:r>
              <a:rPr lang="en-US" sz="2400" dirty="0" smtClean="0"/>
              <a:t>‘Stopping the clock’ and assessing disease/attribute frequency at </a:t>
            </a:r>
            <a:r>
              <a:rPr lang="en-US" sz="2400" b="1" u="sng" dirty="0" smtClean="0"/>
              <a:t>a point of time</a:t>
            </a:r>
          </a:p>
          <a:p>
            <a:pPr marL="82296" indent="0">
              <a:buNone/>
            </a:pPr>
            <a:endParaRPr lang="en-US" sz="2400" b="1" u="sng" dirty="0" smtClean="0"/>
          </a:p>
          <a:p>
            <a:pPr marL="82296" indent="0">
              <a:buNone/>
            </a:pPr>
            <a:r>
              <a:rPr lang="en-US" sz="2400" dirty="0" smtClean="0"/>
              <a:t>                   Fixed calendar time</a:t>
            </a:r>
          </a:p>
          <a:p>
            <a:pPr marL="82296" indent="0">
              <a:buNone/>
            </a:pPr>
            <a:endParaRPr lang="en-US" sz="2400" dirty="0" smtClean="0"/>
          </a:p>
        </p:txBody>
      </p:sp>
      <p:sp>
        <p:nvSpPr>
          <p:cNvPr id="5" name="Metin kutusu 4"/>
          <p:cNvSpPr txBox="1"/>
          <p:nvPr/>
        </p:nvSpPr>
        <p:spPr>
          <a:xfrm>
            <a:off x="1475655" y="3884614"/>
            <a:ext cx="7272089"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2296" indent="0" algn="ctr">
              <a:buNone/>
            </a:pPr>
            <a:r>
              <a:rPr lang="en-US" sz="2400" dirty="0" smtClean="0"/>
              <a:t>                Number of prevalent cases</a:t>
            </a:r>
          </a:p>
          <a:p>
            <a:pPr marL="82296" indent="0">
              <a:buNone/>
            </a:pPr>
            <a:r>
              <a:rPr lang="en-US" sz="2400" dirty="0" smtClean="0"/>
              <a:t>Prevalence =                                                        x k                                                     </a:t>
            </a:r>
          </a:p>
          <a:p>
            <a:pPr marL="82296" indent="0" algn="ctr">
              <a:buNone/>
            </a:pPr>
            <a:r>
              <a:rPr lang="en-US" sz="2400" dirty="0" smtClean="0"/>
              <a:t>             Number of individuals studied</a:t>
            </a:r>
          </a:p>
          <a:p>
            <a:r>
              <a:rPr lang="en-US" dirty="0" smtClean="0"/>
              <a:t>   </a:t>
            </a:r>
            <a:endParaRPr lang="en-US" dirty="0"/>
          </a:p>
        </p:txBody>
      </p:sp>
      <p:cxnSp>
        <p:nvCxnSpPr>
          <p:cNvPr id="7" name="Düz Bağlayıcı 6"/>
          <p:cNvCxnSpPr/>
          <p:nvPr/>
        </p:nvCxnSpPr>
        <p:spPr>
          <a:xfrm>
            <a:off x="3635896" y="4448084"/>
            <a:ext cx="4248472" cy="0"/>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449" y="620689"/>
            <a:ext cx="26642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Düz Ok Bağlayıcısı 5"/>
          <p:cNvCxnSpPr/>
          <p:nvPr/>
        </p:nvCxnSpPr>
        <p:spPr>
          <a:xfrm>
            <a:off x="4139952" y="2420888"/>
            <a:ext cx="0" cy="4320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29584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Prevalence </a:t>
            </a:r>
            <a:endParaRPr lang="en-US" dirty="0"/>
          </a:p>
        </p:txBody>
      </p:sp>
      <p:sp>
        <p:nvSpPr>
          <p:cNvPr id="3" name="İçerik Yer Tutucusu 2"/>
          <p:cNvSpPr>
            <a:spLocks noGrp="1"/>
          </p:cNvSpPr>
          <p:nvPr>
            <p:ph idx="1"/>
          </p:nvPr>
        </p:nvSpPr>
        <p:spPr/>
        <p:txBody>
          <a:bodyPr/>
          <a:lstStyle/>
          <a:p>
            <a:r>
              <a:rPr lang="en-US" dirty="0" smtClean="0"/>
              <a:t>Point prevalence</a:t>
            </a:r>
          </a:p>
          <a:p>
            <a:r>
              <a:rPr lang="en-US" dirty="0" smtClean="0"/>
              <a:t>Period prevalence</a:t>
            </a:r>
            <a:endParaRPr lang="en-US" dirty="0"/>
          </a:p>
        </p:txBody>
      </p:sp>
      <p:sp>
        <p:nvSpPr>
          <p:cNvPr id="4" name="Metin kutusu 3"/>
          <p:cNvSpPr txBox="1"/>
          <p:nvPr/>
        </p:nvSpPr>
        <p:spPr>
          <a:xfrm>
            <a:off x="1187623" y="3212976"/>
            <a:ext cx="7776865"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2296" indent="0" algn="ctr">
              <a:buNone/>
            </a:pPr>
            <a:r>
              <a:rPr lang="en-US" sz="2400" dirty="0" smtClean="0"/>
              <a:t>	         Number of prevalent cases </a:t>
            </a:r>
          </a:p>
          <a:p>
            <a:pPr marL="82296" indent="0" algn="ctr">
              <a:buNone/>
            </a:pPr>
            <a:r>
              <a:rPr lang="en-US" sz="2400" dirty="0" smtClean="0"/>
              <a:t>		in the stated time period</a:t>
            </a:r>
          </a:p>
          <a:p>
            <a:pPr marL="82296" indent="0">
              <a:buNone/>
            </a:pPr>
            <a:r>
              <a:rPr lang="en-US" sz="2400" dirty="0" smtClean="0"/>
              <a:t>Period Prevalence =                                                 x k                                                     </a:t>
            </a:r>
          </a:p>
          <a:p>
            <a:pPr marL="82296" indent="0" algn="ctr">
              <a:buNone/>
            </a:pPr>
            <a:r>
              <a:rPr lang="en-US" sz="2400" dirty="0" smtClean="0"/>
              <a:t>             Population at risk</a:t>
            </a:r>
            <a:r>
              <a:rPr lang="en-US" dirty="0" smtClean="0"/>
              <a:t>   </a:t>
            </a:r>
            <a:endParaRPr lang="en-US" dirty="0"/>
          </a:p>
        </p:txBody>
      </p:sp>
      <p:cxnSp>
        <p:nvCxnSpPr>
          <p:cNvPr id="7" name="Düz Bağlayıcı 6"/>
          <p:cNvCxnSpPr/>
          <p:nvPr/>
        </p:nvCxnSpPr>
        <p:spPr>
          <a:xfrm>
            <a:off x="4211960" y="4168120"/>
            <a:ext cx="3960440" cy="0"/>
          </a:xfrm>
          <a:prstGeom prst="line">
            <a:avLst/>
          </a:prstGeom>
        </p:spPr>
        <p:style>
          <a:lnRef idx="2">
            <a:schemeClr val="dk1"/>
          </a:lnRef>
          <a:fillRef idx="0">
            <a:schemeClr val="dk1"/>
          </a:fillRef>
          <a:effectRef idx="1">
            <a:schemeClr val="dk1"/>
          </a:effectRef>
          <a:fontRef idx="minor">
            <a:schemeClr val="tx1"/>
          </a:fontRef>
        </p:style>
      </p:cxnSp>
      <p:cxnSp>
        <p:nvCxnSpPr>
          <p:cNvPr id="10" name="Düz Ok Bağlayıcısı 9"/>
          <p:cNvCxnSpPr/>
          <p:nvPr/>
        </p:nvCxnSpPr>
        <p:spPr>
          <a:xfrm>
            <a:off x="5436096" y="490516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3203848" y="5634651"/>
            <a:ext cx="4464496" cy="830997"/>
          </a:xfrm>
          <a:prstGeom prst="rect">
            <a:avLst/>
          </a:prstGeom>
          <a:noFill/>
        </p:spPr>
        <p:txBody>
          <a:bodyPr wrap="square" rtlCol="0">
            <a:spAutoFit/>
          </a:bodyPr>
          <a:lstStyle/>
          <a:p>
            <a:pPr algn="ctr"/>
            <a:r>
              <a:rPr lang="en-US" sz="2400" dirty="0" smtClean="0"/>
              <a:t>Average size of the population during the specified period</a:t>
            </a:r>
            <a:endParaRPr lang="en-US" sz="2400" dirty="0"/>
          </a:p>
        </p:txBody>
      </p:sp>
    </p:spTree>
    <p:extLst>
      <p:ext uri="{BB962C8B-B14F-4D97-AF65-F5344CB8AC3E}">
        <p14:creationId xmlns:p14="http://schemas.microsoft.com/office/powerpoint/2010/main" val="2813400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Point vs. Period Prevalence</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621898"/>
              </p:ext>
            </p:extLst>
          </p:nvPr>
        </p:nvGraphicFramePr>
        <p:xfrm>
          <a:off x="1435100" y="1988840"/>
          <a:ext cx="6377260" cy="3054970"/>
        </p:xfrm>
        <a:graphic>
          <a:graphicData uri="http://schemas.openxmlformats.org/drawingml/2006/table">
            <a:tbl>
              <a:tblPr firstRow="1" bandRow="1">
                <a:tableStyleId>{1E171933-4619-4E11-9A3F-F7608DF75F80}</a:tableStyleId>
              </a:tblPr>
              <a:tblGrid>
                <a:gridCol w="4225133"/>
                <a:gridCol w="2152127"/>
              </a:tblGrid>
              <a:tr h="677530">
                <a:tc>
                  <a:txBody>
                    <a:bodyPr/>
                    <a:lstStyle/>
                    <a:p>
                      <a:r>
                        <a:rPr lang="en-US" sz="2400" noProof="0" dirty="0" smtClean="0"/>
                        <a:t>Question</a:t>
                      </a:r>
                      <a:endParaRPr lang="en-US" sz="2400" noProof="0" dirty="0"/>
                    </a:p>
                  </a:txBody>
                  <a:tcPr/>
                </a:tc>
                <a:tc>
                  <a:txBody>
                    <a:bodyPr/>
                    <a:lstStyle/>
                    <a:p>
                      <a:pPr algn="ctr"/>
                      <a:r>
                        <a:rPr lang="en-US" sz="2400" noProof="0" dirty="0" smtClean="0"/>
                        <a:t>Measure</a:t>
                      </a:r>
                      <a:endParaRPr lang="en-US" sz="2400" noProof="0" dirty="0"/>
                    </a:p>
                  </a:txBody>
                  <a:tcPr/>
                </a:tc>
              </a:tr>
              <a:tr h="978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Do you currently smoke?</a:t>
                      </a:r>
                    </a:p>
                    <a:p>
                      <a:endParaRPr lang="en-US" sz="24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noProof="0" dirty="0" smtClean="0"/>
                        <a:t>Point prevalence</a:t>
                      </a:r>
                    </a:p>
                    <a:p>
                      <a:pPr algn="ctr"/>
                      <a:endParaRPr lang="en-US" sz="2400" noProof="0" dirty="0"/>
                    </a:p>
                  </a:txBody>
                  <a:tcPr/>
                </a:tc>
              </a:tr>
              <a:tr h="978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t>Have you had smoked during the last (n) years?</a:t>
                      </a:r>
                    </a:p>
                    <a:p>
                      <a:endParaRPr lang="en-US" sz="2400"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noProof="0" dirty="0" smtClean="0"/>
                        <a:t>Period Prevalence</a:t>
                      </a:r>
                    </a:p>
                    <a:p>
                      <a:pPr algn="ctr"/>
                      <a:endParaRPr lang="en-US" sz="2400" noProof="0" dirty="0"/>
                    </a:p>
                  </a:txBody>
                  <a:tcPr/>
                </a:tc>
              </a:tr>
            </a:tbl>
          </a:graphicData>
        </a:graphic>
      </p:graphicFrame>
    </p:spTree>
    <p:extLst>
      <p:ext uri="{BB962C8B-B14F-4D97-AF65-F5344CB8AC3E}">
        <p14:creationId xmlns:p14="http://schemas.microsoft.com/office/powerpoint/2010/main" val="3301058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Incidence vs. Prevalence</a:t>
            </a:r>
            <a:endParaRPr lang="en-US" dirty="0"/>
          </a:p>
        </p:txBody>
      </p:sp>
      <p:sp>
        <p:nvSpPr>
          <p:cNvPr id="3" name="İçerik Yer Tutucusu 2"/>
          <p:cNvSpPr>
            <a:spLocks noGrp="1"/>
          </p:cNvSpPr>
          <p:nvPr>
            <p:ph idx="1"/>
          </p:nvPr>
        </p:nvSpPr>
        <p:spPr/>
        <p:txBody>
          <a:bodyPr>
            <a:normAutofit/>
          </a:bodyPr>
          <a:lstStyle/>
          <a:p>
            <a:r>
              <a:rPr lang="en-US" sz="2000" dirty="0" smtClean="0"/>
              <a:t>Incidence rates: measure the occurrence of new cases of a disease/other events</a:t>
            </a:r>
          </a:p>
          <a:p>
            <a:r>
              <a:rPr lang="en-US" sz="2000" dirty="0" smtClean="0"/>
              <a:t>Prevalence rates</a:t>
            </a:r>
            <a:r>
              <a:rPr lang="tr-TR" sz="2000" dirty="0" smtClean="0"/>
              <a:t>:</a:t>
            </a:r>
            <a:r>
              <a:rPr lang="en-US" sz="2000" dirty="0" smtClean="0"/>
              <a:t> measure the presence of a disease/other events</a:t>
            </a: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65222"/>
            <a:ext cx="5784255" cy="314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08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dirty="0" smtClean="0"/>
              <a:t>Incidence and Prevalence</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12777"/>
            <a:ext cx="4104456" cy="321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638320" y="5013176"/>
            <a:ext cx="6984776"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n-US" sz="2200" dirty="0" smtClean="0"/>
          </a:p>
          <a:p>
            <a:pPr algn="ctr"/>
            <a:r>
              <a:rPr lang="en-US" sz="2200" dirty="0" smtClean="0"/>
              <a:t>Prevalence = Incidence x mean duration of disease</a:t>
            </a:r>
          </a:p>
          <a:p>
            <a:pPr algn="ctr"/>
            <a:endParaRPr lang="en-US" sz="2200" dirty="0"/>
          </a:p>
        </p:txBody>
      </p:sp>
    </p:spTree>
    <p:extLst>
      <p:ext uri="{BB962C8B-B14F-4D97-AF65-F5344CB8AC3E}">
        <p14:creationId xmlns:p14="http://schemas.microsoft.com/office/powerpoint/2010/main" val="17433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76400" y="762000"/>
            <a:ext cx="5486400" cy="558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000" b="1" dirty="0" smtClean="0">
                <a:latin typeface="Trebuchet MS" pitchFamily="34" charset="0"/>
              </a:rPr>
              <a:t>Epidemiological Studies</a:t>
            </a:r>
            <a:endParaRPr lang="en-US" sz="3000" b="1" dirty="0">
              <a:latin typeface="Trebuchet MS" pitchFamily="34" charset="0"/>
            </a:endParaRPr>
          </a:p>
        </p:txBody>
      </p:sp>
      <p:sp>
        <p:nvSpPr>
          <p:cNvPr id="5" name="Text Box 4"/>
          <p:cNvSpPr txBox="1">
            <a:spLocks noChangeArrowheads="1"/>
          </p:cNvSpPr>
          <p:nvPr/>
        </p:nvSpPr>
        <p:spPr bwMode="auto">
          <a:xfrm>
            <a:off x="5181600" y="2819400"/>
            <a:ext cx="3494856"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dirty="0" smtClean="0">
                <a:latin typeface="Trebuchet MS" pitchFamily="34" charset="0"/>
              </a:rPr>
              <a:t>Experimental</a:t>
            </a:r>
          </a:p>
          <a:p>
            <a:pPr eaLnBrk="1" hangingPunct="1">
              <a:spcBef>
                <a:spcPct val="50000"/>
              </a:spcBef>
              <a:buFontTx/>
              <a:buChar char="•"/>
            </a:pPr>
            <a:r>
              <a:rPr lang="en-US" dirty="0" smtClean="0">
                <a:latin typeface="Trebuchet MS" pitchFamily="34" charset="0"/>
              </a:rPr>
              <a:t> Randomized Controlled Trials</a:t>
            </a:r>
          </a:p>
          <a:p>
            <a:pPr eaLnBrk="1" hangingPunct="1">
              <a:spcBef>
                <a:spcPct val="50000"/>
              </a:spcBef>
              <a:buFontTx/>
              <a:buChar char="•"/>
            </a:pPr>
            <a:r>
              <a:rPr lang="en-US" dirty="0" smtClean="0">
                <a:latin typeface="Trebuchet MS" pitchFamily="34" charset="0"/>
              </a:rPr>
              <a:t> Quasi Experimental</a:t>
            </a:r>
            <a:endParaRPr lang="en-US" dirty="0">
              <a:latin typeface="Trebuchet MS" pitchFamily="34" charset="0"/>
            </a:endParaRPr>
          </a:p>
        </p:txBody>
      </p:sp>
      <p:sp>
        <p:nvSpPr>
          <p:cNvPr id="6" name="Text Box 5"/>
          <p:cNvSpPr txBox="1">
            <a:spLocks noChangeArrowheads="1"/>
          </p:cNvSpPr>
          <p:nvPr/>
        </p:nvSpPr>
        <p:spPr bwMode="auto">
          <a:xfrm>
            <a:off x="1143000" y="2895600"/>
            <a:ext cx="3276600" cy="49244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b="1" dirty="0" smtClean="0">
                <a:latin typeface="Trebuchet MS" pitchFamily="34" charset="0"/>
              </a:rPr>
              <a:t>Observational</a:t>
            </a:r>
            <a:endParaRPr lang="en-US" b="1" dirty="0">
              <a:latin typeface="Trebuchet MS" pitchFamily="34" charset="0"/>
            </a:endParaRPr>
          </a:p>
        </p:txBody>
      </p:sp>
      <p:sp>
        <p:nvSpPr>
          <p:cNvPr id="7" name="Text Box 6"/>
          <p:cNvSpPr txBox="1">
            <a:spLocks noChangeArrowheads="1"/>
          </p:cNvSpPr>
          <p:nvPr/>
        </p:nvSpPr>
        <p:spPr bwMode="auto">
          <a:xfrm>
            <a:off x="381000" y="3962400"/>
            <a:ext cx="1981200"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Trebuchet MS" pitchFamily="34" charset="0"/>
              </a:rPr>
              <a:t>Descriptive</a:t>
            </a:r>
            <a:endParaRPr lang="en-US" sz="2400" b="1" dirty="0">
              <a:latin typeface="Trebuchet MS" pitchFamily="34" charset="0"/>
            </a:endParaRPr>
          </a:p>
        </p:txBody>
      </p:sp>
      <p:sp>
        <p:nvSpPr>
          <p:cNvPr id="8" name="Text Box 7"/>
          <p:cNvSpPr txBox="1">
            <a:spLocks noChangeArrowheads="1"/>
          </p:cNvSpPr>
          <p:nvPr/>
        </p:nvSpPr>
        <p:spPr bwMode="auto">
          <a:xfrm>
            <a:off x="2743200" y="4267200"/>
            <a:ext cx="2297112" cy="220675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smtClean="0">
                <a:latin typeface="Trebuchet MS" pitchFamily="34" charset="0"/>
              </a:rPr>
              <a:t>Analytical</a:t>
            </a:r>
          </a:p>
          <a:p>
            <a:pPr eaLnBrk="1" hangingPunct="1">
              <a:lnSpc>
                <a:spcPct val="85000"/>
              </a:lnSpc>
              <a:spcBef>
                <a:spcPct val="50000"/>
              </a:spcBef>
              <a:buFontTx/>
              <a:buChar char="•"/>
            </a:pPr>
            <a:r>
              <a:rPr lang="en-US" sz="2000" dirty="0" smtClean="0">
                <a:latin typeface="Trebuchet MS" pitchFamily="34" charset="0"/>
              </a:rPr>
              <a:t> Cohort</a:t>
            </a:r>
          </a:p>
          <a:p>
            <a:pPr eaLnBrk="1" hangingPunct="1">
              <a:lnSpc>
                <a:spcPct val="85000"/>
              </a:lnSpc>
              <a:spcBef>
                <a:spcPct val="50000"/>
              </a:spcBef>
              <a:buFontTx/>
              <a:buChar char="•"/>
            </a:pPr>
            <a:r>
              <a:rPr lang="en-US" sz="2000" dirty="0" smtClean="0">
                <a:latin typeface="Trebuchet MS" pitchFamily="34" charset="0"/>
              </a:rPr>
              <a:t> Case-control</a:t>
            </a:r>
          </a:p>
          <a:p>
            <a:pPr eaLnBrk="1" hangingPunct="1">
              <a:lnSpc>
                <a:spcPct val="85000"/>
              </a:lnSpc>
              <a:spcBef>
                <a:spcPct val="50000"/>
              </a:spcBef>
              <a:buFontTx/>
              <a:buChar char="•"/>
            </a:pPr>
            <a:r>
              <a:rPr lang="en-US" sz="2000" dirty="0" smtClean="0">
                <a:latin typeface="Trebuchet MS" pitchFamily="34" charset="0"/>
              </a:rPr>
              <a:t> Cross-sectional</a:t>
            </a:r>
          </a:p>
          <a:p>
            <a:pPr eaLnBrk="1" hangingPunct="1">
              <a:lnSpc>
                <a:spcPct val="85000"/>
              </a:lnSpc>
              <a:spcBef>
                <a:spcPct val="50000"/>
              </a:spcBef>
              <a:buFontTx/>
              <a:buChar char="•"/>
            </a:pPr>
            <a:r>
              <a:rPr lang="tr-TR" sz="2000" dirty="0" smtClean="0">
                <a:latin typeface="Trebuchet MS" pitchFamily="34" charset="0"/>
              </a:rPr>
              <a:t> </a:t>
            </a:r>
            <a:r>
              <a:rPr lang="en-US" sz="2000" dirty="0" smtClean="0">
                <a:latin typeface="Trebuchet MS" pitchFamily="34" charset="0"/>
              </a:rPr>
              <a:t>Ecological</a:t>
            </a:r>
            <a:r>
              <a:rPr lang="en-US" sz="2400" dirty="0" smtClean="0">
                <a:latin typeface="Trebuchet MS" pitchFamily="34" charset="0"/>
              </a:rPr>
              <a:t> </a:t>
            </a:r>
            <a:endParaRPr lang="en-US" sz="2000" dirty="0">
              <a:latin typeface="Trebuchet MS" pitchFamily="34" charset="0"/>
            </a:endParaRPr>
          </a:p>
        </p:txBody>
      </p:sp>
      <p:sp>
        <p:nvSpPr>
          <p:cNvPr id="9" name="Line 8"/>
          <p:cNvSpPr>
            <a:spLocks noChangeShapeType="1"/>
          </p:cNvSpPr>
          <p:nvPr/>
        </p:nvSpPr>
        <p:spPr bwMode="auto">
          <a:xfrm>
            <a:off x="2590800" y="15240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10"/>
          <p:cNvSpPr>
            <a:spLocks noChangeShapeType="1"/>
          </p:cNvSpPr>
          <p:nvPr/>
        </p:nvSpPr>
        <p:spPr bwMode="auto">
          <a:xfrm>
            <a:off x="6705600" y="15240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11"/>
          <p:cNvSpPr>
            <a:spLocks noChangeShapeType="1"/>
          </p:cNvSpPr>
          <p:nvPr/>
        </p:nvSpPr>
        <p:spPr bwMode="auto">
          <a:xfrm>
            <a:off x="3505200" y="35052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2"/>
          <p:cNvSpPr>
            <a:spLocks noChangeShapeType="1"/>
          </p:cNvSpPr>
          <p:nvPr/>
        </p:nvSpPr>
        <p:spPr bwMode="auto">
          <a:xfrm>
            <a:off x="1676400" y="3505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88921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32" name="Group 132"/>
          <p:cNvGraphicFramePr>
            <a:graphicFrameLocks noGrp="1"/>
          </p:cNvGraphicFramePr>
          <p:nvPr>
            <p:extLst>
              <p:ext uri="{D42A27DB-BD31-4B8C-83A1-F6EECF244321}">
                <p14:modId xmlns:p14="http://schemas.microsoft.com/office/powerpoint/2010/main" val="404594865"/>
              </p:ext>
            </p:extLst>
          </p:nvPr>
        </p:nvGraphicFramePr>
        <p:xfrm>
          <a:off x="1547664" y="1412776"/>
          <a:ext cx="6552729" cy="3096343"/>
        </p:xfrm>
        <a:graphic>
          <a:graphicData uri="http://schemas.openxmlformats.org/drawingml/2006/table">
            <a:tbl>
              <a:tblPr firstRow="1" firstCol="1">
                <a:tableStyleId>{00A15C55-8517-42AA-B614-E9B94910E393}</a:tableStyleId>
              </a:tblPr>
              <a:tblGrid>
                <a:gridCol w="2079779"/>
                <a:gridCol w="1466292"/>
                <a:gridCol w="1466292"/>
                <a:gridCol w="1540366"/>
              </a:tblGrid>
              <a:tr h="1348201">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746750" algn="l"/>
                        </a:tabLst>
                      </a:pPr>
                      <a:endParaRPr kumimoji="0" lang="tr-TR" sz="2000" u="none" strike="noStrike" cap="none" normalizeH="0" baseline="0" dirty="0" smtClean="0">
                        <a:ln>
                          <a:noFill/>
                        </a:ln>
                        <a:effectLst/>
                      </a:endParaRPr>
                    </a:p>
                    <a:p>
                      <a:pPr marL="342900" marR="0" lvl="0" indent="-342900" algn="just" defTabSz="914400" rtl="0" eaLnBrk="1" fontAlgn="base" latinLnBrk="0" hangingPunct="1">
                        <a:lnSpc>
                          <a:spcPct val="100000"/>
                        </a:lnSpc>
                        <a:spcBef>
                          <a:spcPct val="0"/>
                        </a:spcBef>
                        <a:spcAft>
                          <a:spcPct val="0"/>
                        </a:spcAft>
                        <a:buClrTx/>
                        <a:buSzTx/>
                        <a:buFontTx/>
                        <a:buNone/>
                        <a:tabLst>
                          <a:tab pos="5746750" algn="l"/>
                        </a:tabLst>
                      </a:pPr>
                      <a:r>
                        <a:rPr kumimoji="0" lang="tr-TR" sz="2200" u="none" strike="noStrike" cap="none" normalizeH="0" baseline="0" dirty="0" err="1" smtClean="0">
                          <a:ln>
                            <a:noFill/>
                          </a:ln>
                          <a:effectLst/>
                        </a:rPr>
                        <a:t>Exposure</a:t>
                      </a:r>
                      <a:endParaRPr kumimoji="0" lang="tr-TR" sz="2200" b="0" i="0" u="none" strike="noStrike" cap="none" normalizeH="0" baseline="0" dirty="0" smtClean="0">
                        <a:ln>
                          <a:noFill/>
                        </a:ln>
                        <a:solidFill>
                          <a:schemeClr val="tx1"/>
                        </a:solidFill>
                        <a:effectLst/>
                        <a:latin typeface="Arial" pitchFamily="34" charset="0"/>
                      </a:endParaRPr>
                    </a:p>
                  </a:txBody>
                  <a:tcPr horzOverflow="overflow"/>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200" u="none" strike="noStrike" cap="none" normalizeH="0" baseline="0" dirty="0" smtClean="0">
                          <a:ln>
                            <a:noFill/>
                          </a:ln>
                          <a:effectLst/>
                        </a:rPr>
                        <a:t> </a:t>
                      </a:r>
                      <a:r>
                        <a:rPr kumimoji="0" lang="tr-TR" sz="2200" u="none" strike="noStrike" cap="none" normalizeH="0" baseline="0" dirty="0" err="1" smtClean="0">
                          <a:ln>
                            <a:noFill/>
                          </a:ln>
                          <a:effectLst/>
                        </a:rPr>
                        <a:t>Outcome</a:t>
                      </a:r>
                      <a:endParaRPr kumimoji="0" lang="tr-TR" sz="2200" u="none" strike="noStrike" cap="none" normalizeH="0" baseline="0" dirty="0" smtClean="0">
                        <a:ln>
                          <a:noFill/>
                        </a:ln>
                        <a:effectLst/>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2000" u="none" strike="noStrike" cap="none" normalizeH="0" baseline="0" dirty="0" smtClean="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    </a:t>
                      </a:r>
                      <a:r>
                        <a:rPr kumimoji="0" lang="tr-TR" sz="1800" u="none" strike="noStrike" cap="none" normalizeH="0" baseline="0" dirty="0" err="1" smtClean="0">
                          <a:ln>
                            <a:noFill/>
                          </a:ln>
                          <a:effectLst/>
                        </a:rPr>
                        <a:t>Yes</a:t>
                      </a:r>
                      <a:r>
                        <a:rPr kumimoji="0" lang="tr-TR" sz="1800" u="none" strike="noStrike" cap="none" normalizeH="0" baseline="0" dirty="0" smtClean="0">
                          <a:ln>
                            <a:noFill/>
                          </a:ln>
                          <a:effectLst/>
                        </a:rPr>
                        <a:t>        No             Total</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c hMerge="1">
                  <a:txBody>
                    <a:bodyPr/>
                    <a:lstStyle/>
                    <a:p>
                      <a:endParaRPr lang="en-US"/>
                    </a:p>
                  </a:txBody>
                  <a:tcPr/>
                </a:tc>
              </a:tr>
              <a:tr h="5827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u="none" strike="noStrike" cap="none" normalizeH="0" baseline="0" dirty="0" err="1" smtClean="0">
                          <a:ln>
                            <a:noFill/>
                          </a:ln>
                          <a:effectLst/>
                        </a:rPr>
                        <a:t>Yes</a:t>
                      </a:r>
                      <a:endParaRPr kumimoji="0" lang="tr-TR"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a</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b</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a+b</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r>
              <a:tr h="5827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u="none" strike="noStrike" cap="none" normalizeH="0" baseline="0" dirty="0" smtClean="0">
                          <a:ln>
                            <a:noFill/>
                          </a:ln>
                          <a:effectLst/>
                        </a:rPr>
                        <a:t>No</a:t>
                      </a:r>
                      <a:endParaRPr kumimoji="0" lang="tr-TR"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c</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d</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c+d</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r>
              <a:tr h="5827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b="1" u="none" strike="noStrike" kern="1200" cap="none" normalizeH="0" baseline="0" dirty="0" smtClean="0">
                          <a:ln>
                            <a:noFill/>
                          </a:ln>
                          <a:solidFill>
                            <a:schemeClr val="lt1"/>
                          </a:solidFill>
                          <a:effectLst/>
                          <a:latin typeface="+mn-lt"/>
                          <a:ea typeface="+mn-ea"/>
                          <a:cs typeface="+mn-cs"/>
                        </a:rPr>
                        <a:t>Total</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a+c</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b+d</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n</a:t>
                      </a:r>
                    </a:p>
                  </a:txBody>
                  <a:tcPr horzOverflow="overflow"/>
                </a:tc>
              </a:tr>
            </a:tbl>
          </a:graphicData>
        </a:graphic>
      </p:graphicFrame>
      <p:sp>
        <p:nvSpPr>
          <p:cNvPr id="76930" name="Rectangle 130"/>
          <p:cNvSpPr>
            <a:spLocks noChangeArrowheads="1"/>
          </p:cNvSpPr>
          <p:nvPr/>
        </p:nvSpPr>
        <p:spPr bwMode="auto">
          <a:xfrm>
            <a:off x="3296732" y="4941168"/>
            <a:ext cx="3168352" cy="1200329"/>
          </a:xfrm>
          <a:prstGeom prst="rect">
            <a:avLst/>
          </a:prstGeom>
          <a:ln/>
        </p:spPr>
        <p:style>
          <a:lnRef idx="1">
            <a:schemeClr val="accent4"/>
          </a:lnRef>
          <a:fillRef idx="3">
            <a:schemeClr val="accent4"/>
          </a:fillRef>
          <a:effectRef idx="2">
            <a:schemeClr val="accent4"/>
          </a:effectRef>
          <a:fontRef idx="minor">
            <a:schemeClr val="lt1"/>
          </a:fontRef>
        </p:style>
        <p:txBody>
          <a:bodyPr wrap="square" anchor="ctr">
            <a:spAutoFit/>
          </a:bodyPr>
          <a:lstStyle/>
          <a:p>
            <a:pPr>
              <a:tabLst>
                <a:tab pos="5746750" algn="l"/>
              </a:tabLst>
            </a:pPr>
            <a:r>
              <a:rPr lang="tr-TR" sz="2400" dirty="0" smtClean="0">
                <a:latin typeface="Trebuchet MS" pitchFamily="34" charset="0"/>
              </a:rPr>
              <a:t>   OR = </a:t>
            </a:r>
            <a:r>
              <a:rPr lang="tr-TR" sz="2400" dirty="0">
                <a:latin typeface="Trebuchet MS" pitchFamily="34" charset="0"/>
              </a:rPr>
              <a:t>(</a:t>
            </a:r>
            <a:r>
              <a:rPr lang="tr-TR" sz="2400" dirty="0" smtClean="0">
                <a:latin typeface="Trebuchet MS" pitchFamily="34" charset="0"/>
              </a:rPr>
              <a:t>a/c) </a:t>
            </a:r>
            <a:r>
              <a:rPr lang="tr-TR" sz="2400" dirty="0">
                <a:latin typeface="Trebuchet MS" pitchFamily="34" charset="0"/>
              </a:rPr>
              <a:t>/ </a:t>
            </a:r>
            <a:r>
              <a:rPr lang="tr-TR" sz="2400" dirty="0" smtClean="0">
                <a:latin typeface="Trebuchet MS" pitchFamily="34" charset="0"/>
              </a:rPr>
              <a:t>(b/d) </a:t>
            </a:r>
          </a:p>
          <a:p>
            <a:pPr>
              <a:tabLst>
                <a:tab pos="5746750" algn="l"/>
              </a:tabLst>
            </a:pPr>
            <a:r>
              <a:rPr lang="tr-TR" sz="2400" dirty="0" smtClean="0">
                <a:latin typeface="Trebuchet MS" pitchFamily="34" charset="0"/>
              </a:rPr>
              <a:t>        = ad/</a:t>
            </a:r>
            <a:r>
              <a:rPr lang="tr-TR" sz="2400" dirty="0" err="1" smtClean="0">
                <a:latin typeface="Trebuchet MS" pitchFamily="34" charset="0"/>
              </a:rPr>
              <a:t>bc</a:t>
            </a:r>
            <a:r>
              <a:rPr lang="tr-TR" sz="2400" dirty="0" smtClean="0">
                <a:latin typeface="Trebuchet MS" pitchFamily="34" charset="0"/>
              </a:rPr>
              <a:t> </a:t>
            </a:r>
          </a:p>
          <a:p>
            <a:pPr algn="ctr">
              <a:tabLst>
                <a:tab pos="5746750" algn="l"/>
              </a:tabLst>
            </a:pPr>
            <a:endParaRPr lang="tr-TR" sz="2400" dirty="0">
              <a:latin typeface="Trebuchet MS" pitchFamily="34" charset="0"/>
            </a:endParaRPr>
          </a:p>
        </p:txBody>
      </p:sp>
      <p:sp>
        <p:nvSpPr>
          <p:cNvPr id="76934" name="Rectangle 134"/>
          <p:cNvSpPr>
            <a:spLocks noGrp="1" noChangeArrowheads="1"/>
          </p:cNvSpPr>
          <p:nvPr>
            <p:ph type="title"/>
          </p:nvPr>
        </p:nvSpPr>
        <p:spPr>
          <a:xfrm>
            <a:off x="1547664" y="333375"/>
            <a:ext cx="7005786" cy="958850"/>
          </a:xfrm>
        </p:spPr>
        <p:txBody>
          <a:bodyPr/>
          <a:lstStyle/>
          <a:p>
            <a:r>
              <a:rPr lang="tr-TR" sz="2800" dirty="0" err="1"/>
              <a:t>Measures</a:t>
            </a:r>
            <a:r>
              <a:rPr lang="tr-TR" sz="2800" dirty="0"/>
              <a:t> of </a:t>
            </a:r>
            <a:r>
              <a:rPr lang="tr-TR" sz="2800" dirty="0" err="1" smtClean="0"/>
              <a:t>Associations</a:t>
            </a:r>
            <a:endParaRPr lang="en-US" sz="2800" b="1" dirty="0"/>
          </a:p>
        </p:txBody>
      </p:sp>
    </p:spTree>
    <p:extLst>
      <p:ext uri="{BB962C8B-B14F-4D97-AF65-F5344CB8AC3E}">
        <p14:creationId xmlns:p14="http://schemas.microsoft.com/office/powerpoint/2010/main" val="26183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930"/>
                                        </p:tgtEl>
                                        <p:attrNameLst>
                                          <p:attrName>style.visibility</p:attrName>
                                        </p:attrNameLst>
                                      </p:cBhvr>
                                      <p:to>
                                        <p:strVal val="visible"/>
                                      </p:to>
                                    </p:set>
                                    <p:anim calcmode="lin" valueType="num">
                                      <p:cBhvr additive="base">
                                        <p:cTn id="7" dur="500" fill="hold"/>
                                        <p:tgtEl>
                                          <p:spTgt spid="76930"/>
                                        </p:tgtEl>
                                        <p:attrNameLst>
                                          <p:attrName>ppt_x</p:attrName>
                                        </p:attrNameLst>
                                      </p:cBhvr>
                                      <p:tavLst>
                                        <p:tav tm="0">
                                          <p:val>
                                            <p:strVal val="#ppt_x"/>
                                          </p:val>
                                        </p:tav>
                                        <p:tav tm="100000">
                                          <p:val>
                                            <p:strVal val="#ppt_x"/>
                                          </p:val>
                                        </p:tav>
                                      </p:tavLst>
                                    </p:anim>
                                    <p:anim calcmode="lin" valueType="num">
                                      <p:cBhvr additive="base">
                                        <p:cTn id="8" dur="500" fill="hold"/>
                                        <p:tgtEl>
                                          <p:spTgt spid="76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32" name="Group 132"/>
          <p:cNvGraphicFramePr>
            <a:graphicFrameLocks noGrp="1"/>
          </p:cNvGraphicFramePr>
          <p:nvPr>
            <p:extLst>
              <p:ext uri="{D42A27DB-BD31-4B8C-83A1-F6EECF244321}">
                <p14:modId xmlns:p14="http://schemas.microsoft.com/office/powerpoint/2010/main" val="1042635362"/>
              </p:ext>
            </p:extLst>
          </p:nvPr>
        </p:nvGraphicFramePr>
        <p:xfrm>
          <a:off x="1907703" y="1556791"/>
          <a:ext cx="5616626" cy="1920240"/>
        </p:xfrm>
        <a:graphic>
          <a:graphicData uri="http://schemas.openxmlformats.org/drawingml/2006/table">
            <a:tbl>
              <a:tblPr firstRow="1" firstCol="1">
                <a:tableStyleId>{00A15C55-8517-42AA-B614-E9B94910E393}</a:tableStyleId>
              </a:tblPr>
              <a:tblGrid>
                <a:gridCol w="1782668"/>
                <a:gridCol w="1256822"/>
                <a:gridCol w="1256822"/>
                <a:gridCol w="1320314"/>
              </a:tblGrid>
              <a:tr h="7200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746750" algn="l"/>
                        </a:tabLst>
                      </a:pPr>
                      <a:r>
                        <a:rPr kumimoji="0" lang="tr-TR" sz="2200" u="none" strike="noStrike" cap="none" normalizeH="0" baseline="0" dirty="0" err="1" smtClean="0">
                          <a:ln>
                            <a:noFill/>
                          </a:ln>
                          <a:effectLst/>
                        </a:rPr>
                        <a:t>Exposure</a:t>
                      </a:r>
                      <a:endParaRPr kumimoji="0" lang="tr-TR" sz="2200" b="0" i="0" u="none" strike="noStrike" cap="none" normalizeH="0" baseline="0" dirty="0" smtClean="0">
                        <a:ln>
                          <a:noFill/>
                        </a:ln>
                        <a:solidFill>
                          <a:schemeClr val="tx1"/>
                        </a:solidFill>
                        <a:effectLst/>
                        <a:latin typeface="Arial" pitchFamily="34" charset="0"/>
                      </a:endParaRPr>
                    </a:p>
                  </a:txBody>
                  <a:tcPr horzOverflow="overflow"/>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 </a:t>
                      </a:r>
                      <a:r>
                        <a:rPr kumimoji="0" lang="tr-TR" sz="2200" u="none" strike="noStrike" cap="none" normalizeH="0" baseline="0" dirty="0" smtClean="0">
                          <a:ln>
                            <a:noFill/>
                          </a:ln>
                          <a:effectLst/>
                        </a:rPr>
                        <a:t> </a:t>
                      </a:r>
                      <a:r>
                        <a:rPr kumimoji="0" lang="tr-TR" sz="2200" u="none" strike="noStrike" cap="none" normalizeH="0" baseline="0" dirty="0" err="1" smtClean="0">
                          <a:ln>
                            <a:noFill/>
                          </a:ln>
                          <a:effectLst/>
                        </a:rPr>
                        <a:t>Outcome</a:t>
                      </a:r>
                      <a:endParaRPr kumimoji="0" lang="tr-TR" sz="2000" u="none" strike="noStrike" cap="none" normalizeH="0" baseline="0" dirty="0" smtClean="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    </a:t>
                      </a:r>
                      <a:r>
                        <a:rPr kumimoji="0" lang="tr-TR" sz="1800" u="none" strike="noStrike" cap="none" normalizeH="0" baseline="0" dirty="0" err="1" smtClean="0">
                          <a:ln>
                            <a:noFill/>
                          </a:ln>
                          <a:effectLst/>
                        </a:rPr>
                        <a:t>Yes</a:t>
                      </a:r>
                      <a:r>
                        <a:rPr kumimoji="0" lang="tr-TR" sz="1800" u="none" strike="noStrike" cap="none" normalizeH="0" baseline="0" dirty="0" smtClean="0">
                          <a:ln>
                            <a:noFill/>
                          </a:ln>
                          <a:effectLst/>
                        </a:rPr>
                        <a:t>        No             Total</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c hMerge="1">
                  <a:txBody>
                    <a:bodyPr/>
                    <a:lstStyle/>
                    <a:p>
                      <a:endParaRPr lang="en-US"/>
                    </a:p>
                  </a:txBody>
                  <a:tcPr/>
                </a:tc>
              </a:tr>
              <a:tr h="3383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u="none" strike="noStrike" cap="none" normalizeH="0" baseline="0" dirty="0" err="1" smtClean="0">
                          <a:ln>
                            <a:noFill/>
                          </a:ln>
                          <a:effectLst/>
                        </a:rPr>
                        <a:t>Yes</a:t>
                      </a:r>
                      <a:endParaRPr kumimoji="0" lang="tr-TR"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a</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b</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a+b</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r>
              <a:tr h="3383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u="none" strike="noStrike" cap="none" normalizeH="0" baseline="0" dirty="0" smtClean="0">
                          <a:ln>
                            <a:noFill/>
                          </a:ln>
                          <a:effectLst/>
                        </a:rPr>
                        <a:t>No</a:t>
                      </a:r>
                      <a:endParaRPr kumimoji="0" lang="tr-TR"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c</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d</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c+d</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r>
              <a:tr h="3383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b="1" u="none" strike="noStrike" kern="1200" cap="none" normalizeH="0" baseline="0" dirty="0" smtClean="0">
                          <a:ln>
                            <a:noFill/>
                          </a:ln>
                          <a:solidFill>
                            <a:schemeClr val="lt1"/>
                          </a:solidFill>
                          <a:effectLst/>
                          <a:latin typeface="+mn-lt"/>
                          <a:ea typeface="+mn-ea"/>
                          <a:cs typeface="+mn-cs"/>
                        </a:rPr>
                        <a:t>Total</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a+c</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b+d</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n</a:t>
                      </a:r>
                    </a:p>
                  </a:txBody>
                  <a:tcPr horzOverflow="overflow"/>
                </a:tc>
              </a:tr>
            </a:tbl>
          </a:graphicData>
        </a:graphic>
      </p:graphicFrame>
      <p:sp>
        <p:nvSpPr>
          <p:cNvPr id="76934" name="Rectangle 134"/>
          <p:cNvSpPr>
            <a:spLocks noGrp="1" noChangeArrowheads="1"/>
          </p:cNvSpPr>
          <p:nvPr>
            <p:ph type="title"/>
          </p:nvPr>
        </p:nvSpPr>
        <p:spPr>
          <a:xfrm>
            <a:off x="1115616" y="333375"/>
            <a:ext cx="7437834" cy="958850"/>
          </a:xfrm>
        </p:spPr>
        <p:txBody>
          <a:bodyPr/>
          <a:lstStyle/>
          <a:p>
            <a:r>
              <a:rPr lang="en-US" sz="2800" smtClean="0"/>
              <a:t>Measures of Associations</a:t>
            </a:r>
            <a:endParaRPr lang="en-US" sz="2800" b="1"/>
          </a:p>
        </p:txBody>
      </p:sp>
      <p:sp>
        <p:nvSpPr>
          <p:cNvPr id="2" name="Metin kutusu 1"/>
          <p:cNvSpPr txBox="1"/>
          <p:nvPr/>
        </p:nvSpPr>
        <p:spPr>
          <a:xfrm>
            <a:off x="1115616" y="3763397"/>
            <a:ext cx="7568011" cy="2585323"/>
          </a:xfrm>
          <a:prstGeom prst="rect">
            <a:avLst/>
          </a:prstGeom>
          <a:noFill/>
        </p:spPr>
        <p:txBody>
          <a:bodyPr wrap="square" rtlCol="0">
            <a:spAutoFit/>
          </a:bodyPr>
          <a:lstStyle/>
          <a:p>
            <a:r>
              <a:rPr lang="en-US" b="1" u="sng" dirty="0" smtClean="0"/>
              <a:t>If the factor is a risk factor</a:t>
            </a:r>
          </a:p>
          <a:p>
            <a:endParaRPr lang="en-US" u="sng" dirty="0" smtClean="0"/>
          </a:p>
          <a:p>
            <a:r>
              <a:rPr lang="en-US" dirty="0" smtClean="0"/>
              <a:t>Excess risk among exposed:      a/(</a:t>
            </a:r>
            <a:r>
              <a:rPr lang="en-US" dirty="0" err="1" smtClean="0"/>
              <a:t>a+b</a:t>
            </a:r>
            <a:r>
              <a:rPr lang="en-US" dirty="0" smtClean="0"/>
              <a:t>) – c/(</a:t>
            </a:r>
            <a:r>
              <a:rPr lang="en-US" dirty="0" err="1" smtClean="0"/>
              <a:t>c+d</a:t>
            </a:r>
            <a:r>
              <a:rPr lang="en-US" dirty="0" smtClean="0"/>
              <a:t>)</a:t>
            </a:r>
          </a:p>
          <a:p>
            <a:endParaRPr lang="tr-TR" dirty="0" smtClean="0"/>
          </a:p>
          <a:p>
            <a:r>
              <a:rPr lang="en-US" dirty="0" smtClean="0"/>
              <a:t>Attributable fraction (exposed):    [a/(</a:t>
            </a:r>
            <a:r>
              <a:rPr lang="en-US" dirty="0" err="1" smtClean="0"/>
              <a:t>a+b</a:t>
            </a:r>
            <a:r>
              <a:rPr lang="en-US" dirty="0" smtClean="0"/>
              <a:t>) – c/(</a:t>
            </a:r>
            <a:r>
              <a:rPr lang="en-US" dirty="0" err="1" smtClean="0"/>
              <a:t>c+d</a:t>
            </a:r>
            <a:r>
              <a:rPr lang="en-US" dirty="0" smtClean="0"/>
              <a:t>)] / [a/(</a:t>
            </a:r>
            <a:r>
              <a:rPr lang="en-US" dirty="0" err="1" smtClean="0"/>
              <a:t>a+b</a:t>
            </a:r>
            <a:r>
              <a:rPr lang="en-US" dirty="0" smtClean="0"/>
              <a:t>)] x 100 </a:t>
            </a:r>
          </a:p>
          <a:p>
            <a:endParaRPr lang="tr-TR" dirty="0" smtClean="0"/>
          </a:p>
          <a:p>
            <a:r>
              <a:rPr lang="en-US" dirty="0" smtClean="0"/>
              <a:t>Attributable fraction (population): [(</a:t>
            </a:r>
            <a:r>
              <a:rPr lang="en-US" dirty="0" err="1" smtClean="0"/>
              <a:t>a+c</a:t>
            </a:r>
            <a:r>
              <a:rPr lang="en-US" dirty="0" smtClean="0"/>
              <a:t>)/n – c/(</a:t>
            </a:r>
            <a:r>
              <a:rPr lang="en-US" dirty="0" err="1" smtClean="0"/>
              <a:t>c+d</a:t>
            </a:r>
            <a:r>
              <a:rPr lang="en-US" dirty="0" smtClean="0"/>
              <a:t>)]  / [</a:t>
            </a:r>
            <a:r>
              <a:rPr lang="en-US" dirty="0" err="1" smtClean="0"/>
              <a:t>a+c</a:t>
            </a:r>
            <a:r>
              <a:rPr lang="en-US" dirty="0" smtClean="0"/>
              <a:t>)/n] x 100</a:t>
            </a:r>
          </a:p>
          <a:p>
            <a:r>
              <a:rPr lang="en-US" dirty="0" smtClean="0"/>
              <a:t> </a:t>
            </a:r>
          </a:p>
          <a:p>
            <a:endParaRPr lang="en-US" dirty="0"/>
          </a:p>
        </p:txBody>
      </p:sp>
    </p:spTree>
    <p:extLst>
      <p:ext uri="{BB962C8B-B14F-4D97-AF65-F5344CB8AC3E}">
        <p14:creationId xmlns:p14="http://schemas.microsoft.com/office/powerpoint/2010/main" val="3558207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932" name="Group 132"/>
          <p:cNvGraphicFramePr>
            <a:graphicFrameLocks noGrp="1"/>
          </p:cNvGraphicFramePr>
          <p:nvPr>
            <p:extLst>
              <p:ext uri="{D42A27DB-BD31-4B8C-83A1-F6EECF244321}">
                <p14:modId xmlns:p14="http://schemas.microsoft.com/office/powerpoint/2010/main" val="2785622103"/>
              </p:ext>
            </p:extLst>
          </p:nvPr>
        </p:nvGraphicFramePr>
        <p:xfrm>
          <a:off x="1907703" y="1556791"/>
          <a:ext cx="5616626" cy="1920240"/>
        </p:xfrm>
        <a:graphic>
          <a:graphicData uri="http://schemas.openxmlformats.org/drawingml/2006/table">
            <a:tbl>
              <a:tblPr firstRow="1" firstCol="1">
                <a:tableStyleId>{00A15C55-8517-42AA-B614-E9B94910E393}</a:tableStyleId>
              </a:tblPr>
              <a:tblGrid>
                <a:gridCol w="1782668"/>
                <a:gridCol w="1256822"/>
                <a:gridCol w="1256822"/>
                <a:gridCol w="1320314"/>
              </a:tblGrid>
              <a:tr h="7200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5746750" algn="l"/>
                        </a:tabLst>
                      </a:pPr>
                      <a:r>
                        <a:rPr kumimoji="0" lang="tr-TR" sz="2200" b="1" i="0" u="none" strike="noStrike" cap="none" normalizeH="0" baseline="0" dirty="0" err="1" smtClean="0">
                          <a:ln>
                            <a:noFill/>
                          </a:ln>
                          <a:solidFill>
                            <a:schemeClr val="lt1"/>
                          </a:solidFill>
                          <a:effectLst/>
                          <a:latin typeface="+mn-lt"/>
                        </a:rPr>
                        <a:t>Factor</a:t>
                      </a:r>
                      <a:endParaRPr kumimoji="0" lang="tr-TR" sz="2200" b="0" i="0" u="none" strike="noStrike" cap="none" normalizeH="0" baseline="0" dirty="0" smtClean="0">
                        <a:ln>
                          <a:noFill/>
                        </a:ln>
                        <a:solidFill>
                          <a:schemeClr val="tx1"/>
                        </a:solidFill>
                        <a:effectLst/>
                        <a:latin typeface="Arial" pitchFamily="34" charset="0"/>
                      </a:endParaRPr>
                    </a:p>
                  </a:txBody>
                  <a:tcPr horzOverflow="overflow"/>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 </a:t>
                      </a:r>
                      <a:r>
                        <a:rPr kumimoji="0" lang="tr-TR" sz="2200" u="none" strike="noStrike" cap="none" normalizeH="0" baseline="0" dirty="0" smtClean="0">
                          <a:ln>
                            <a:noFill/>
                          </a:ln>
                          <a:effectLst/>
                        </a:rPr>
                        <a:t> </a:t>
                      </a:r>
                      <a:r>
                        <a:rPr kumimoji="0" lang="tr-TR" sz="2200" u="none" strike="noStrike" cap="none" normalizeH="0" baseline="0" dirty="0" err="1" smtClean="0">
                          <a:ln>
                            <a:noFill/>
                          </a:ln>
                          <a:effectLst/>
                        </a:rPr>
                        <a:t>Outcome</a:t>
                      </a:r>
                      <a:endParaRPr kumimoji="0" lang="tr-TR" sz="2000" u="none" strike="noStrike" cap="none" normalizeH="0" baseline="0" dirty="0" smtClean="0">
                        <a:ln>
                          <a:noFill/>
                        </a:ln>
                        <a:effectLst/>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u="none" strike="noStrike" cap="none" normalizeH="0" baseline="0" dirty="0" smtClean="0">
                          <a:ln>
                            <a:noFill/>
                          </a:ln>
                          <a:effectLst/>
                        </a:rPr>
                        <a:t>    </a:t>
                      </a:r>
                      <a:r>
                        <a:rPr kumimoji="0" lang="tr-TR" sz="1800" u="none" strike="noStrike" cap="none" normalizeH="0" baseline="0" dirty="0" err="1" smtClean="0">
                          <a:ln>
                            <a:noFill/>
                          </a:ln>
                          <a:effectLst/>
                        </a:rPr>
                        <a:t>Yes</a:t>
                      </a:r>
                      <a:r>
                        <a:rPr kumimoji="0" lang="tr-TR" sz="1800" u="none" strike="noStrike" cap="none" normalizeH="0" baseline="0" dirty="0" smtClean="0">
                          <a:ln>
                            <a:noFill/>
                          </a:ln>
                          <a:effectLst/>
                        </a:rPr>
                        <a:t>        No             Total</a:t>
                      </a:r>
                      <a:endParaRPr kumimoji="0" lang="tr-T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c hMerge="1">
                  <a:txBody>
                    <a:bodyPr/>
                    <a:lstStyle/>
                    <a:p>
                      <a:endParaRPr lang="en-US"/>
                    </a:p>
                  </a:txBody>
                  <a:tcPr/>
                </a:tc>
                <a:tc hMerge="1">
                  <a:txBody>
                    <a:bodyPr/>
                    <a:lstStyle/>
                    <a:p>
                      <a:endParaRPr lang="en-US"/>
                    </a:p>
                  </a:txBody>
                  <a:tcPr/>
                </a:tc>
              </a:tr>
              <a:tr h="3383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u="none" strike="noStrike" cap="none" normalizeH="0" baseline="0" dirty="0" err="1" smtClean="0">
                          <a:ln>
                            <a:noFill/>
                          </a:ln>
                          <a:effectLst/>
                        </a:rPr>
                        <a:t>Yes</a:t>
                      </a:r>
                      <a:endParaRPr kumimoji="0" lang="tr-TR"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a</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b</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a+b</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r>
              <a:tr h="3383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u="none" strike="noStrike" cap="none" normalizeH="0" baseline="0" dirty="0" smtClean="0">
                          <a:ln>
                            <a:noFill/>
                          </a:ln>
                          <a:effectLst/>
                        </a:rPr>
                        <a:t>No</a:t>
                      </a:r>
                      <a:endParaRPr kumimoji="0" lang="tr-TR" sz="18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c</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d</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c+d</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r>
              <a:tr h="3383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746750" algn="l"/>
                        </a:tabLst>
                      </a:pPr>
                      <a:r>
                        <a:rPr kumimoji="0" lang="tr-TR" sz="1800" b="1" u="none" strike="noStrike" kern="1200" cap="none" normalizeH="0" baseline="0" dirty="0" smtClean="0">
                          <a:ln>
                            <a:noFill/>
                          </a:ln>
                          <a:solidFill>
                            <a:schemeClr val="lt1"/>
                          </a:solidFill>
                          <a:effectLst/>
                          <a:latin typeface="+mn-lt"/>
                          <a:ea typeface="+mn-ea"/>
                          <a:cs typeface="+mn-cs"/>
                        </a:rPr>
                        <a:t>Total</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a+c</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err="1" smtClean="0">
                          <a:ln>
                            <a:noFill/>
                          </a:ln>
                          <a:solidFill>
                            <a:schemeClr val="tx1"/>
                          </a:solidFill>
                          <a:effectLst/>
                          <a:latin typeface="Arial" pitchFamily="34" charset="0"/>
                        </a:rPr>
                        <a:t>b+d</a:t>
                      </a:r>
                      <a:endParaRPr kumimoji="0" lang="tr-TR" sz="20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5746750" algn="l"/>
                        </a:tabLst>
                      </a:pPr>
                      <a:r>
                        <a:rPr kumimoji="0" lang="tr-TR" sz="2000" b="0" i="0" u="none" strike="noStrike" cap="none" normalizeH="0" baseline="0" dirty="0" smtClean="0">
                          <a:ln>
                            <a:noFill/>
                          </a:ln>
                          <a:solidFill>
                            <a:schemeClr val="tx1"/>
                          </a:solidFill>
                          <a:effectLst/>
                          <a:latin typeface="Arial" pitchFamily="34" charset="0"/>
                        </a:rPr>
                        <a:t>n</a:t>
                      </a:r>
                    </a:p>
                  </a:txBody>
                  <a:tcPr horzOverflow="overflow"/>
                </a:tc>
              </a:tr>
            </a:tbl>
          </a:graphicData>
        </a:graphic>
      </p:graphicFrame>
      <p:sp>
        <p:nvSpPr>
          <p:cNvPr id="76934" name="Rectangle 134"/>
          <p:cNvSpPr>
            <a:spLocks noGrp="1" noChangeArrowheads="1"/>
          </p:cNvSpPr>
          <p:nvPr>
            <p:ph type="title"/>
          </p:nvPr>
        </p:nvSpPr>
        <p:spPr>
          <a:xfrm>
            <a:off x="1115616" y="333375"/>
            <a:ext cx="7437834" cy="958850"/>
          </a:xfrm>
        </p:spPr>
        <p:txBody>
          <a:bodyPr/>
          <a:lstStyle/>
          <a:p>
            <a:r>
              <a:rPr lang="tr-TR" sz="2800" dirty="0" err="1"/>
              <a:t>Measures</a:t>
            </a:r>
            <a:r>
              <a:rPr lang="tr-TR" sz="2800" dirty="0"/>
              <a:t> of </a:t>
            </a:r>
            <a:r>
              <a:rPr lang="tr-TR" sz="2800" dirty="0" err="1" smtClean="0"/>
              <a:t>Associations</a:t>
            </a:r>
            <a:endParaRPr lang="en-US" sz="2800" b="1" dirty="0"/>
          </a:p>
        </p:txBody>
      </p:sp>
      <p:sp>
        <p:nvSpPr>
          <p:cNvPr id="2" name="Metin kutusu 1"/>
          <p:cNvSpPr txBox="1"/>
          <p:nvPr/>
        </p:nvSpPr>
        <p:spPr>
          <a:xfrm>
            <a:off x="1115616" y="3763397"/>
            <a:ext cx="7568011" cy="2585323"/>
          </a:xfrm>
          <a:prstGeom prst="rect">
            <a:avLst/>
          </a:prstGeom>
          <a:noFill/>
        </p:spPr>
        <p:txBody>
          <a:bodyPr wrap="square" rtlCol="0">
            <a:spAutoFit/>
          </a:bodyPr>
          <a:lstStyle/>
          <a:p>
            <a:r>
              <a:rPr lang="tr-TR" b="1" u="sng" dirty="0" err="1" smtClean="0"/>
              <a:t>If</a:t>
            </a:r>
            <a:r>
              <a:rPr lang="tr-TR" b="1" u="sng" dirty="0" smtClean="0"/>
              <a:t> </a:t>
            </a:r>
            <a:r>
              <a:rPr lang="tr-TR" b="1" u="sng" dirty="0" err="1" smtClean="0"/>
              <a:t>the</a:t>
            </a:r>
            <a:r>
              <a:rPr lang="tr-TR" b="1" u="sng" dirty="0" smtClean="0"/>
              <a:t> </a:t>
            </a:r>
            <a:r>
              <a:rPr lang="tr-TR" b="1" u="sng" dirty="0" err="1" smtClean="0"/>
              <a:t>factor</a:t>
            </a:r>
            <a:r>
              <a:rPr lang="tr-TR" b="1" u="sng" dirty="0" smtClean="0"/>
              <a:t> is a </a:t>
            </a:r>
            <a:r>
              <a:rPr lang="tr-TR" b="1" u="sng" dirty="0" err="1" smtClean="0"/>
              <a:t>protective</a:t>
            </a:r>
            <a:r>
              <a:rPr lang="tr-TR" b="1" u="sng" dirty="0" smtClean="0"/>
              <a:t> </a:t>
            </a:r>
            <a:r>
              <a:rPr lang="tr-TR" b="1" u="sng" dirty="0" err="1" smtClean="0"/>
              <a:t>factor</a:t>
            </a:r>
            <a:endParaRPr lang="tr-TR" b="1" u="sng" dirty="0" smtClean="0"/>
          </a:p>
          <a:p>
            <a:endParaRPr lang="tr-TR" u="sng" dirty="0" smtClean="0"/>
          </a:p>
          <a:p>
            <a:r>
              <a:rPr lang="tr-TR" dirty="0" err="1" smtClean="0"/>
              <a:t>Excess</a:t>
            </a:r>
            <a:r>
              <a:rPr lang="tr-TR" dirty="0" smtClean="0"/>
              <a:t> risk </a:t>
            </a:r>
            <a:r>
              <a:rPr lang="tr-TR" dirty="0" err="1" smtClean="0"/>
              <a:t>among</a:t>
            </a:r>
            <a:r>
              <a:rPr lang="tr-TR" dirty="0" smtClean="0"/>
              <a:t> </a:t>
            </a:r>
            <a:r>
              <a:rPr lang="tr-TR" dirty="0" err="1" smtClean="0"/>
              <a:t>unexposed</a:t>
            </a:r>
            <a:r>
              <a:rPr lang="tr-TR" dirty="0"/>
              <a:t>:      c/(</a:t>
            </a:r>
            <a:r>
              <a:rPr lang="tr-TR" dirty="0" err="1"/>
              <a:t>c+d</a:t>
            </a:r>
            <a:r>
              <a:rPr lang="tr-TR" dirty="0" smtClean="0"/>
              <a:t>) - a/(</a:t>
            </a:r>
            <a:r>
              <a:rPr lang="tr-TR" dirty="0" err="1" smtClean="0"/>
              <a:t>a+b</a:t>
            </a:r>
            <a:r>
              <a:rPr lang="tr-TR" dirty="0" smtClean="0"/>
              <a:t>) </a:t>
            </a:r>
            <a:endParaRPr lang="tr-TR" dirty="0"/>
          </a:p>
          <a:p>
            <a:endParaRPr lang="tr-TR" dirty="0" smtClean="0"/>
          </a:p>
          <a:p>
            <a:r>
              <a:rPr lang="tr-TR" dirty="0" err="1" smtClean="0"/>
              <a:t>Prevented</a:t>
            </a:r>
            <a:r>
              <a:rPr lang="tr-TR" dirty="0" smtClean="0"/>
              <a:t> </a:t>
            </a:r>
            <a:r>
              <a:rPr lang="tr-TR" dirty="0" err="1" smtClean="0"/>
              <a:t>fraction</a:t>
            </a:r>
            <a:r>
              <a:rPr lang="tr-TR" dirty="0" smtClean="0"/>
              <a:t> (</a:t>
            </a:r>
            <a:r>
              <a:rPr lang="tr-TR" dirty="0" err="1" smtClean="0"/>
              <a:t>exposed</a:t>
            </a:r>
            <a:r>
              <a:rPr lang="tr-TR" dirty="0"/>
              <a:t>):      [c/(</a:t>
            </a:r>
            <a:r>
              <a:rPr lang="tr-TR" dirty="0" err="1"/>
              <a:t>c+d</a:t>
            </a:r>
            <a:r>
              <a:rPr lang="tr-TR" dirty="0" smtClean="0"/>
              <a:t>) - a</a:t>
            </a:r>
            <a:r>
              <a:rPr lang="tr-TR" dirty="0"/>
              <a:t>/(</a:t>
            </a:r>
            <a:r>
              <a:rPr lang="tr-TR" dirty="0" err="1"/>
              <a:t>a+b</a:t>
            </a:r>
            <a:r>
              <a:rPr lang="tr-TR" dirty="0" smtClean="0"/>
              <a:t>)] / [c/(</a:t>
            </a:r>
            <a:r>
              <a:rPr lang="tr-TR" dirty="0" err="1" smtClean="0"/>
              <a:t>c+d</a:t>
            </a:r>
            <a:r>
              <a:rPr lang="tr-TR" dirty="0" smtClean="0"/>
              <a:t>)] x 100 </a:t>
            </a:r>
          </a:p>
          <a:p>
            <a:endParaRPr lang="tr-TR" dirty="0" smtClean="0"/>
          </a:p>
          <a:p>
            <a:r>
              <a:rPr lang="tr-TR" dirty="0" err="1" smtClean="0"/>
              <a:t>Prevented</a:t>
            </a:r>
            <a:r>
              <a:rPr lang="tr-TR" dirty="0" smtClean="0"/>
              <a:t> </a:t>
            </a:r>
            <a:r>
              <a:rPr lang="tr-TR" dirty="0" err="1" smtClean="0"/>
              <a:t>fraction</a:t>
            </a:r>
            <a:r>
              <a:rPr lang="tr-TR" dirty="0" smtClean="0"/>
              <a:t> (</a:t>
            </a:r>
            <a:r>
              <a:rPr lang="tr-TR" dirty="0" err="1" smtClean="0"/>
              <a:t>population</a:t>
            </a:r>
            <a:r>
              <a:rPr lang="tr-TR" dirty="0"/>
              <a:t>): </a:t>
            </a:r>
            <a:r>
              <a:rPr lang="tr-TR" dirty="0" smtClean="0"/>
              <a:t>  [</a:t>
            </a:r>
            <a:r>
              <a:rPr lang="tr-TR" dirty="0"/>
              <a:t>c/(</a:t>
            </a:r>
            <a:r>
              <a:rPr lang="tr-TR" dirty="0" err="1"/>
              <a:t>c+d</a:t>
            </a:r>
            <a:r>
              <a:rPr lang="tr-TR" dirty="0" smtClean="0"/>
              <a:t>) - (</a:t>
            </a:r>
            <a:r>
              <a:rPr lang="tr-TR" dirty="0" err="1"/>
              <a:t>a+c</a:t>
            </a:r>
            <a:r>
              <a:rPr lang="tr-TR" dirty="0"/>
              <a:t>)/</a:t>
            </a:r>
            <a:r>
              <a:rPr lang="tr-TR" dirty="0" smtClean="0"/>
              <a:t>n]  </a:t>
            </a:r>
            <a:r>
              <a:rPr lang="tr-TR" dirty="0"/>
              <a:t>/ </a:t>
            </a:r>
            <a:r>
              <a:rPr lang="tr-TR" dirty="0" smtClean="0"/>
              <a:t>[</a:t>
            </a:r>
            <a:r>
              <a:rPr lang="tr-TR" dirty="0"/>
              <a:t>c/(</a:t>
            </a:r>
            <a:r>
              <a:rPr lang="tr-TR" dirty="0" err="1"/>
              <a:t>c+d</a:t>
            </a:r>
            <a:r>
              <a:rPr lang="tr-TR" dirty="0" smtClean="0"/>
              <a:t>)] x 100</a:t>
            </a:r>
          </a:p>
          <a:p>
            <a:r>
              <a:rPr lang="tr-TR" dirty="0" smtClean="0"/>
              <a:t> </a:t>
            </a:r>
          </a:p>
          <a:p>
            <a:endParaRPr lang="tr-TR" dirty="0"/>
          </a:p>
        </p:txBody>
      </p:sp>
    </p:spTree>
    <p:extLst>
      <p:ext uri="{BB962C8B-B14F-4D97-AF65-F5344CB8AC3E}">
        <p14:creationId xmlns:p14="http://schemas.microsoft.com/office/powerpoint/2010/main" val="3337117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z="4400" smtClean="0"/>
              <a:t>Which measure to use? </a:t>
            </a:r>
            <a:endParaRPr lang="en-US"/>
          </a:p>
        </p:txBody>
      </p:sp>
      <p:sp>
        <p:nvSpPr>
          <p:cNvPr id="3" name="İçerik Yer Tutucusu 2"/>
          <p:cNvSpPr>
            <a:spLocks noGrp="1"/>
          </p:cNvSpPr>
          <p:nvPr>
            <p:ph sz="half" idx="1"/>
          </p:nvPr>
        </p:nvSpPr>
        <p:spPr>
          <a:xfrm>
            <a:off x="1415345" y="1484784"/>
            <a:ext cx="3657600" cy="4663440"/>
          </a:xfrm>
        </p:spPr>
        <p:txBody>
          <a:bodyPr>
            <a:normAutofit/>
          </a:bodyPr>
          <a:lstStyle/>
          <a:p>
            <a:r>
              <a:rPr lang="en-US" sz="2400" smtClean="0"/>
              <a:t>Causal relationships</a:t>
            </a:r>
          </a:p>
          <a:p>
            <a:r>
              <a:rPr lang="en-US" sz="2400" smtClean="0"/>
              <a:t>Magnitude of a health problem</a:t>
            </a:r>
            <a:endParaRPr lang="en-US" sz="2400"/>
          </a:p>
        </p:txBody>
      </p:sp>
      <p:sp>
        <p:nvSpPr>
          <p:cNvPr id="4" name="İçerik Yer Tutucusu 3"/>
          <p:cNvSpPr>
            <a:spLocks noGrp="1"/>
          </p:cNvSpPr>
          <p:nvPr>
            <p:ph sz="half" idx="2"/>
          </p:nvPr>
        </p:nvSpPr>
        <p:spPr>
          <a:xfrm>
            <a:off x="5193587" y="1457320"/>
            <a:ext cx="3657600" cy="4663440"/>
          </a:xfrm>
        </p:spPr>
        <p:txBody>
          <a:bodyPr>
            <a:normAutofit/>
          </a:bodyPr>
          <a:lstStyle/>
          <a:p>
            <a:pPr marL="82296" indent="0">
              <a:buNone/>
            </a:pPr>
            <a:r>
              <a:rPr lang="en-US" sz="2400" dirty="0" smtClean="0"/>
              <a:t>   ORs</a:t>
            </a:r>
          </a:p>
          <a:p>
            <a:pPr marL="82296" indent="0">
              <a:buNone/>
            </a:pPr>
            <a:r>
              <a:rPr lang="en-US" sz="2400" dirty="0" smtClean="0"/>
              <a:t>   </a:t>
            </a:r>
            <a:r>
              <a:rPr lang="en-US" sz="2400" dirty="0" smtClean="0"/>
              <a:t>Prevalence, Differences                                                                  </a:t>
            </a:r>
          </a:p>
          <a:p>
            <a:pPr marL="82296" indent="0">
              <a:buNone/>
            </a:pPr>
            <a:r>
              <a:rPr lang="en-US" sz="2400" dirty="0" smtClean="0"/>
              <a:t>   between prevalances</a:t>
            </a:r>
          </a:p>
          <a:p>
            <a:endParaRPr lang="en-US" sz="2400" dirty="0"/>
          </a:p>
        </p:txBody>
      </p:sp>
      <p:cxnSp>
        <p:nvCxnSpPr>
          <p:cNvPr id="6" name="Düz Ok Bağlayıcısı 5"/>
          <p:cNvCxnSpPr/>
          <p:nvPr/>
        </p:nvCxnSpPr>
        <p:spPr>
          <a:xfrm>
            <a:off x="4788024" y="1772816"/>
            <a:ext cx="576064"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Düz Ok Bağlayıcısı 6"/>
          <p:cNvCxnSpPr/>
          <p:nvPr/>
        </p:nvCxnSpPr>
        <p:spPr>
          <a:xfrm>
            <a:off x="4804395" y="2132856"/>
            <a:ext cx="576064"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1" name="Bulut Belirtme Çizgisi 10"/>
          <p:cNvSpPr/>
          <p:nvPr/>
        </p:nvSpPr>
        <p:spPr>
          <a:xfrm>
            <a:off x="6174889" y="3140968"/>
            <a:ext cx="2122812" cy="1064148"/>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2" name="Metin kutusu 11"/>
          <p:cNvSpPr txBox="1"/>
          <p:nvPr/>
        </p:nvSpPr>
        <p:spPr>
          <a:xfrm>
            <a:off x="6283270" y="3281786"/>
            <a:ext cx="2070437" cy="923330"/>
          </a:xfrm>
          <a:prstGeom prst="rect">
            <a:avLst/>
          </a:prstGeom>
          <a:noFill/>
        </p:spPr>
        <p:txBody>
          <a:bodyPr wrap="square" rtlCol="0">
            <a:spAutoFit/>
          </a:bodyPr>
          <a:lstStyle/>
          <a:p>
            <a:pPr algn="ctr"/>
            <a:r>
              <a:rPr lang="en-US" dirty="0" smtClean="0"/>
              <a:t>What are the treatment costs? </a:t>
            </a:r>
          </a:p>
          <a:p>
            <a:endParaRPr lang="en-US" dirty="0"/>
          </a:p>
        </p:txBody>
      </p:sp>
      <p:sp>
        <p:nvSpPr>
          <p:cNvPr id="13" name="Bulut Belirtme Çizgisi 12"/>
          <p:cNvSpPr/>
          <p:nvPr/>
        </p:nvSpPr>
        <p:spPr>
          <a:xfrm>
            <a:off x="3164858" y="3229849"/>
            <a:ext cx="2791666" cy="1194972"/>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Bulut Belirtme Çizgisi 13"/>
          <p:cNvSpPr/>
          <p:nvPr/>
        </p:nvSpPr>
        <p:spPr>
          <a:xfrm>
            <a:off x="4228839" y="4552494"/>
            <a:ext cx="3223481" cy="1612809"/>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5" name="Picture 2" descr="C:\Users\Pinar\AppData\Local\Microsoft\Windows\Temporary Internet Files\Content.IE5\1CRCVPZB\MC9004063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194668"/>
            <a:ext cx="1784008" cy="2501153"/>
          </a:xfrm>
          <a:prstGeom prst="rect">
            <a:avLst/>
          </a:prstGeom>
          <a:noFill/>
          <a:extLst>
            <a:ext uri="{909E8E84-426E-40DD-AFC4-6F175D3DCCD1}">
              <a14:hiddenFill xmlns:a14="http://schemas.microsoft.com/office/drawing/2010/main">
                <a:solidFill>
                  <a:srgbClr val="FFFFFF"/>
                </a:solidFill>
              </a14:hiddenFill>
            </a:ext>
          </a:extLst>
        </p:spPr>
      </p:pic>
      <p:sp>
        <p:nvSpPr>
          <p:cNvPr id="16" name="Metin kutusu 15"/>
          <p:cNvSpPr txBox="1"/>
          <p:nvPr/>
        </p:nvSpPr>
        <p:spPr>
          <a:xfrm>
            <a:off x="3399323" y="3493465"/>
            <a:ext cx="2673626" cy="923330"/>
          </a:xfrm>
          <a:prstGeom prst="rect">
            <a:avLst/>
          </a:prstGeom>
          <a:noFill/>
        </p:spPr>
        <p:txBody>
          <a:bodyPr wrap="square" rtlCol="0">
            <a:spAutoFit/>
          </a:bodyPr>
          <a:lstStyle/>
          <a:p>
            <a:pPr algn="ctr"/>
            <a:r>
              <a:rPr lang="en-US" dirty="0" smtClean="0"/>
              <a:t>What is the impact on productivity?</a:t>
            </a:r>
          </a:p>
          <a:p>
            <a:endParaRPr lang="en-US" dirty="0"/>
          </a:p>
        </p:txBody>
      </p:sp>
      <p:sp>
        <p:nvSpPr>
          <p:cNvPr id="18" name="Metin kutusu 17"/>
          <p:cNvSpPr txBox="1"/>
          <p:nvPr/>
        </p:nvSpPr>
        <p:spPr>
          <a:xfrm>
            <a:off x="4355977" y="4797152"/>
            <a:ext cx="3096344" cy="1200329"/>
          </a:xfrm>
          <a:prstGeom prst="rect">
            <a:avLst/>
          </a:prstGeom>
          <a:noFill/>
        </p:spPr>
        <p:txBody>
          <a:bodyPr wrap="square" rtlCol="0">
            <a:spAutoFit/>
          </a:bodyPr>
          <a:lstStyle/>
          <a:p>
            <a:pPr algn="ctr"/>
            <a:r>
              <a:rPr lang="en-US" dirty="0" smtClean="0"/>
              <a:t>How many people have the disease in a population because of the exposure?</a:t>
            </a:r>
          </a:p>
          <a:p>
            <a:endParaRPr lang="en-US" dirty="0"/>
          </a:p>
        </p:txBody>
      </p:sp>
    </p:spTree>
    <p:extLst>
      <p:ext uri="{BB962C8B-B14F-4D97-AF65-F5344CB8AC3E}">
        <p14:creationId xmlns:p14="http://schemas.microsoft.com/office/powerpoint/2010/main" val="3856263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Data collection methods</a:t>
            </a:r>
            <a:endParaRPr lang="en-US" dirty="0"/>
          </a:p>
        </p:txBody>
      </p:sp>
      <p:sp>
        <p:nvSpPr>
          <p:cNvPr id="3" name="İçerik Yer Tutucusu 2"/>
          <p:cNvSpPr>
            <a:spLocks noGrp="1"/>
          </p:cNvSpPr>
          <p:nvPr>
            <p:ph idx="1"/>
          </p:nvPr>
        </p:nvSpPr>
        <p:spPr/>
        <p:txBody>
          <a:bodyPr>
            <a:normAutofit/>
          </a:bodyPr>
          <a:lstStyle/>
          <a:p>
            <a:pPr marL="596646" indent="-514350">
              <a:buFont typeface="+mj-lt"/>
              <a:buAutoNum type="arabicPeriod"/>
            </a:pPr>
            <a:r>
              <a:rPr lang="en-US" sz="2800" dirty="0" smtClean="0"/>
              <a:t>Clinical observations and special tests</a:t>
            </a:r>
          </a:p>
          <a:p>
            <a:pPr marL="596646" indent="-514350">
              <a:buFont typeface="+mj-lt"/>
              <a:buAutoNum type="arabicPeriod"/>
            </a:pPr>
            <a:r>
              <a:rPr lang="en-US" sz="2800" dirty="0" smtClean="0"/>
              <a:t>Interviews and questionnaires</a:t>
            </a:r>
          </a:p>
          <a:p>
            <a:pPr marL="596646" indent="-514350">
              <a:buFont typeface="+mj-lt"/>
              <a:buAutoNum type="arabicPeriod"/>
            </a:pPr>
            <a:r>
              <a:rPr lang="en-US" sz="2800" dirty="0" smtClean="0"/>
              <a:t>Clinical records and other documentary sources</a:t>
            </a:r>
            <a:endParaRPr lang="en-US" sz="2800" dirty="0"/>
          </a:p>
        </p:txBody>
      </p:sp>
      <p:sp>
        <p:nvSpPr>
          <p:cNvPr id="4" name="Metin kutusu 3"/>
          <p:cNvSpPr txBox="1"/>
          <p:nvPr/>
        </p:nvSpPr>
        <p:spPr>
          <a:xfrm>
            <a:off x="2339752" y="4077072"/>
            <a:ext cx="5328592"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t>Prevalence studies should use more than one method and combine the findings</a:t>
            </a:r>
            <a:endParaRPr lang="en-US" sz="3200" dirty="0"/>
          </a:p>
        </p:txBody>
      </p:sp>
    </p:spTree>
    <p:extLst>
      <p:ext uri="{BB962C8B-B14F-4D97-AF65-F5344CB8AC3E}">
        <p14:creationId xmlns:p14="http://schemas.microsoft.com/office/powerpoint/2010/main" val="1403515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Capture-recapture analysis</a:t>
            </a:r>
            <a:endParaRPr lang="en-US" dirty="0"/>
          </a:p>
        </p:txBody>
      </p:sp>
      <p:sp>
        <p:nvSpPr>
          <p:cNvPr id="3" name="İçerik Yer Tutucusu 2"/>
          <p:cNvSpPr>
            <a:spLocks noGrp="1"/>
          </p:cNvSpPr>
          <p:nvPr>
            <p:ph idx="1"/>
          </p:nvPr>
        </p:nvSpPr>
        <p:spPr/>
        <p:txBody>
          <a:bodyPr/>
          <a:lstStyle/>
          <a:p>
            <a:r>
              <a:rPr lang="en-US" dirty="0" smtClean="0"/>
              <a:t>Prevalence surveys that use more than one method and combine the findings</a:t>
            </a:r>
          </a:p>
          <a:p>
            <a:r>
              <a:rPr lang="en-US" dirty="0" smtClean="0"/>
              <a:t>Originally used in estimating animal populations</a:t>
            </a:r>
          </a:p>
          <a:p>
            <a:endParaRPr lang="en-US" dirty="0"/>
          </a:p>
        </p:txBody>
      </p:sp>
    </p:spTree>
    <p:extLst>
      <p:ext uri="{BB962C8B-B14F-4D97-AF65-F5344CB8AC3E}">
        <p14:creationId xmlns:p14="http://schemas.microsoft.com/office/powerpoint/2010/main" val="1889292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67944" y="692696"/>
            <a:ext cx="4865744" cy="1143000"/>
          </a:xfrm>
        </p:spPr>
        <p:txBody>
          <a:bodyPr/>
          <a:lstStyle/>
          <a:p>
            <a:r>
              <a:rPr lang="tr-TR" dirty="0" err="1" smtClean="0"/>
              <a:t>Capture-recapture</a:t>
            </a:r>
            <a:endParaRPr lang="tr-TR"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524736"/>
            <a:ext cx="2271783" cy="181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Nesne 3"/>
          <p:cNvGraphicFramePr>
            <a:graphicFrameLocks noChangeAspect="1"/>
          </p:cNvGraphicFramePr>
          <p:nvPr>
            <p:extLst>
              <p:ext uri="{D42A27DB-BD31-4B8C-83A1-F6EECF244321}">
                <p14:modId xmlns:p14="http://schemas.microsoft.com/office/powerpoint/2010/main" val="2390504448"/>
              </p:ext>
            </p:extLst>
          </p:nvPr>
        </p:nvGraphicFramePr>
        <p:xfrm>
          <a:off x="1403648" y="2708920"/>
          <a:ext cx="2482112" cy="1987839"/>
        </p:xfrm>
        <a:graphic>
          <a:graphicData uri="http://schemas.openxmlformats.org/presentationml/2006/ole">
            <mc:AlternateContent xmlns:mc="http://schemas.openxmlformats.org/markup-compatibility/2006">
              <mc:Choice xmlns:v="urn:schemas-microsoft-com:vml" Requires="v">
                <p:oleObj spid="_x0000_s9723" name="Bitmap Image" r:id="rId4" imgW="5657831" imgH="4362171" progId="PBrush">
                  <p:embed/>
                </p:oleObj>
              </mc:Choice>
              <mc:Fallback>
                <p:oleObj name="Bitmap Image" r:id="rId4" imgW="5657831" imgH="436217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708920"/>
                        <a:ext cx="2482112" cy="1987839"/>
                      </a:xfrm>
                      <a:prstGeom prst="rect">
                        <a:avLst/>
                      </a:prstGeom>
                      <a:noFill/>
                      <a:ln>
                        <a:noFill/>
                      </a:ln>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492498160"/>
              </p:ext>
            </p:extLst>
          </p:nvPr>
        </p:nvGraphicFramePr>
        <p:xfrm>
          <a:off x="6154610" y="4598547"/>
          <a:ext cx="2463818" cy="1973188"/>
        </p:xfrm>
        <a:graphic>
          <a:graphicData uri="http://schemas.openxmlformats.org/presentationml/2006/ole">
            <mc:AlternateContent xmlns:mc="http://schemas.openxmlformats.org/markup-compatibility/2006">
              <mc:Choice xmlns:v="urn:schemas-microsoft-com:vml" Requires="v">
                <p:oleObj spid="_x0000_s9724" name="Bitmap Image" r:id="rId6" imgW="5657831" imgH="4362171" progId="PBrush">
                  <p:embed/>
                </p:oleObj>
              </mc:Choice>
              <mc:Fallback>
                <p:oleObj name="Bitmap Image" r:id="rId6" imgW="5657831" imgH="4362171" progId="PBrush">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4610" y="4598547"/>
                        <a:ext cx="2463818" cy="1973188"/>
                      </a:xfrm>
                      <a:prstGeom prst="rect">
                        <a:avLst/>
                      </a:prstGeom>
                      <a:noFill/>
                      <a:ln>
                        <a:noFill/>
                      </a:ln>
                    </p:spPr>
                  </p:pic>
                </p:oleObj>
              </mc:Fallback>
            </mc:AlternateContent>
          </a:graphicData>
        </a:graphic>
      </p:graphicFrame>
      <p:sp>
        <p:nvSpPr>
          <p:cNvPr id="6" name="Metin kutusu 5"/>
          <p:cNvSpPr txBox="1"/>
          <p:nvPr/>
        </p:nvSpPr>
        <p:spPr>
          <a:xfrm>
            <a:off x="5004048" y="3109907"/>
            <a:ext cx="36004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2400" dirty="0" smtClean="0"/>
              <a:t>1. Mark </a:t>
            </a:r>
            <a:r>
              <a:rPr lang="tr-TR" sz="2400" dirty="0" err="1" smtClean="0"/>
              <a:t>and</a:t>
            </a:r>
            <a:r>
              <a:rPr lang="tr-TR" sz="2400" dirty="0" smtClean="0"/>
              <a:t> </a:t>
            </a:r>
            <a:r>
              <a:rPr lang="tr-TR" sz="2400" dirty="0" err="1" smtClean="0"/>
              <a:t>release</a:t>
            </a:r>
            <a:r>
              <a:rPr lang="tr-TR" sz="2400" dirty="0" smtClean="0"/>
              <a:t> a </a:t>
            </a:r>
            <a:r>
              <a:rPr lang="tr-TR" sz="2400" dirty="0" err="1" smtClean="0"/>
              <a:t>batch</a:t>
            </a:r>
            <a:r>
              <a:rPr lang="tr-TR" sz="2400" dirty="0" smtClean="0"/>
              <a:t> of </a:t>
            </a:r>
            <a:r>
              <a:rPr lang="tr-TR" sz="2400" dirty="0" err="1" smtClean="0"/>
              <a:t>captured</a:t>
            </a:r>
            <a:r>
              <a:rPr lang="tr-TR" sz="2400" dirty="0" smtClean="0"/>
              <a:t> </a:t>
            </a:r>
            <a:r>
              <a:rPr lang="tr-TR" sz="2400" dirty="0" err="1" smtClean="0"/>
              <a:t>fish</a:t>
            </a:r>
            <a:endParaRPr lang="tr-TR" sz="2400" dirty="0" smtClean="0"/>
          </a:p>
        </p:txBody>
      </p:sp>
      <p:sp>
        <p:nvSpPr>
          <p:cNvPr id="7" name="Metin kutusu 6"/>
          <p:cNvSpPr txBox="1"/>
          <p:nvPr/>
        </p:nvSpPr>
        <p:spPr>
          <a:xfrm>
            <a:off x="1187624" y="5295898"/>
            <a:ext cx="35283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2400" dirty="0" smtClean="0"/>
              <a:t>2. </a:t>
            </a:r>
            <a:r>
              <a:rPr lang="tr-TR" sz="2400" dirty="0" err="1" smtClean="0"/>
              <a:t>Calculate</a:t>
            </a:r>
            <a:r>
              <a:rPr lang="tr-TR" sz="2400" dirty="0" smtClean="0"/>
              <a:t> </a:t>
            </a:r>
            <a:r>
              <a:rPr lang="tr-TR" sz="2400" dirty="0"/>
              <a:t>how </a:t>
            </a:r>
            <a:r>
              <a:rPr lang="tr-TR" sz="2400" dirty="0" err="1"/>
              <a:t>many</a:t>
            </a:r>
            <a:r>
              <a:rPr lang="tr-TR" sz="2400" dirty="0"/>
              <a:t> </a:t>
            </a:r>
            <a:r>
              <a:rPr lang="tr-TR" sz="2400" dirty="0" err="1"/>
              <a:t>are</a:t>
            </a:r>
            <a:r>
              <a:rPr lang="tr-TR" sz="2400" dirty="0"/>
              <a:t> </a:t>
            </a:r>
            <a:r>
              <a:rPr lang="tr-TR" sz="2400" dirty="0" err="1"/>
              <a:t>recaptured</a:t>
            </a:r>
            <a:r>
              <a:rPr lang="tr-TR" sz="2400" dirty="0"/>
              <a:t> in </a:t>
            </a:r>
            <a:r>
              <a:rPr lang="tr-TR" sz="2400" dirty="0" err="1"/>
              <a:t>the</a:t>
            </a:r>
            <a:r>
              <a:rPr lang="tr-TR" sz="2400" dirty="0"/>
              <a:t> </a:t>
            </a:r>
            <a:r>
              <a:rPr lang="tr-TR" sz="2400" dirty="0" err="1"/>
              <a:t>next</a:t>
            </a:r>
            <a:r>
              <a:rPr lang="tr-TR" sz="2400" dirty="0"/>
              <a:t> </a:t>
            </a:r>
            <a:r>
              <a:rPr lang="tr-TR" sz="2400" dirty="0" err="1"/>
              <a:t>batch</a:t>
            </a:r>
            <a:r>
              <a:rPr lang="tr-TR" sz="2400" dirty="0"/>
              <a:t> </a:t>
            </a:r>
          </a:p>
        </p:txBody>
      </p:sp>
      <p:cxnSp>
        <p:nvCxnSpPr>
          <p:cNvPr id="9" name="Düz Ok Bağlayıcısı 8"/>
          <p:cNvCxnSpPr/>
          <p:nvPr/>
        </p:nvCxnSpPr>
        <p:spPr>
          <a:xfrm flipH="1">
            <a:off x="4067944" y="3525405"/>
            <a:ext cx="792088"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Düz Ok Bağlayıcısı 10"/>
          <p:cNvCxnSpPr/>
          <p:nvPr/>
        </p:nvCxnSpPr>
        <p:spPr>
          <a:xfrm>
            <a:off x="5004048" y="5896062"/>
            <a:ext cx="86409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52177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Capture</a:t>
            </a:r>
            <a:r>
              <a:rPr lang="tr-TR" dirty="0" smtClean="0"/>
              <a:t> </a:t>
            </a:r>
            <a:r>
              <a:rPr lang="tr-TR" dirty="0" err="1" smtClean="0"/>
              <a:t>recapture</a:t>
            </a:r>
            <a:endParaRPr lang="tr-TR" dirty="0"/>
          </a:p>
        </p:txBody>
      </p:sp>
      <p:sp>
        <p:nvSpPr>
          <p:cNvPr id="3" name="İçerik Yer Tutucusu 2"/>
          <p:cNvSpPr>
            <a:spLocks noGrp="1"/>
          </p:cNvSpPr>
          <p:nvPr>
            <p:ph idx="1"/>
          </p:nvPr>
        </p:nvSpPr>
        <p:spPr/>
        <p:txBody>
          <a:bodyPr/>
          <a:lstStyle/>
          <a:p>
            <a:pPr lvl="1">
              <a:buNone/>
            </a:pPr>
            <a:endParaRPr lang="tr-TR" sz="2400" dirty="0" smtClean="0"/>
          </a:p>
          <a:p>
            <a:pPr lvl="1">
              <a:buNone/>
            </a:pPr>
            <a:r>
              <a:rPr lang="en-GB" sz="2400" dirty="0" smtClean="0"/>
              <a:t>n</a:t>
            </a:r>
            <a:r>
              <a:rPr lang="en-GB" sz="2400" baseline="-25000" dirty="0" smtClean="0"/>
              <a:t>1 </a:t>
            </a:r>
            <a:r>
              <a:rPr lang="en-GB" sz="2400" dirty="0"/>
              <a:t>= number in first sample  		</a:t>
            </a:r>
            <a:endParaRPr lang="tr-TR" sz="2400" dirty="0" smtClean="0"/>
          </a:p>
          <a:p>
            <a:pPr lvl="1">
              <a:buNone/>
            </a:pPr>
            <a:r>
              <a:rPr lang="en-GB" sz="2400" dirty="0" smtClean="0"/>
              <a:t>n</a:t>
            </a:r>
            <a:r>
              <a:rPr lang="en-GB" sz="2400" baseline="-25000" dirty="0" smtClean="0"/>
              <a:t>2 </a:t>
            </a:r>
            <a:r>
              <a:rPr lang="en-GB" sz="2400" dirty="0"/>
              <a:t>= number in second sample		</a:t>
            </a:r>
            <a:endParaRPr lang="tr-TR" sz="2400" dirty="0" smtClean="0"/>
          </a:p>
          <a:p>
            <a:pPr lvl="1">
              <a:buNone/>
            </a:pPr>
            <a:r>
              <a:rPr lang="en-GB" sz="2400" dirty="0" smtClean="0"/>
              <a:t>n</a:t>
            </a:r>
            <a:r>
              <a:rPr lang="tr-TR" sz="2400" baseline="-25000" dirty="0" smtClean="0"/>
              <a:t>total</a:t>
            </a:r>
            <a:r>
              <a:rPr lang="en-GB" sz="2400" baseline="-25000" dirty="0" smtClean="0"/>
              <a:t> </a:t>
            </a:r>
            <a:r>
              <a:rPr lang="en-GB" sz="2400" dirty="0"/>
              <a:t>= number in </a:t>
            </a:r>
            <a:r>
              <a:rPr lang="tr-TR" sz="2400" dirty="0" err="1" smtClean="0"/>
              <a:t>two</a:t>
            </a:r>
            <a:r>
              <a:rPr lang="en-GB" sz="2400" dirty="0" smtClean="0"/>
              <a:t> </a:t>
            </a:r>
            <a:r>
              <a:rPr lang="en-GB" sz="2400" dirty="0"/>
              <a:t>samples		</a:t>
            </a:r>
          </a:p>
          <a:p>
            <a:pPr lvl="1">
              <a:buNone/>
            </a:pPr>
            <a:r>
              <a:rPr lang="en-GB" sz="2400" dirty="0"/>
              <a:t>N = total population size</a:t>
            </a:r>
          </a:p>
          <a:p>
            <a:pPr lvl="1">
              <a:buNone/>
            </a:pPr>
            <a:endParaRPr lang="tr-TR" sz="2400" dirty="0" smtClean="0"/>
          </a:p>
          <a:p>
            <a:pPr lvl="1">
              <a:buNone/>
            </a:pPr>
            <a:endParaRPr lang="tr-TR" sz="2400" baseline="-25000" dirty="0" smtClean="0"/>
          </a:p>
          <a:p>
            <a:pPr lvl="1">
              <a:buNone/>
            </a:pPr>
            <a:endParaRPr lang="en-GB" sz="2000" dirty="0"/>
          </a:p>
          <a:p>
            <a:endParaRPr lang="en-GB" dirty="0"/>
          </a:p>
          <a:p>
            <a:endParaRPr lang="tr-TR" dirty="0"/>
          </a:p>
        </p:txBody>
      </p:sp>
      <p:sp>
        <p:nvSpPr>
          <p:cNvPr id="5" name="Metin kutusu 4"/>
          <p:cNvSpPr txBox="1"/>
          <p:nvPr/>
        </p:nvSpPr>
        <p:spPr>
          <a:xfrm>
            <a:off x="1403648" y="4054290"/>
            <a:ext cx="6984776"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1" algn="ctr">
              <a:buNone/>
            </a:pPr>
            <a:endParaRPr lang="tr-TR" sz="2400" baseline="-25000" dirty="0"/>
          </a:p>
          <a:p>
            <a:pPr lvl="1" algn="ctr">
              <a:buNone/>
            </a:pPr>
            <a:r>
              <a:rPr lang="tr-TR" sz="3200" dirty="0"/>
              <a:t>N = </a:t>
            </a:r>
            <a:r>
              <a:rPr lang="tr-TR" sz="3200" dirty="0" smtClean="0"/>
              <a:t>[(</a:t>
            </a:r>
            <a:r>
              <a:rPr lang="en-GB" sz="3200" dirty="0" smtClean="0"/>
              <a:t>n</a:t>
            </a:r>
            <a:r>
              <a:rPr lang="en-GB" sz="3200" baseline="-25000" dirty="0" smtClean="0"/>
              <a:t>1</a:t>
            </a:r>
            <a:r>
              <a:rPr lang="tr-TR" sz="3200" dirty="0" smtClean="0"/>
              <a:t>+1) (</a:t>
            </a:r>
            <a:r>
              <a:rPr lang="en-GB" sz="3200" dirty="0" smtClean="0"/>
              <a:t>n</a:t>
            </a:r>
            <a:r>
              <a:rPr lang="tr-TR" sz="3200" baseline="-25000" dirty="0" smtClean="0"/>
              <a:t>2</a:t>
            </a:r>
            <a:r>
              <a:rPr lang="tr-TR" sz="3200" dirty="0"/>
              <a:t> +</a:t>
            </a:r>
            <a:r>
              <a:rPr lang="tr-TR" sz="3200" dirty="0" smtClean="0"/>
              <a:t>1) </a:t>
            </a:r>
            <a:r>
              <a:rPr lang="tr-TR" sz="3200" dirty="0"/>
              <a:t>/ </a:t>
            </a:r>
            <a:r>
              <a:rPr lang="tr-TR" sz="3200" dirty="0" smtClean="0"/>
              <a:t>(</a:t>
            </a:r>
            <a:r>
              <a:rPr lang="en-GB" sz="3200" dirty="0" smtClean="0"/>
              <a:t>n</a:t>
            </a:r>
            <a:r>
              <a:rPr lang="tr-TR" sz="3200" baseline="-25000" dirty="0" smtClean="0"/>
              <a:t>total</a:t>
            </a:r>
            <a:r>
              <a:rPr lang="tr-TR" sz="3200" dirty="0"/>
              <a:t> +</a:t>
            </a:r>
            <a:r>
              <a:rPr lang="tr-TR" sz="3200" dirty="0" smtClean="0"/>
              <a:t>1)] -1</a:t>
            </a:r>
            <a:endParaRPr lang="tr-TR" sz="3200" dirty="0"/>
          </a:p>
          <a:p>
            <a:pPr algn="ctr"/>
            <a:endParaRPr lang="tr-TR" dirty="0"/>
          </a:p>
        </p:txBody>
      </p:sp>
    </p:spTree>
    <p:extLst>
      <p:ext uri="{BB962C8B-B14F-4D97-AF65-F5344CB8AC3E}">
        <p14:creationId xmlns:p14="http://schemas.microsoft.com/office/powerpoint/2010/main" val="397239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smtClean="0">
                <a:effectLst/>
              </a:rPr>
              <a:t/>
            </a:r>
            <a:br>
              <a:rPr lang="tr-TR" sz="3200" dirty="0" smtClean="0">
                <a:effectLst/>
              </a:rPr>
            </a:br>
            <a:r>
              <a:rPr lang="en-GB" sz="3200" dirty="0" smtClean="0">
                <a:effectLst/>
              </a:rPr>
              <a:t>Estimating </a:t>
            </a:r>
            <a:r>
              <a:rPr lang="en-GB" sz="3200" dirty="0">
                <a:effectLst/>
              </a:rPr>
              <a:t>problem drug use in Ankara, Istanbul and Izmir</a:t>
            </a:r>
            <a:r>
              <a:rPr lang="tr-TR" sz="3200" dirty="0">
                <a:effectLst/>
              </a:rPr>
              <a:t/>
            </a:r>
            <a:br>
              <a:rPr lang="tr-TR" sz="3200" dirty="0">
                <a:effectLst/>
              </a:rPr>
            </a:br>
            <a:endParaRPr lang="tr-TR" sz="3200" dirty="0"/>
          </a:p>
        </p:txBody>
      </p:sp>
      <p:sp>
        <p:nvSpPr>
          <p:cNvPr id="3" name="İçerik Yer Tutucusu 2"/>
          <p:cNvSpPr>
            <a:spLocks noGrp="1"/>
          </p:cNvSpPr>
          <p:nvPr>
            <p:ph idx="1"/>
          </p:nvPr>
        </p:nvSpPr>
        <p:spPr>
          <a:xfrm>
            <a:off x="1331640" y="1700808"/>
            <a:ext cx="7498080" cy="4800600"/>
          </a:xfrm>
        </p:spPr>
        <p:txBody>
          <a:bodyPr>
            <a:normAutofit fontScale="77500" lnSpcReduction="20000"/>
          </a:bodyPr>
          <a:lstStyle/>
          <a:p>
            <a:pPr marL="82296" indent="0">
              <a:buNone/>
            </a:pPr>
            <a:r>
              <a:rPr lang="tr-TR" sz="3100" dirty="0" err="1"/>
              <a:t>Aim</a:t>
            </a:r>
            <a:r>
              <a:rPr lang="tr-TR" sz="3100" dirty="0"/>
              <a:t>: </a:t>
            </a:r>
            <a:r>
              <a:rPr lang="el-GR" sz="3100" dirty="0"/>
              <a:t>to estimate the prevalence of PDU at a local level, </a:t>
            </a:r>
            <a:r>
              <a:rPr lang="el-GR" sz="3100" dirty="0" smtClean="0"/>
              <a:t> </a:t>
            </a:r>
            <a:r>
              <a:rPr lang="el-GR" sz="3100" dirty="0"/>
              <a:t>in the three cities Ankara, Izmir and Istanbul.</a:t>
            </a:r>
            <a:endParaRPr lang="tr-TR" sz="3100" dirty="0"/>
          </a:p>
          <a:p>
            <a:pPr marL="82296" indent="0">
              <a:buNone/>
            </a:pPr>
            <a:r>
              <a:rPr lang="tr-TR" sz="3100" dirty="0" err="1" smtClean="0"/>
              <a:t>Methods</a:t>
            </a:r>
            <a:r>
              <a:rPr lang="tr-TR" sz="3100" dirty="0" smtClean="0"/>
              <a:t>: </a:t>
            </a:r>
            <a:r>
              <a:rPr lang="en-GB" sz="3100" dirty="0" smtClean="0"/>
              <a:t>Capture-recapture </a:t>
            </a:r>
            <a:r>
              <a:rPr lang="en-GB" sz="3100" dirty="0"/>
              <a:t>method was used to estimate the</a:t>
            </a:r>
            <a:r>
              <a:rPr lang="en-GB" dirty="0"/>
              <a:t> number of </a:t>
            </a:r>
            <a:r>
              <a:rPr lang="en-GB" dirty="0" smtClean="0"/>
              <a:t>problem </a:t>
            </a:r>
            <a:r>
              <a:rPr lang="en-GB" dirty="0"/>
              <a:t>drug users, </a:t>
            </a:r>
            <a:r>
              <a:rPr lang="el-GR" dirty="0" smtClean="0"/>
              <a:t> </a:t>
            </a:r>
            <a:endParaRPr lang="tr-TR" dirty="0" smtClean="0"/>
          </a:p>
          <a:p>
            <a:pPr marL="82296" indent="0">
              <a:buNone/>
            </a:pPr>
            <a:endParaRPr lang="tr-TR" dirty="0" smtClean="0"/>
          </a:p>
          <a:p>
            <a:pPr marL="82296" indent="0">
              <a:buNone/>
            </a:pPr>
            <a:r>
              <a:rPr lang="en-GB" u="sng" dirty="0" smtClean="0"/>
              <a:t>Data </a:t>
            </a:r>
            <a:r>
              <a:rPr lang="en-GB" u="sng" dirty="0"/>
              <a:t>was available </a:t>
            </a:r>
            <a:r>
              <a:rPr lang="en-GB" u="sng" dirty="0" smtClean="0"/>
              <a:t>from</a:t>
            </a:r>
            <a:r>
              <a:rPr lang="tr-TR" u="sng" dirty="0" smtClean="0"/>
              <a:t>:</a:t>
            </a:r>
          </a:p>
          <a:p>
            <a:pPr marL="82296" indent="0">
              <a:buNone/>
            </a:pPr>
            <a:endParaRPr lang="tr-TR" dirty="0" smtClean="0"/>
          </a:p>
          <a:p>
            <a:r>
              <a:rPr lang="en-GB" sz="2900" dirty="0" smtClean="0"/>
              <a:t>the </a:t>
            </a:r>
            <a:r>
              <a:rPr lang="en-GB" sz="2900" dirty="0"/>
              <a:t>Ministry of Interior – Turkish National Police, </a:t>
            </a:r>
            <a:endParaRPr lang="tr-TR" sz="2900" dirty="0"/>
          </a:p>
          <a:p>
            <a:r>
              <a:rPr lang="en-GB" sz="2900" dirty="0" smtClean="0"/>
              <a:t>the </a:t>
            </a:r>
            <a:r>
              <a:rPr lang="en-GB" sz="2900" dirty="0"/>
              <a:t>Ministry of Justice </a:t>
            </a:r>
            <a:r>
              <a:rPr lang="en-GB" sz="2900" dirty="0" smtClean="0"/>
              <a:t>–</a:t>
            </a:r>
            <a:r>
              <a:rPr lang="tr-TR" sz="2900" dirty="0" smtClean="0"/>
              <a:t> </a:t>
            </a:r>
            <a:r>
              <a:rPr lang="en-GB" sz="2900" dirty="0" smtClean="0"/>
              <a:t>Prisons </a:t>
            </a:r>
            <a:r>
              <a:rPr lang="en-GB" sz="2900" dirty="0"/>
              <a:t>and Detention </a:t>
            </a:r>
            <a:r>
              <a:rPr lang="tr-TR" sz="2900" dirty="0" smtClean="0"/>
              <a:t>     </a:t>
            </a:r>
          </a:p>
          <a:p>
            <a:pPr marL="82296" indent="0">
              <a:buNone/>
            </a:pPr>
            <a:r>
              <a:rPr lang="tr-TR" sz="2900" dirty="0"/>
              <a:t> </a:t>
            </a:r>
            <a:r>
              <a:rPr lang="tr-TR" sz="2900" dirty="0" smtClean="0"/>
              <a:t>   </a:t>
            </a:r>
            <a:r>
              <a:rPr lang="en-GB" sz="2900" dirty="0" smtClean="0"/>
              <a:t>Houses</a:t>
            </a:r>
            <a:r>
              <a:rPr lang="en-GB" sz="2900" dirty="0"/>
              <a:t>, </a:t>
            </a:r>
            <a:endParaRPr lang="tr-TR" sz="2900" dirty="0"/>
          </a:p>
          <a:p>
            <a:r>
              <a:rPr lang="en-GB" sz="2900" dirty="0" smtClean="0"/>
              <a:t>the </a:t>
            </a:r>
            <a:r>
              <a:rPr lang="en-GB" sz="2900" dirty="0"/>
              <a:t>Ministry of Justice – </a:t>
            </a:r>
            <a:r>
              <a:rPr lang="en-GB" sz="2900" dirty="0" smtClean="0"/>
              <a:t>Probation </a:t>
            </a:r>
            <a:r>
              <a:rPr lang="en-GB" sz="2900" dirty="0"/>
              <a:t>Services, </a:t>
            </a:r>
            <a:endParaRPr lang="tr-TR" sz="2900" dirty="0"/>
          </a:p>
          <a:p>
            <a:r>
              <a:rPr lang="en-GB" sz="2900" dirty="0" smtClean="0"/>
              <a:t>the </a:t>
            </a:r>
            <a:r>
              <a:rPr lang="en-GB" sz="2900" dirty="0"/>
              <a:t>Ministry of Health, </a:t>
            </a:r>
            <a:r>
              <a:rPr lang="en-GB" sz="2900" dirty="0" smtClean="0"/>
              <a:t>the </a:t>
            </a:r>
            <a:r>
              <a:rPr lang="en-GB" sz="2900" dirty="0"/>
              <a:t>Ministry of Social Affairs – Social Security Institution. </a:t>
            </a:r>
            <a:endParaRPr lang="tr-TR" sz="2900" dirty="0"/>
          </a:p>
        </p:txBody>
      </p:sp>
    </p:spTree>
    <p:extLst>
      <p:ext uri="{BB962C8B-B14F-4D97-AF65-F5344CB8AC3E}">
        <p14:creationId xmlns:p14="http://schemas.microsoft.com/office/powerpoint/2010/main" val="2412105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sz="4400" dirty="0">
                <a:effectLst/>
              </a:rPr>
              <a:t>Estimating problem drug use in Ankara, Istanbul and Izmir</a:t>
            </a:r>
            <a:endParaRPr lang="tr-TR" dirty="0"/>
          </a:p>
        </p:txBody>
      </p:sp>
      <p:sp>
        <p:nvSpPr>
          <p:cNvPr id="3" name="İçerik Yer Tutucusu 2"/>
          <p:cNvSpPr>
            <a:spLocks noGrp="1"/>
          </p:cNvSpPr>
          <p:nvPr>
            <p:ph idx="1"/>
          </p:nvPr>
        </p:nvSpPr>
        <p:spPr>
          <a:xfrm>
            <a:off x="1403648" y="1556792"/>
            <a:ext cx="7498080" cy="4800600"/>
          </a:xfrm>
        </p:spPr>
        <p:txBody>
          <a:bodyPr>
            <a:normAutofit/>
          </a:bodyPr>
          <a:lstStyle/>
          <a:p>
            <a:r>
              <a:rPr lang="en-GB" sz="2400" dirty="0" smtClean="0"/>
              <a:t>Data </a:t>
            </a:r>
            <a:r>
              <a:rPr lang="en-GB" sz="2400" dirty="0"/>
              <a:t>include a personal ID code, demographic information such as age, gender and region, and, depending on data source, diagnosis of substance use disorders or type of drug use.</a:t>
            </a:r>
            <a:endParaRPr lang="tr-TR" sz="2400" dirty="0"/>
          </a:p>
          <a:p>
            <a:r>
              <a:rPr lang="tr-TR" sz="2400" dirty="0" smtClean="0"/>
              <a:t>T</a:t>
            </a:r>
            <a:r>
              <a:rPr lang="en-GB" sz="2400" dirty="0" smtClean="0"/>
              <a:t>he </a:t>
            </a:r>
            <a:r>
              <a:rPr lang="en-GB" sz="2400" dirty="0"/>
              <a:t>total number of opiate-related cases is 2,637 in Ankara, 7,094 in Istanbul and 235 in Izmir, respectively</a:t>
            </a:r>
            <a:r>
              <a:rPr lang="en-GB" dirty="0"/>
              <a:t>. </a:t>
            </a:r>
            <a:endParaRPr lang="tr-TR" dirty="0"/>
          </a:p>
        </p:txBody>
      </p:sp>
    </p:spTree>
    <p:extLst>
      <p:ext uri="{BB962C8B-B14F-4D97-AF65-F5344CB8AC3E}">
        <p14:creationId xmlns:p14="http://schemas.microsoft.com/office/powerpoint/2010/main" val="3108250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Hierarchy of evidence</a:t>
            </a:r>
            <a:endParaRPr lang="en-US" dirty="0"/>
          </a:p>
        </p:txBody>
      </p:sp>
      <p:pic>
        <p:nvPicPr>
          <p:cNvPr id="11266" name="Picture 2" descr="http://www.ijstd.org/articles/2012/33/1/images/IndianJSexTransmDis_2012_33_1_49_93829_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6353175"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030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dirty="0" smtClean="0"/>
              <a:t>Uses of </a:t>
            </a:r>
            <a:r>
              <a:rPr lang="tr-TR" dirty="0" smtClean="0"/>
              <a:t>X</a:t>
            </a:r>
            <a:r>
              <a:rPr lang="en-US" dirty="0" smtClean="0"/>
              <a:t>-sectional Studies</a:t>
            </a:r>
            <a:endParaRPr lang="en-US" dirty="0"/>
          </a:p>
        </p:txBody>
      </p:sp>
      <p:sp>
        <p:nvSpPr>
          <p:cNvPr id="3" name="İçerik Yer Tutucusu 2"/>
          <p:cNvSpPr>
            <a:spLocks noGrp="1"/>
          </p:cNvSpPr>
          <p:nvPr>
            <p:ph sz="half" idx="1"/>
          </p:nvPr>
        </p:nvSpPr>
        <p:spPr/>
        <p:txBody>
          <a:bodyPr/>
          <a:lstStyle/>
          <a:p>
            <a:pPr marL="82296" indent="0" algn="ctr">
              <a:buNone/>
            </a:pPr>
            <a:r>
              <a:rPr lang="en-US" u="sng" dirty="0" smtClean="0"/>
              <a:t>Community Health Care</a:t>
            </a:r>
          </a:p>
          <a:p>
            <a:r>
              <a:rPr lang="en-US" sz="2000" dirty="0" smtClean="0"/>
              <a:t>Community diagnosis</a:t>
            </a:r>
          </a:p>
          <a:p>
            <a:r>
              <a:rPr lang="en-US" sz="2000" dirty="0" smtClean="0"/>
              <a:t>Surveillance</a:t>
            </a:r>
          </a:p>
          <a:p>
            <a:r>
              <a:rPr lang="en-US" sz="2000" dirty="0" smtClean="0"/>
              <a:t>Community education and community involvement</a:t>
            </a:r>
          </a:p>
          <a:p>
            <a:r>
              <a:rPr lang="en-US" sz="2000" dirty="0" err="1" smtClean="0"/>
              <a:t>Ev</a:t>
            </a:r>
            <a:r>
              <a:rPr lang="tr-TR" sz="2000" dirty="0" smtClean="0"/>
              <a:t>a</a:t>
            </a:r>
            <a:r>
              <a:rPr lang="en-US" sz="2000" dirty="0" err="1" smtClean="0"/>
              <a:t>luation</a:t>
            </a:r>
            <a:r>
              <a:rPr lang="en-US" sz="2000" dirty="0" smtClean="0"/>
              <a:t> of community’s health care</a:t>
            </a:r>
            <a:endParaRPr lang="en-US" sz="2000" dirty="0"/>
          </a:p>
        </p:txBody>
      </p:sp>
      <p:sp>
        <p:nvSpPr>
          <p:cNvPr id="4" name="İçerik Yer Tutucusu 3"/>
          <p:cNvSpPr>
            <a:spLocks noGrp="1"/>
          </p:cNvSpPr>
          <p:nvPr>
            <p:ph sz="half" idx="2"/>
          </p:nvPr>
        </p:nvSpPr>
        <p:spPr/>
        <p:txBody>
          <a:bodyPr/>
          <a:lstStyle/>
          <a:p>
            <a:pPr marL="82296" indent="0" algn="ctr">
              <a:buNone/>
            </a:pPr>
            <a:r>
              <a:rPr lang="en-US" u="sng" smtClean="0"/>
              <a:t>Clinical Practice</a:t>
            </a:r>
          </a:p>
          <a:p>
            <a:pPr marL="82296" indent="0" algn="ctr">
              <a:buNone/>
            </a:pPr>
            <a:endParaRPr lang="en-US" u="sng" smtClean="0"/>
          </a:p>
          <a:p>
            <a:r>
              <a:rPr lang="en-US" sz="2000" smtClean="0"/>
              <a:t>Individual care</a:t>
            </a:r>
          </a:p>
          <a:p>
            <a:r>
              <a:rPr lang="en-US" sz="2000" smtClean="0"/>
              <a:t>Family care</a:t>
            </a:r>
            <a:endParaRPr lang="en-US" sz="20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645024"/>
            <a:ext cx="4201930" cy="275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973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dirty="0" smtClean="0"/>
              <a:t>Uses I: Community Diagnosis</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9256" y="1861676"/>
            <a:ext cx="1516086" cy="159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yagram 4"/>
          <p:cNvGraphicFramePr/>
          <p:nvPr>
            <p:extLst>
              <p:ext uri="{D42A27DB-BD31-4B8C-83A1-F6EECF244321}">
                <p14:modId xmlns:p14="http://schemas.microsoft.com/office/powerpoint/2010/main" val="846979932"/>
              </p:ext>
            </p:extLst>
          </p:nvPr>
        </p:nvGraphicFramePr>
        <p:xfrm>
          <a:off x="1187624" y="1700808"/>
          <a:ext cx="614770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95198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dirty="0"/>
              <a:t>Length Time Bias</a:t>
            </a:r>
          </a:p>
        </p:txBody>
      </p:sp>
      <p:sp>
        <p:nvSpPr>
          <p:cNvPr id="3" name="İçerik Yer Tutucusu 2"/>
          <p:cNvSpPr>
            <a:spLocks noGrp="1"/>
          </p:cNvSpPr>
          <p:nvPr>
            <p:ph idx="1"/>
          </p:nvPr>
        </p:nvSpPr>
        <p:spPr/>
        <p:txBody>
          <a:bodyPr/>
          <a:lstStyle/>
          <a:p>
            <a:pPr marL="82296" indent="0">
              <a:buNone/>
            </a:pPr>
            <a:r>
              <a:rPr lang="tr-TR" sz="2400" dirty="0" smtClean="0"/>
              <a:t>P</a:t>
            </a:r>
            <a:r>
              <a:rPr lang="en-US" sz="2400" dirty="0" err="1" smtClean="0"/>
              <a:t>oint</a:t>
            </a:r>
            <a:r>
              <a:rPr lang="en-US" sz="2400" dirty="0" smtClean="0"/>
              <a:t> prevalence provides an incomplete picture due to underrepresentation of conditions with short duration. </a:t>
            </a:r>
          </a:p>
          <a:p>
            <a:pPr marL="82296" indent="0">
              <a:buNone/>
            </a:pP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2643006" cy="318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4211960" y="3140968"/>
            <a:ext cx="460851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u="sng" smtClean="0"/>
              <a:t>Famine in Chad in 1985</a:t>
            </a:r>
          </a:p>
          <a:p>
            <a:pPr marL="342900" indent="-342900">
              <a:buFont typeface="Arial" pitchFamily="34" charset="0"/>
              <a:buChar char="•"/>
            </a:pPr>
            <a:r>
              <a:rPr lang="en-US" sz="2400" smtClean="0"/>
              <a:t>Cross-sectional study</a:t>
            </a:r>
          </a:p>
          <a:p>
            <a:pPr marL="342900" indent="-342900">
              <a:buFont typeface="Arial" pitchFamily="34" charset="0"/>
              <a:buChar char="•"/>
            </a:pPr>
            <a:r>
              <a:rPr lang="en-US" sz="2400" smtClean="0"/>
              <a:t>Severe malnutrition among children did not exist!</a:t>
            </a:r>
          </a:p>
          <a:p>
            <a:pPr marL="342900" indent="-342900">
              <a:buFont typeface="Arial" pitchFamily="34" charset="0"/>
              <a:buChar char="•"/>
            </a:pPr>
            <a:r>
              <a:rPr lang="en-US" sz="2400" smtClean="0"/>
              <a:t>Many children died too soon to be included in the survey. </a:t>
            </a:r>
            <a:endParaRPr lang="en-US" sz="2400"/>
          </a:p>
        </p:txBody>
      </p:sp>
    </p:spTree>
    <p:extLst>
      <p:ext uri="{BB962C8B-B14F-4D97-AF65-F5344CB8AC3E}">
        <p14:creationId xmlns:p14="http://schemas.microsoft.com/office/powerpoint/2010/main" val="39884085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dirty="0" smtClean="0"/>
              <a:t>Uses</a:t>
            </a:r>
            <a:r>
              <a:rPr lang="tr-TR" sz="2800" dirty="0" smtClean="0"/>
              <a:t> II: </a:t>
            </a:r>
            <a:r>
              <a:rPr lang="en-US" sz="2800" dirty="0" smtClean="0"/>
              <a:t>Determinants of health and disease</a:t>
            </a:r>
            <a:endParaRPr lang="en-US" sz="2800" dirty="0"/>
          </a:p>
        </p:txBody>
      </p:sp>
      <p:sp>
        <p:nvSpPr>
          <p:cNvPr id="3" name="İçerik Yer Tutucusu 2"/>
          <p:cNvSpPr>
            <a:spLocks noGrp="1"/>
          </p:cNvSpPr>
          <p:nvPr>
            <p:ph idx="1"/>
          </p:nvPr>
        </p:nvSpPr>
        <p:spPr/>
        <p:txBody>
          <a:bodyPr>
            <a:normAutofit/>
          </a:bodyPr>
          <a:lstStyle/>
          <a:p>
            <a:r>
              <a:rPr lang="en-US" sz="2800" dirty="0" smtClean="0"/>
              <a:t>The aim is what causal factors or correlates are active in the specific community and to measure their impact. </a:t>
            </a:r>
          </a:p>
          <a:p>
            <a:r>
              <a:rPr lang="en-US" sz="2800" dirty="0" smtClean="0"/>
              <a:t>The primary aim is not to generate new knowledge about etiology </a:t>
            </a:r>
            <a:endParaRPr lang="en-US" sz="2800" dirty="0"/>
          </a:p>
        </p:txBody>
      </p:sp>
      <p:sp>
        <p:nvSpPr>
          <p:cNvPr id="4" name="Metin kutusu 3"/>
          <p:cNvSpPr txBox="1"/>
          <p:nvPr/>
        </p:nvSpPr>
        <p:spPr>
          <a:xfrm>
            <a:off x="2051720" y="4422145"/>
            <a:ext cx="5184576"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smtClean="0"/>
              <a:t>The presence of both exposure and disease is determined simultenously, so often it is not possible to establish a causal relationship </a:t>
            </a:r>
            <a:endParaRPr lang="en-US" sz="2400"/>
          </a:p>
        </p:txBody>
      </p:sp>
    </p:spTree>
    <p:extLst>
      <p:ext uri="{BB962C8B-B14F-4D97-AF65-F5344CB8AC3E}">
        <p14:creationId xmlns:p14="http://schemas.microsoft.com/office/powerpoint/2010/main" val="1317666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24744"/>
            <a:ext cx="708954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505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smtClean="0"/>
              <a:t>Uses III: Intervention and Policy Decisons</a:t>
            </a:r>
            <a:endParaRPr lang="en-US" sz="2800"/>
          </a:p>
        </p:txBody>
      </p:sp>
      <p:sp>
        <p:nvSpPr>
          <p:cNvPr id="3" name="İçerik Yer Tutucusu 2"/>
          <p:cNvSpPr>
            <a:spLocks noGrp="1"/>
          </p:cNvSpPr>
          <p:nvPr>
            <p:ph idx="1"/>
          </p:nvPr>
        </p:nvSpPr>
        <p:spPr/>
        <p:txBody>
          <a:bodyPr/>
          <a:lstStyle/>
          <a:p>
            <a:pPr marL="82296" indent="0">
              <a:buNone/>
            </a:pPr>
            <a:r>
              <a:rPr lang="en-US" u="sng" dirty="0" smtClean="0"/>
              <a:t>Measures of impact: </a:t>
            </a:r>
          </a:p>
          <a:p>
            <a:pPr marL="82296" indent="0">
              <a:buNone/>
            </a:pPr>
            <a:r>
              <a:rPr lang="en-US" sz="2400" dirty="0" smtClean="0"/>
              <a:t>Basis for intervention and policy decisions  </a:t>
            </a:r>
          </a:p>
          <a:p>
            <a:pPr marL="82296" indent="0">
              <a:buNone/>
            </a:pPr>
            <a:endParaRPr lang="en-US" u="sng" dirty="0" smtClean="0"/>
          </a:p>
          <a:p>
            <a:r>
              <a:rPr lang="en-US" sz="2000" dirty="0" smtClean="0"/>
              <a:t>Attributable fraction in the population</a:t>
            </a:r>
          </a:p>
          <a:p>
            <a:r>
              <a:rPr lang="en-US" sz="2000" dirty="0" smtClean="0"/>
              <a:t>Prevented fraction</a:t>
            </a:r>
          </a:p>
        </p:txBody>
      </p:sp>
    </p:spTree>
    <p:extLst>
      <p:ext uri="{BB962C8B-B14F-4D97-AF65-F5344CB8AC3E}">
        <p14:creationId xmlns:p14="http://schemas.microsoft.com/office/powerpoint/2010/main" val="10893290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552450"/>
            <a:ext cx="583882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354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dirty="0" smtClean="0"/>
              <a:t>Uses</a:t>
            </a:r>
            <a:r>
              <a:rPr lang="tr-TR" sz="2800" dirty="0" smtClean="0"/>
              <a:t> IV: </a:t>
            </a:r>
            <a:r>
              <a:rPr lang="en-US" sz="2800" dirty="0" smtClean="0"/>
              <a:t>Surveillance</a:t>
            </a:r>
            <a:endParaRPr lang="en-US" sz="2800" dirty="0"/>
          </a:p>
        </p:txBody>
      </p:sp>
      <p:sp>
        <p:nvSpPr>
          <p:cNvPr id="3" name="İçerik Yer Tutucusu 2"/>
          <p:cNvSpPr>
            <a:spLocks noGrp="1"/>
          </p:cNvSpPr>
          <p:nvPr>
            <p:ph idx="1"/>
          </p:nvPr>
        </p:nvSpPr>
        <p:spPr/>
        <p:txBody>
          <a:bodyPr>
            <a:normAutofit/>
          </a:bodyPr>
          <a:lstStyle/>
          <a:p>
            <a:pPr marL="82296" indent="0">
              <a:buNone/>
            </a:pPr>
            <a:r>
              <a:rPr lang="en-US" sz="2400" smtClean="0"/>
              <a:t>Ongoing surveillance: identification of changes in health status and its determinants in the community</a:t>
            </a:r>
          </a:p>
          <a:p>
            <a:pPr marL="82296" indent="0">
              <a:buNone/>
            </a:pPr>
            <a:endParaRPr lang="en-US" sz="2400" smtClean="0"/>
          </a:p>
          <a:p>
            <a:pPr marL="82296" indent="0">
              <a:buNone/>
            </a:pPr>
            <a:endParaRPr lang="en-US" sz="2400" smtClean="0"/>
          </a:p>
          <a:p>
            <a:pPr marL="82296" indent="0">
              <a:buNone/>
            </a:pPr>
            <a:r>
              <a:rPr lang="en-US" sz="2400" smtClean="0"/>
              <a:t>Repeated cross-sectional studies: but does not indicate changes in the risk of developing the disease </a:t>
            </a:r>
            <a:endParaRPr lang="en-US" sz="2400"/>
          </a:p>
        </p:txBody>
      </p:sp>
      <p:cxnSp>
        <p:nvCxnSpPr>
          <p:cNvPr id="5" name="Düz Ok Bağlayıcısı 4"/>
          <p:cNvCxnSpPr/>
          <p:nvPr/>
        </p:nvCxnSpPr>
        <p:spPr>
          <a:xfrm>
            <a:off x="3275856" y="2276872"/>
            <a:ext cx="0" cy="7920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Metin kutusu 7"/>
          <p:cNvSpPr txBox="1"/>
          <p:nvPr/>
        </p:nvSpPr>
        <p:spPr>
          <a:xfrm>
            <a:off x="1835696" y="4621778"/>
            <a:ext cx="633670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itchFamily="34" charset="0"/>
              <a:buChar char="•"/>
            </a:pPr>
            <a:r>
              <a:rPr lang="en-US" smtClean="0"/>
              <a:t>Interplay of of incidence, recovery and fatality rates</a:t>
            </a:r>
          </a:p>
          <a:p>
            <a:pPr marL="285750" indent="-285750">
              <a:buFont typeface="Arial" pitchFamily="34" charset="0"/>
              <a:buChar char="•"/>
            </a:pPr>
            <a:r>
              <a:rPr lang="en-US" smtClean="0"/>
              <a:t>Changes in the demographic aspects</a:t>
            </a:r>
          </a:p>
          <a:p>
            <a:pPr marL="285750" indent="-285750">
              <a:buFont typeface="Arial" pitchFamily="34" charset="0"/>
              <a:buChar char="•"/>
            </a:pPr>
            <a:r>
              <a:rPr lang="en-US" smtClean="0"/>
              <a:t>Changes in methods of case identification, use of medical services, diagnostic procedures, recording, notification or registration practices</a:t>
            </a:r>
          </a:p>
          <a:p>
            <a:endParaRPr lang="en-US"/>
          </a:p>
        </p:txBody>
      </p:sp>
    </p:spTree>
    <p:extLst>
      <p:ext uri="{BB962C8B-B14F-4D97-AF65-F5344CB8AC3E}">
        <p14:creationId xmlns:p14="http://schemas.microsoft.com/office/powerpoint/2010/main" val="21944839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sz="2400" b="1" dirty="0"/>
              <a:t>Temporal trends in overweight and obesity of children and adolescents from nine Provinces in China from 1991-2006.</a:t>
            </a:r>
            <a:br>
              <a:rPr lang="en-US" sz="2400" b="1" dirty="0"/>
            </a:br>
            <a:endParaRPr lang="en-US" sz="2400" dirty="0"/>
          </a:p>
        </p:txBody>
      </p:sp>
      <p:sp>
        <p:nvSpPr>
          <p:cNvPr id="3" name="İçerik Yer Tutucusu 2"/>
          <p:cNvSpPr>
            <a:spLocks noGrp="1"/>
          </p:cNvSpPr>
          <p:nvPr>
            <p:ph idx="1"/>
          </p:nvPr>
        </p:nvSpPr>
        <p:spPr/>
        <p:txBody>
          <a:bodyPr>
            <a:noAutofit/>
          </a:bodyPr>
          <a:lstStyle/>
          <a:p>
            <a:pPr marL="82296" indent="0">
              <a:buNone/>
            </a:pPr>
            <a:r>
              <a:rPr lang="en-US" sz="1800" b="1" cap="all" dirty="0" smtClean="0"/>
              <a:t>OBJECTIVES</a:t>
            </a:r>
            <a:r>
              <a:rPr lang="en-US" sz="1800" b="1" cap="all" dirty="0"/>
              <a:t>:</a:t>
            </a:r>
          </a:p>
          <a:p>
            <a:pPr marL="82296" indent="0">
              <a:buNone/>
            </a:pPr>
            <a:r>
              <a:rPr lang="en-US" sz="1800" dirty="0"/>
              <a:t>To assess temporal changes in mean body mass index (BMI) and the impact of socio-economic status on the </a:t>
            </a:r>
            <a:r>
              <a:rPr lang="en-US" sz="1800" dirty="0" smtClean="0"/>
              <a:t>prevalence</a:t>
            </a:r>
            <a:r>
              <a:rPr lang="tr-TR" sz="1800" dirty="0" smtClean="0"/>
              <a:t> </a:t>
            </a:r>
            <a:r>
              <a:rPr lang="en-US" sz="1800" dirty="0" smtClean="0"/>
              <a:t> of</a:t>
            </a:r>
            <a:r>
              <a:rPr lang="tr-TR" sz="1800" dirty="0" smtClean="0"/>
              <a:t> </a:t>
            </a:r>
            <a:r>
              <a:rPr lang="en-US" sz="1800" dirty="0" smtClean="0"/>
              <a:t>overweight</a:t>
            </a:r>
            <a:r>
              <a:rPr lang="en-US" sz="1800" dirty="0"/>
              <a:t> and obesity among Chinese children and adolescents in nine provinces between 1991 and 2006.</a:t>
            </a:r>
          </a:p>
          <a:p>
            <a:pPr marL="82296" indent="0">
              <a:buNone/>
            </a:pPr>
            <a:r>
              <a:rPr lang="en-US" sz="1800" b="1" cap="all" dirty="0"/>
              <a:t>METHODS:</a:t>
            </a:r>
          </a:p>
          <a:p>
            <a:pPr marL="82296" indent="0">
              <a:buNone/>
            </a:pPr>
            <a:r>
              <a:rPr lang="en-US" sz="1800" dirty="0"/>
              <a:t>Analysis of height and weight data in children and adolescents aged 7-17 years with complete information on age, gender, region, height and weight from consecutive China Health and Nutrition Surveys (CHNS). </a:t>
            </a:r>
            <a:r>
              <a:rPr lang="en-US" sz="1800" b="1" cap="all" dirty="0" smtClean="0"/>
              <a:t>CONCLUSIONS</a:t>
            </a:r>
            <a:r>
              <a:rPr lang="en-US" sz="1800" b="1" cap="all" dirty="0"/>
              <a:t>:</a:t>
            </a:r>
          </a:p>
          <a:p>
            <a:pPr marL="82296" indent="0">
              <a:buNone/>
            </a:pPr>
            <a:r>
              <a:rPr lang="en-US" sz="1800" dirty="0"/>
              <a:t>The prevalence of overweight and obesity among Chinese children and adolescents has increased steadily over the past 15 years with the increase being apparent in all age, sex and income groups. </a:t>
            </a:r>
          </a:p>
        </p:txBody>
      </p:sp>
    </p:spTree>
    <p:extLst>
      <p:ext uri="{BB962C8B-B14F-4D97-AF65-F5344CB8AC3E}">
        <p14:creationId xmlns:p14="http://schemas.microsoft.com/office/powerpoint/2010/main" val="2362734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2800" dirty="0" smtClean="0"/>
              <a:t>Uses</a:t>
            </a:r>
            <a:r>
              <a:rPr lang="tr-TR" sz="2800" dirty="0" smtClean="0"/>
              <a:t> V: </a:t>
            </a:r>
            <a:r>
              <a:rPr lang="en-US" sz="2800" dirty="0" smtClean="0"/>
              <a:t>Evaluation of a Community’s Health Care</a:t>
            </a:r>
            <a:endParaRPr lang="en-US" sz="2800" dirty="0"/>
          </a:p>
        </p:txBody>
      </p:sp>
      <p:sp>
        <p:nvSpPr>
          <p:cNvPr id="3" name="İçerik Yer Tutucusu 2"/>
          <p:cNvSpPr>
            <a:spLocks noGrp="1"/>
          </p:cNvSpPr>
          <p:nvPr>
            <p:ph idx="1"/>
          </p:nvPr>
        </p:nvSpPr>
        <p:spPr/>
        <p:txBody>
          <a:bodyPr/>
          <a:lstStyle/>
          <a:p>
            <a:r>
              <a:rPr lang="en-US" sz="2400" dirty="0" smtClean="0"/>
              <a:t>Form a basis for decisions about the provision of care;</a:t>
            </a:r>
          </a:p>
          <a:p>
            <a:r>
              <a:rPr lang="en-US" sz="2400" dirty="0" smtClean="0"/>
              <a:t>Compliance for medical advice,</a:t>
            </a:r>
          </a:p>
          <a:p>
            <a:r>
              <a:rPr lang="en-US" sz="2400" dirty="0" smtClean="0"/>
              <a:t>Satisfaction with medical care</a:t>
            </a:r>
          </a:p>
          <a:p>
            <a:endParaRPr lang="en-US" sz="2400" dirty="0" smtClean="0"/>
          </a:p>
          <a:p>
            <a:r>
              <a:rPr lang="en-US" sz="2400" dirty="0" smtClean="0"/>
              <a:t>A special attention should be given to population </a:t>
            </a:r>
            <a:r>
              <a:rPr lang="en-US" sz="2400" dirty="0" err="1" smtClean="0"/>
              <a:t>subgro</a:t>
            </a:r>
            <a:r>
              <a:rPr lang="tr-TR" sz="2400" dirty="0" smtClean="0"/>
              <a:t>u</a:t>
            </a:r>
            <a:r>
              <a:rPr lang="en-US" sz="2400" dirty="0" err="1" smtClean="0"/>
              <a:t>ps</a:t>
            </a:r>
            <a:r>
              <a:rPr lang="en-US" sz="2400" dirty="0" smtClean="0"/>
              <a:t> because the impact of health </a:t>
            </a:r>
            <a:r>
              <a:rPr lang="en-US" sz="2400" dirty="0" err="1" smtClean="0"/>
              <a:t>programe</a:t>
            </a:r>
            <a:r>
              <a:rPr lang="en-US" sz="2400" dirty="0" smtClean="0"/>
              <a:t> varies with age, gender, social class etc. </a:t>
            </a:r>
          </a:p>
          <a:p>
            <a:endParaRPr lang="en-US" dirty="0"/>
          </a:p>
        </p:txBody>
      </p:sp>
    </p:spTree>
    <p:extLst>
      <p:ext uri="{BB962C8B-B14F-4D97-AF65-F5344CB8AC3E}">
        <p14:creationId xmlns:p14="http://schemas.microsoft.com/office/powerpoint/2010/main" val="207403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200" dirty="0" smtClean="0"/>
              <a:t>Cross-sectional (Prevalence) Studies</a:t>
            </a:r>
            <a:endParaRPr lang="en-US" sz="3200" dirty="0"/>
          </a:p>
        </p:txBody>
      </p:sp>
      <p:sp>
        <p:nvSpPr>
          <p:cNvPr id="3" name="İçerik Yer Tutucusu 2"/>
          <p:cNvSpPr>
            <a:spLocks noGrp="1"/>
          </p:cNvSpPr>
          <p:nvPr>
            <p:ph idx="1"/>
          </p:nvPr>
        </p:nvSpPr>
        <p:spPr/>
        <p:txBody>
          <a:bodyPr/>
          <a:lstStyle/>
          <a:p>
            <a:pPr marL="82296" indent="0">
              <a:buNone/>
            </a:pPr>
            <a:endParaRPr lang="tr-TR" sz="2800" dirty="0" smtClean="0"/>
          </a:p>
          <a:p>
            <a:pPr marL="82296" indent="0">
              <a:buNone/>
            </a:pPr>
            <a:r>
              <a:rPr lang="en-US" sz="2800" dirty="0" smtClean="0"/>
              <a:t>A cross-sectional study provides information about a health condition / disease that exists at a given time/during a given period</a:t>
            </a:r>
            <a:r>
              <a:rPr lang="tr-TR" sz="2800" dirty="0" smtClean="0"/>
              <a:t>.</a:t>
            </a:r>
            <a:endParaRPr lang="en-US" sz="2800" dirty="0" smtClean="0"/>
          </a:p>
          <a:p>
            <a:pPr marL="82296" indent="0">
              <a:buNone/>
            </a:pPr>
            <a:endParaRPr lang="en-US" sz="2800" u="sng" dirty="0" smtClean="0"/>
          </a:p>
          <a:p>
            <a:r>
              <a:rPr lang="en-US" sz="2800" i="1" dirty="0" smtClean="0"/>
              <a:t>Descriptive</a:t>
            </a:r>
          </a:p>
          <a:p>
            <a:r>
              <a:rPr lang="en-US" sz="2800" i="1" dirty="0" smtClean="0"/>
              <a:t>Analytical</a:t>
            </a:r>
          </a:p>
          <a:p>
            <a:endParaRPr lang="en-US" u="sng" dirty="0" smtClean="0"/>
          </a:p>
          <a:p>
            <a:endParaRPr lang="en-US" u="sng" dirty="0"/>
          </a:p>
        </p:txBody>
      </p:sp>
    </p:spTree>
    <p:extLst>
      <p:ext uri="{BB962C8B-B14F-4D97-AF65-F5344CB8AC3E}">
        <p14:creationId xmlns:p14="http://schemas.microsoft.com/office/powerpoint/2010/main" val="1794661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57967"/>
            <a:ext cx="724285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20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US" sz="3600" dirty="0" smtClean="0"/>
              <a:t>Design of Cross-sectional Studies</a:t>
            </a:r>
            <a:endParaRPr lang="en-US" sz="36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047301225"/>
              </p:ext>
            </p:extLst>
          </p:nvPr>
        </p:nvGraphicFramePr>
        <p:xfrm>
          <a:off x="1435100" y="1340768"/>
          <a:ext cx="7499350" cy="4907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30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body" idx="1"/>
          </p:nvPr>
        </p:nvSpPr>
        <p:spPr/>
        <p:txBody>
          <a:bodyPr/>
          <a:lstStyle/>
          <a:p>
            <a:pPr>
              <a:buFont typeface="Wingdings" pitchFamily="2" charset="2"/>
              <a:buNone/>
            </a:pPr>
            <a:r>
              <a:rPr lang="en-US" b="1"/>
              <a:t>          </a:t>
            </a:r>
          </a:p>
        </p:txBody>
      </p:sp>
      <p:sp>
        <p:nvSpPr>
          <p:cNvPr id="509955" name="Text Box 3"/>
          <p:cNvSpPr txBox="1">
            <a:spLocks noChangeArrowheads="1"/>
          </p:cNvSpPr>
          <p:nvPr/>
        </p:nvSpPr>
        <p:spPr bwMode="auto">
          <a:xfrm>
            <a:off x="744338" y="2952859"/>
            <a:ext cx="2088158" cy="1815882"/>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ct val="50000"/>
              </a:spcBef>
            </a:pPr>
            <a:endParaRPr lang="tr-TR" sz="2800" dirty="0">
              <a:latin typeface="Comic Sans MS" pitchFamily="66" charset="0"/>
            </a:endParaRPr>
          </a:p>
          <a:p>
            <a:pPr algn="ctr">
              <a:spcBef>
                <a:spcPct val="50000"/>
              </a:spcBef>
            </a:pPr>
            <a:r>
              <a:rPr lang="tr-TR" sz="2800" dirty="0" err="1" smtClean="0">
                <a:latin typeface="Comic Sans MS" pitchFamily="66" charset="0"/>
              </a:rPr>
              <a:t>Exposure</a:t>
            </a:r>
            <a:endParaRPr lang="tr-TR" sz="2800" dirty="0">
              <a:latin typeface="Comic Sans MS" pitchFamily="66" charset="0"/>
            </a:endParaRPr>
          </a:p>
          <a:p>
            <a:pPr algn="ctr">
              <a:spcBef>
                <a:spcPct val="50000"/>
              </a:spcBef>
            </a:pPr>
            <a:endParaRPr lang="en-US" sz="2800" dirty="0">
              <a:latin typeface="Comic Sans MS" pitchFamily="66" charset="0"/>
            </a:endParaRPr>
          </a:p>
        </p:txBody>
      </p:sp>
      <p:sp>
        <p:nvSpPr>
          <p:cNvPr id="509956" name="Text Box 4"/>
          <p:cNvSpPr txBox="1">
            <a:spLocks noChangeArrowheads="1"/>
          </p:cNvSpPr>
          <p:nvPr/>
        </p:nvSpPr>
        <p:spPr bwMode="auto">
          <a:xfrm>
            <a:off x="6660232" y="2922454"/>
            <a:ext cx="2196851" cy="1811338"/>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ct val="50000"/>
              </a:spcBef>
            </a:pPr>
            <a:endParaRPr lang="tr-TR" sz="2800" dirty="0">
              <a:latin typeface="Comic Sans MS" pitchFamily="66" charset="0"/>
            </a:endParaRPr>
          </a:p>
          <a:p>
            <a:pPr algn="ctr">
              <a:spcBef>
                <a:spcPct val="50000"/>
              </a:spcBef>
            </a:pPr>
            <a:r>
              <a:rPr lang="tr-TR" sz="2800" dirty="0" err="1" smtClean="0">
                <a:latin typeface="Comic Sans MS" pitchFamily="66" charset="0"/>
              </a:rPr>
              <a:t>Outcome</a:t>
            </a:r>
            <a:endParaRPr lang="tr-TR" sz="2800" dirty="0">
              <a:latin typeface="Comic Sans MS" pitchFamily="66" charset="0"/>
            </a:endParaRPr>
          </a:p>
          <a:p>
            <a:pPr algn="ctr">
              <a:spcBef>
                <a:spcPct val="50000"/>
              </a:spcBef>
            </a:pPr>
            <a:endParaRPr lang="en-US" sz="2800" dirty="0">
              <a:latin typeface="Comic Sans MS" pitchFamily="66" charset="0"/>
            </a:endParaRPr>
          </a:p>
        </p:txBody>
      </p:sp>
      <p:sp>
        <p:nvSpPr>
          <p:cNvPr id="509957" name="AutoShape 5"/>
          <p:cNvSpPr>
            <a:spLocks noChangeArrowheads="1"/>
          </p:cNvSpPr>
          <p:nvPr/>
        </p:nvSpPr>
        <p:spPr bwMode="auto">
          <a:xfrm>
            <a:off x="2103381" y="1792627"/>
            <a:ext cx="5328592" cy="1179621"/>
          </a:xfrm>
          <a:prstGeom prst="rightArrow">
            <a:avLst>
              <a:gd name="adj1" fmla="val 50000"/>
              <a:gd name="adj2" fmla="val 75031"/>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509958" name="AutoShape 6"/>
          <p:cNvSpPr>
            <a:spLocks noChangeArrowheads="1"/>
          </p:cNvSpPr>
          <p:nvPr/>
        </p:nvSpPr>
        <p:spPr bwMode="auto">
          <a:xfrm>
            <a:off x="1788418" y="4990306"/>
            <a:ext cx="5303862" cy="1223963"/>
          </a:xfrm>
          <a:prstGeom prst="leftArrow">
            <a:avLst>
              <a:gd name="adj1" fmla="val 50000"/>
              <a:gd name="adj2" fmla="val 85311"/>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509959" name="Text Box 7"/>
          <p:cNvSpPr txBox="1">
            <a:spLocks noChangeArrowheads="1"/>
          </p:cNvSpPr>
          <p:nvPr/>
        </p:nvSpPr>
        <p:spPr bwMode="auto">
          <a:xfrm>
            <a:off x="3276600" y="2133600"/>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sz="2400" dirty="0" err="1" smtClean="0">
                <a:latin typeface="Comic Sans MS" pitchFamily="66" charset="0"/>
              </a:rPr>
              <a:t>Cohort</a:t>
            </a:r>
            <a:endParaRPr lang="en-US" sz="2400" dirty="0">
              <a:latin typeface="Comic Sans MS" pitchFamily="66" charset="0"/>
            </a:endParaRPr>
          </a:p>
        </p:txBody>
      </p:sp>
      <p:sp>
        <p:nvSpPr>
          <p:cNvPr id="509960" name="Text Box 8"/>
          <p:cNvSpPr txBox="1">
            <a:spLocks noChangeArrowheads="1"/>
          </p:cNvSpPr>
          <p:nvPr/>
        </p:nvSpPr>
        <p:spPr bwMode="auto">
          <a:xfrm>
            <a:off x="3419475" y="5373688"/>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sz="2400" dirty="0" smtClean="0">
                <a:latin typeface="Comic Sans MS" pitchFamily="66" charset="0"/>
              </a:rPr>
              <a:t>Case-</a:t>
            </a:r>
            <a:r>
              <a:rPr lang="tr-TR" sz="2400" dirty="0" err="1" smtClean="0">
                <a:latin typeface="Comic Sans MS" pitchFamily="66" charset="0"/>
              </a:rPr>
              <a:t>control</a:t>
            </a:r>
            <a:endParaRPr lang="en-US" sz="2400" dirty="0">
              <a:latin typeface="Comic Sans MS" pitchFamily="66" charset="0"/>
            </a:endParaRPr>
          </a:p>
        </p:txBody>
      </p:sp>
      <p:pic>
        <p:nvPicPr>
          <p:cNvPr id="509961" name="Picture 9" descr="j029578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582105"/>
            <a:ext cx="1676400" cy="1576388"/>
          </a:xfrm>
          <a:prstGeom prst="rect">
            <a:avLst/>
          </a:prstGeom>
          <a:noFill/>
          <a:extLst>
            <a:ext uri="{909E8E84-426E-40DD-AFC4-6F175D3DCCD1}">
              <a14:hiddenFill xmlns:a14="http://schemas.microsoft.com/office/drawing/2010/main">
                <a:solidFill>
                  <a:srgbClr val="FFFFFF"/>
                </a:solidFill>
              </a14:hiddenFill>
            </a:ext>
          </a:extLst>
        </p:spPr>
      </p:pic>
      <p:sp>
        <p:nvSpPr>
          <p:cNvPr id="509962" name="AutoShape 10"/>
          <p:cNvSpPr>
            <a:spLocks noChangeArrowheads="1"/>
          </p:cNvSpPr>
          <p:nvPr/>
        </p:nvSpPr>
        <p:spPr bwMode="auto">
          <a:xfrm>
            <a:off x="3059114" y="3319875"/>
            <a:ext cx="3241674" cy="1152525"/>
          </a:xfrm>
          <a:prstGeom prst="leftRightArrow">
            <a:avLst>
              <a:gd name="adj1" fmla="val 50000"/>
              <a:gd name="adj2" fmla="val 48733"/>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509963" name="Text Box 11"/>
          <p:cNvSpPr txBox="1">
            <a:spLocks noChangeArrowheads="1"/>
          </p:cNvSpPr>
          <p:nvPr/>
        </p:nvSpPr>
        <p:spPr bwMode="auto">
          <a:xfrm>
            <a:off x="3425708" y="3642667"/>
            <a:ext cx="259268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tr-TR" sz="2400" dirty="0" smtClean="0">
                <a:latin typeface="Comic Sans MS" pitchFamily="66" charset="0"/>
              </a:rPr>
              <a:t>Cross-</a:t>
            </a:r>
            <a:r>
              <a:rPr lang="tr-TR" sz="2400" dirty="0" err="1" smtClean="0">
                <a:latin typeface="Comic Sans MS" pitchFamily="66" charset="0"/>
              </a:rPr>
              <a:t>sectional</a:t>
            </a:r>
            <a:endParaRPr lang="en-US" sz="2400" dirty="0">
              <a:latin typeface="Comic Sans MS" pitchFamily="66" charset="0"/>
            </a:endParaRPr>
          </a:p>
        </p:txBody>
      </p:sp>
      <p:sp>
        <p:nvSpPr>
          <p:cNvPr id="509964" name="Text Box 12"/>
          <p:cNvSpPr txBox="1">
            <a:spLocks noChangeArrowheads="1"/>
          </p:cNvSpPr>
          <p:nvPr/>
        </p:nvSpPr>
        <p:spPr bwMode="auto">
          <a:xfrm>
            <a:off x="2071688" y="476672"/>
            <a:ext cx="61912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3200" dirty="0" smtClean="0">
                <a:latin typeface="Garamond" pitchFamily="18" charset="0"/>
              </a:rPr>
              <a:t>CROSS-SECTIONAL STUDIES DON’T HAVE A DIRECTION</a:t>
            </a:r>
            <a:endParaRPr lang="en-US" sz="3200" dirty="0">
              <a:latin typeface="Garamond" pitchFamily="18" charset="0"/>
            </a:endParaRPr>
          </a:p>
        </p:txBody>
      </p:sp>
    </p:spTree>
    <p:extLst>
      <p:ext uri="{BB962C8B-B14F-4D97-AF65-F5344CB8AC3E}">
        <p14:creationId xmlns:p14="http://schemas.microsoft.com/office/powerpoint/2010/main" val="23822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9957"/>
                                        </p:tgtEl>
                                        <p:attrNameLst>
                                          <p:attrName>style.visibility</p:attrName>
                                        </p:attrNameLst>
                                      </p:cBhvr>
                                      <p:to>
                                        <p:strVal val="visible"/>
                                      </p:to>
                                    </p:set>
                                    <p:animEffect transition="in" filter="fade">
                                      <p:cBhvr>
                                        <p:cTn id="7" dur="1000"/>
                                        <p:tgtEl>
                                          <p:spTgt spid="509957"/>
                                        </p:tgtEl>
                                      </p:cBhvr>
                                    </p:animEffect>
                                    <p:anim calcmode="lin" valueType="num">
                                      <p:cBhvr>
                                        <p:cTn id="8" dur="1000" fill="hold"/>
                                        <p:tgtEl>
                                          <p:spTgt spid="509957"/>
                                        </p:tgtEl>
                                        <p:attrNameLst>
                                          <p:attrName>ppt_x</p:attrName>
                                        </p:attrNameLst>
                                      </p:cBhvr>
                                      <p:tavLst>
                                        <p:tav tm="0">
                                          <p:val>
                                            <p:strVal val="#ppt_x"/>
                                          </p:val>
                                        </p:tav>
                                        <p:tav tm="100000">
                                          <p:val>
                                            <p:strVal val="#ppt_x"/>
                                          </p:val>
                                        </p:tav>
                                      </p:tavLst>
                                    </p:anim>
                                    <p:anim calcmode="lin" valueType="num">
                                      <p:cBhvr>
                                        <p:cTn id="9" dur="1000" fill="hold"/>
                                        <p:tgtEl>
                                          <p:spTgt spid="5099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9958"/>
                                        </p:tgtEl>
                                        <p:attrNameLst>
                                          <p:attrName>style.visibility</p:attrName>
                                        </p:attrNameLst>
                                      </p:cBhvr>
                                      <p:to>
                                        <p:strVal val="visible"/>
                                      </p:to>
                                    </p:set>
                                    <p:animEffect transition="in" filter="fade">
                                      <p:cBhvr>
                                        <p:cTn id="14" dur="1000"/>
                                        <p:tgtEl>
                                          <p:spTgt spid="509958"/>
                                        </p:tgtEl>
                                      </p:cBhvr>
                                    </p:animEffect>
                                    <p:anim calcmode="lin" valueType="num">
                                      <p:cBhvr>
                                        <p:cTn id="15" dur="1000" fill="hold"/>
                                        <p:tgtEl>
                                          <p:spTgt spid="509958"/>
                                        </p:tgtEl>
                                        <p:attrNameLst>
                                          <p:attrName>ppt_x</p:attrName>
                                        </p:attrNameLst>
                                      </p:cBhvr>
                                      <p:tavLst>
                                        <p:tav tm="0">
                                          <p:val>
                                            <p:strVal val="#ppt_x"/>
                                          </p:val>
                                        </p:tav>
                                        <p:tav tm="100000">
                                          <p:val>
                                            <p:strVal val="#ppt_x"/>
                                          </p:val>
                                        </p:tav>
                                      </p:tavLst>
                                    </p:anim>
                                    <p:anim calcmode="lin" valueType="num">
                                      <p:cBhvr>
                                        <p:cTn id="16" dur="1000" fill="hold"/>
                                        <p:tgtEl>
                                          <p:spTgt spid="5099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09962"/>
                                        </p:tgtEl>
                                        <p:attrNameLst>
                                          <p:attrName>style.visibility</p:attrName>
                                        </p:attrNameLst>
                                      </p:cBhvr>
                                      <p:to>
                                        <p:strVal val="visible"/>
                                      </p:to>
                                    </p:set>
                                    <p:animEffect transition="in" filter="barn(inVertical)">
                                      <p:cBhvr>
                                        <p:cTn id="21" dur="500"/>
                                        <p:tgtEl>
                                          <p:spTgt spid="509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7" grpId="0" animBg="1"/>
      <p:bldP spid="509958" grpId="0" animBg="1"/>
      <p:bldP spid="5099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7746064" cy="1143000"/>
          </a:xfrm>
        </p:spPr>
        <p:txBody>
          <a:bodyPr>
            <a:normAutofit/>
          </a:bodyPr>
          <a:lstStyle/>
          <a:p>
            <a:r>
              <a:rPr lang="en-US" sz="3200" dirty="0" smtClean="0"/>
              <a:t>Sampling strategy</a:t>
            </a:r>
            <a:endParaRPr lang="en-US" sz="3200" dirty="0"/>
          </a:p>
        </p:txBody>
      </p:sp>
      <p:sp>
        <p:nvSpPr>
          <p:cNvPr id="3" name="İçerik Yer Tutucusu 2"/>
          <p:cNvSpPr>
            <a:spLocks noGrp="1"/>
          </p:cNvSpPr>
          <p:nvPr>
            <p:ph idx="1"/>
          </p:nvPr>
        </p:nvSpPr>
        <p:spPr>
          <a:xfrm>
            <a:off x="1191577" y="1490953"/>
            <a:ext cx="7498080" cy="4800600"/>
          </a:xfrm>
        </p:spPr>
        <p:txBody>
          <a:bodyPr/>
          <a:lstStyle/>
          <a:p>
            <a:pPr marL="82296" indent="0">
              <a:buNone/>
            </a:pPr>
            <a:r>
              <a:rPr lang="en-US" sz="2800" dirty="0" smtClean="0"/>
              <a:t>In cross-sectional studies the sample should be representative of the study population. </a:t>
            </a:r>
          </a:p>
          <a:p>
            <a:pPr marL="82296" indent="0">
              <a:buNone/>
            </a:pPr>
            <a:endParaRPr lang="en-US" sz="2800" dirty="0" smtClean="0"/>
          </a:p>
          <a:p>
            <a:pPr marL="82296"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564904"/>
            <a:ext cx="4200467" cy="315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797516" y="3355249"/>
            <a:ext cx="2952328"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82296" indent="0">
              <a:buNone/>
            </a:pPr>
            <a:endParaRPr lang="en-US" sz="2400" u="sng" dirty="0"/>
          </a:p>
          <a:p>
            <a:pPr marL="82296" indent="0">
              <a:buNone/>
            </a:pPr>
            <a:r>
              <a:rPr lang="en-US" sz="2400" dirty="0"/>
              <a:t>1. Sample size</a:t>
            </a:r>
          </a:p>
          <a:p>
            <a:pPr marL="82296" indent="0">
              <a:buNone/>
            </a:pPr>
            <a:r>
              <a:rPr lang="en-US" sz="2400" dirty="0"/>
              <a:t>2. Sample design </a:t>
            </a:r>
          </a:p>
          <a:p>
            <a:pPr marL="82296" indent="0">
              <a:buNone/>
            </a:pPr>
            <a:endParaRPr lang="tr-TR" sz="2400" dirty="0" smtClean="0"/>
          </a:p>
        </p:txBody>
      </p:sp>
    </p:spTree>
    <p:extLst>
      <p:ext uri="{BB962C8B-B14F-4D97-AF65-F5344CB8AC3E}">
        <p14:creationId xmlns:p14="http://schemas.microsoft.com/office/powerpoint/2010/main" val="410670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15616" y="730613"/>
            <a:ext cx="7498080" cy="1143000"/>
          </a:xfrm>
        </p:spPr>
        <p:txBody>
          <a:bodyPr>
            <a:normAutofit/>
          </a:bodyPr>
          <a:lstStyle/>
          <a:p>
            <a:pPr eaLnBrk="1" hangingPunct="1"/>
            <a:r>
              <a:rPr lang="en-US" sz="3600" dirty="0" smtClean="0"/>
              <a:t>Sample Size</a:t>
            </a:r>
          </a:p>
        </p:txBody>
      </p:sp>
      <p:sp>
        <p:nvSpPr>
          <p:cNvPr id="30723" name="Rectangle 5"/>
          <p:cNvSpPr>
            <a:spLocks noGrp="1" noChangeArrowheads="1"/>
          </p:cNvSpPr>
          <p:nvPr>
            <p:ph type="body" idx="1"/>
          </p:nvPr>
        </p:nvSpPr>
        <p:spPr>
          <a:xfrm>
            <a:off x="827584" y="2103531"/>
            <a:ext cx="7773988" cy="2287588"/>
          </a:xfrm>
          <a:noFill/>
          <a:extLst>
            <a:ext uri="{91240B29-F687-4F45-9708-019B960494DF}">
              <a14:hiddenLine xmlns:a14="http://schemas.microsoft.com/office/drawing/2010/main" w="6350" cmpd="sng">
                <a:solidFill>
                  <a:schemeClr val="tx1"/>
                </a:solidFill>
                <a:miter lim="800000"/>
                <a:headEnd/>
                <a:tailEnd/>
              </a14:hiddenLine>
            </a:ext>
          </a:extLst>
        </p:spPr>
        <p:txBody>
          <a:bodyPr>
            <a:normAutofit/>
          </a:bodyPr>
          <a:lstStyle/>
          <a:p>
            <a:pPr eaLnBrk="1" hangingPunct="1">
              <a:buFont typeface="Wingdings" pitchFamily="2" charset="2"/>
              <a:buNone/>
            </a:pPr>
            <a:endParaRPr lang="en-US" smtClean="0">
              <a:latin typeface="Arial Narrow" pitchFamily="34" charset="0"/>
            </a:endParaRPr>
          </a:p>
          <a:p>
            <a:pPr eaLnBrk="1" hangingPunct="1">
              <a:buFont typeface="Wingdings" pitchFamily="2" charset="2"/>
              <a:buNone/>
            </a:pPr>
            <a:r>
              <a:rPr lang="en-US" smtClean="0">
                <a:latin typeface="Arial Narrow" pitchFamily="34" charset="0"/>
              </a:rPr>
              <a:t>	Once upon a time a researcher was presenting the findings of a trial where he assessed the effectiveness of a new drug for sheep.</a:t>
            </a:r>
            <a:endParaRPr lang="en-US" smtClean="0">
              <a:latin typeface="Arial Narrow" pitchFamily="34" charset="0"/>
              <a:cs typeface="Times New Roman" pitchFamily="18" charset="0"/>
            </a:endParaRPr>
          </a:p>
        </p:txBody>
      </p:sp>
      <p:sp>
        <p:nvSpPr>
          <p:cNvPr id="30724" name="Rectangle 7"/>
          <p:cNvSpPr>
            <a:spLocks noChangeArrowheads="1"/>
          </p:cNvSpPr>
          <p:nvPr/>
        </p:nvSpPr>
        <p:spPr bwMode="auto">
          <a:xfrm>
            <a:off x="3681413" y="2138363"/>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25" name="Text Box 9"/>
          <p:cNvSpPr txBox="1">
            <a:spLocks noChangeArrowheads="1"/>
          </p:cNvSpPr>
          <p:nvPr/>
        </p:nvSpPr>
        <p:spPr bwMode="auto">
          <a:xfrm>
            <a:off x="1115616" y="4509120"/>
            <a:ext cx="77739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smtClean="0">
                <a:solidFill>
                  <a:srgbClr val="963420"/>
                </a:solidFill>
                <a:latin typeface="Arial Narrow" pitchFamily="34" charset="0"/>
              </a:rPr>
              <a:t>‘After administering the drugs’ he said </a:t>
            </a:r>
            <a:r>
              <a:rPr lang="tr-TR" sz="2800" i="1" dirty="0" smtClean="0">
                <a:solidFill>
                  <a:srgbClr val="963420"/>
                </a:solidFill>
                <a:latin typeface="Arial Narrow" pitchFamily="34" charset="0"/>
              </a:rPr>
              <a:t>                                </a:t>
            </a:r>
            <a:r>
              <a:rPr lang="en-US" sz="2800" i="1" dirty="0" smtClean="0">
                <a:solidFill>
                  <a:srgbClr val="963420"/>
                </a:solidFill>
                <a:latin typeface="Arial Narrow" pitchFamily="34" charset="0"/>
              </a:rPr>
              <a:t>‘one third of the sheep improved significantly, </a:t>
            </a:r>
            <a:r>
              <a:rPr lang="tr-TR" sz="2800" i="1" dirty="0" smtClean="0">
                <a:solidFill>
                  <a:srgbClr val="963420"/>
                </a:solidFill>
                <a:latin typeface="Arial Narrow" pitchFamily="34" charset="0"/>
              </a:rPr>
              <a:t>                </a:t>
            </a:r>
            <a:r>
              <a:rPr lang="en-US" sz="2800" i="1" dirty="0" smtClean="0">
                <a:solidFill>
                  <a:srgbClr val="963420"/>
                </a:solidFill>
                <a:latin typeface="Arial Narrow" pitchFamily="34" charset="0"/>
              </a:rPr>
              <a:t>one third did not show any change, and </a:t>
            </a:r>
            <a:r>
              <a:rPr lang="tr-TR" sz="2800" i="1" dirty="0" smtClean="0">
                <a:solidFill>
                  <a:srgbClr val="963420"/>
                </a:solidFill>
                <a:latin typeface="Arial Narrow" pitchFamily="34" charset="0"/>
              </a:rPr>
              <a:t>                         </a:t>
            </a:r>
            <a:r>
              <a:rPr lang="en-US" sz="2800" i="1" dirty="0" smtClean="0">
                <a:solidFill>
                  <a:srgbClr val="963420"/>
                </a:solidFill>
                <a:latin typeface="Arial Narrow" pitchFamily="34" charset="0"/>
              </a:rPr>
              <a:t>the last one ran away</a:t>
            </a:r>
            <a:r>
              <a:rPr lang="en-US" sz="2800" i="1" dirty="0" smtClean="0">
                <a:solidFill>
                  <a:srgbClr val="963420"/>
                </a:solidFill>
                <a:latin typeface="Arial Narrow" pitchFamily="34" charset="0"/>
                <a:cs typeface="Times New Roman" pitchFamily="18" charset="0"/>
              </a:rPr>
              <a:t>’</a:t>
            </a:r>
            <a:endParaRPr lang="en-US" sz="2800" i="1" dirty="0">
              <a:solidFill>
                <a:srgbClr val="963420"/>
              </a:solidFill>
              <a:latin typeface="Arial Narrow" pitchFamily="34" charset="0"/>
              <a:cs typeface="Times New Roman" pitchFamily="18" charset="0"/>
            </a:endParaRPr>
          </a:p>
        </p:txBody>
      </p:sp>
      <p:pic>
        <p:nvPicPr>
          <p:cNvPr id="30726" name="Picture 11" descr="j02375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922" y="188640"/>
            <a:ext cx="2803029" cy="222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5433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6093</TotalTime>
  <Words>1703</Words>
  <Application>Microsoft Office PowerPoint</Application>
  <PresentationFormat>Ekran Gösterisi (4:3)</PresentationFormat>
  <Paragraphs>351</Paragraphs>
  <Slides>50</Slides>
  <Notes>2</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1</vt:i4>
      </vt:variant>
      <vt:variant>
        <vt:lpstr>Slayt Başlıkları</vt:lpstr>
      </vt:variant>
      <vt:variant>
        <vt:i4>50</vt:i4>
      </vt:variant>
    </vt:vector>
  </HeadingPairs>
  <TitlesOfParts>
    <vt:vector size="64" baseType="lpstr">
      <vt:lpstr>Arial</vt:lpstr>
      <vt:lpstr>Arial Narrow</vt:lpstr>
      <vt:lpstr>Calibri</vt:lpstr>
      <vt:lpstr>Comic Sans MS</vt:lpstr>
      <vt:lpstr>Corbel</vt:lpstr>
      <vt:lpstr>Garamond</vt:lpstr>
      <vt:lpstr>Gill Sans MT</vt:lpstr>
      <vt:lpstr>Times New Roman</vt:lpstr>
      <vt:lpstr>Trebuchet MS</vt:lpstr>
      <vt:lpstr>Verdana</vt:lpstr>
      <vt:lpstr>Wingdings</vt:lpstr>
      <vt:lpstr>Wingdings 2</vt:lpstr>
      <vt:lpstr>Gündönümü</vt:lpstr>
      <vt:lpstr>Bitmap Image</vt:lpstr>
      <vt:lpstr>Cross-sectional Studies</vt:lpstr>
      <vt:lpstr>Learning Objectives</vt:lpstr>
      <vt:lpstr>PowerPoint Sunusu</vt:lpstr>
      <vt:lpstr>Hierarchy of evidence</vt:lpstr>
      <vt:lpstr>Cross-sectional (Prevalence) Studies</vt:lpstr>
      <vt:lpstr>Design of Cross-sectional Studies</vt:lpstr>
      <vt:lpstr>PowerPoint Sunusu</vt:lpstr>
      <vt:lpstr>Sampling strategy</vt:lpstr>
      <vt:lpstr>Sample Size</vt:lpstr>
      <vt:lpstr>Sample size</vt:lpstr>
      <vt:lpstr>Example</vt:lpstr>
      <vt:lpstr>Estimating a population mean</vt:lpstr>
      <vt:lpstr>Example</vt:lpstr>
      <vt:lpstr>Estimating a population proportion</vt:lpstr>
      <vt:lpstr>Example</vt:lpstr>
      <vt:lpstr>Sampling design</vt:lpstr>
      <vt:lpstr>Simple Random Sampling</vt:lpstr>
      <vt:lpstr>Methods of simple random sampling</vt:lpstr>
      <vt:lpstr>Systematic sampling</vt:lpstr>
      <vt:lpstr>Stratified sampling </vt:lpstr>
      <vt:lpstr>Cluster sampling</vt:lpstr>
      <vt:lpstr>Non-response bias</vt:lpstr>
      <vt:lpstr>PowerPoint Sunusu</vt:lpstr>
      <vt:lpstr>THE PREVALENCE OF HEADACHE AND ITS ASSOCIATION WITH SOCIOECONOMIC STATUS AMONG SCHOOLCHILDREN IN ISTANBUL, TURKEY  </vt:lpstr>
      <vt:lpstr>Prevalence</vt:lpstr>
      <vt:lpstr>Prevalence </vt:lpstr>
      <vt:lpstr>Point vs. Period Prevalence</vt:lpstr>
      <vt:lpstr>Incidence vs. Prevalence</vt:lpstr>
      <vt:lpstr>Incidence and Prevalence</vt:lpstr>
      <vt:lpstr>Measures of Associations</vt:lpstr>
      <vt:lpstr>Measures of Associations</vt:lpstr>
      <vt:lpstr>Measures of Associations</vt:lpstr>
      <vt:lpstr>Which measure to use? </vt:lpstr>
      <vt:lpstr>Data collection methods</vt:lpstr>
      <vt:lpstr>Capture-recapture analysis</vt:lpstr>
      <vt:lpstr>Capture-recapture</vt:lpstr>
      <vt:lpstr>Capture recapture</vt:lpstr>
      <vt:lpstr> Estimating problem drug use in Ankara, Istanbul and Izmir </vt:lpstr>
      <vt:lpstr>Estimating problem drug use in Ankara, Istanbul and Izmir</vt:lpstr>
      <vt:lpstr>Uses of X-sectional Studies</vt:lpstr>
      <vt:lpstr>Uses I: Community Diagnosis</vt:lpstr>
      <vt:lpstr>Length Time Bias</vt:lpstr>
      <vt:lpstr>Uses II: Determinants of health and disease</vt:lpstr>
      <vt:lpstr>PowerPoint Sunusu</vt:lpstr>
      <vt:lpstr>Uses III: Intervention and Policy Decisons</vt:lpstr>
      <vt:lpstr>PowerPoint Sunusu</vt:lpstr>
      <vt:lpstr>Uses IV: Surveillance</vt:lpstr>
      <vt:lpstr>Temporal trends in overweight and obesity of children and adolescents from nine Provinces in China from 1991-2006. </vt:lpstr>
      <vt:lpstr>Uses V: Evaluation of a Community’s Health Care</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Pinar</dc:creator>
  <cp:lastModifiedBy>Pinar</cp:lastModifiedBy>
  <cp:revision>264</cp:revision>
  <dcterms:created xsi:type="dcterms:W3CDTF">2013-06-10T08:00:22Z</dcterms:created>
  <dcterms:modified xsi:type="dcterms:W3CDTF">2016-07-11T04:29:04Z</dcterms:modified>
</cp:coreProperties>
</file>