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49"/>
  </p:notesMasterIdLst>
  <p:handoutMasterIdLst>
    <p:handoutMasterId r:id="rId50"/>
  </p:handoutMasterIdLst>
  <p:sldIdLst>
    <p:sldId id="256" r:id="rId3"/>
    <p:sldId id="315" r:id="rId4"/>
    <p:sldId id="572" r:id="rId5"/>
    <p:sldId id="346" r:id="rId6"/>
    <p:sldId id="571" r:id="rId7"/>
    <p:sldId id="573" r:id="rId8"/>
    <p:sldId id="575" r:id="rId9"/>
    <p:sldId id="576" r:id="rId10"/>
    <p:sldId id="577" r:id="rId11"/>
    <p:sldId id="555" r:id="rId12"/>
    <p:sldId id="578" r:id="rId13"/>
    <p:sldId id="579" r:id="rId14"/>
    <p:sldId id="284" r:id="rId15"/>
    <p:sldId id="429" r:id="rId16"/>
    <p:sldId id="433" r:id="rId17"/>
    <p:sldId id="581" r:id="rId18"/>
    <p:sldId id="558" r:id="rId19"/>
    <p:sldId id="436" r:id="rId20"/>
    <p:sldId id="437" r:id="rId21"/>
    <p:sldId id="523" r:id="rId22"/>
    <p:sldId id="400" r:id="rId23"/>
    <p:sldId id="560" r:id="rId24"/>
    <p:sldId id="584" r:id="rId25"/>
    <p:sldId id="559" r:id="rId26"/>
    <p:sldId id="459" r:id="rId27"/>
    <p:sldId id="521" r:id="rId28"/>
    <p:sldId id="588" r:id="rId29"/>
    <p:sldId id="456" r:id="rId30"/>
    <p:sldId id="589" r:id="rId31"/>
    <p:sldId id="594" r:id="rId32"/>
    <p:sldId id="281" r:id="rId33"/>
    <p:sldId id="286" r:id="rId34"/>
    <p:sldId id="591" r:id="rId35"/>
    <p:sldId id="593" r:id="rId36"/>
    <p:sldId id="561" r:id="rId37"/>
    <p:sldId id="595" r:id="rId38"/>
    <p:sldId id="596" r:id="rId39"/>
    <p:sldId id="597" r:id="rId40"/>
    <p:sldId id="598" r:id="rId41"/>
    <p:sldId id="599" r:id="rId42"/>
    <p:sldId id="601" r:id="rId43"/>
    <p:sldId id="600" r:id="rId44"/>
    <p:sldId id="320" r:id="rId45"/>
    <p:sldId id="528" r:id="rId46"/>
    <p:sldId id="603" r:id="rId47"/>
    <p:sldId id="6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奕輝 李" initials="奕輝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3C7E7"/>
    <a:srgbClr val="DBDFED"/>
    <a:srgbClr val="D2D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6" autoAdjust="0"/>
    <p:restoredTop sz="77483" autoAdjust="0"/>
  </p:normalViewPr>
  <p:slideViewPr>
    <p:cSldViewPr snapToGrid="0" snapToObjects="1">
      <p:cViewPr varScale="1">
        <p:scale>
          <a:sx n="54" d="100"/>
          <a:sy n="54" d="100"/>
        </p:scale>
        <p:origin x="7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napToObjects="1"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2925654665303"/>
          <c:y val="0.14845168659473104"/>
          <c:w val="0.68576462690073414"/>
          <c:h val="0.63205818022747107"/>
        </c:manualLayout>
      </c:layout>
      <c:area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12704">
              <a:solidFill>
                <a:srgbClr val="000000"/>
              </a:solidFill>
              <a:prstDash val="solid"/>
            </a:ln>
          </c:spPr>
          <c:cat>
            <c:numRef>
              <c:f>Sheet1!$B$1:$N$1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73AD-41B1-AFC4-D33E8CCEA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877248"/>
        <c:axId val="296155008"/>
      </c:areaChart>
      <c:catAx>
        <c:axId val="295877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 w="2540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1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29615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155008"/>
        <c:scaling>
          <c:orientation val="minMax"/>
          <c:max val="1"/>
        </c:scaling>
        <c:delete val="0"/>
        <c:axPos val="l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Quality</a:t>
                </a:r>
                <a:r>
                  <a:rPr lang="en-US" baseline="0" dirty="0"/>
                  <a:t> of life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5093603213143027E-2"/>
              <c:y val="0.26043379994167398"/>
            </c:manualLayout>
          </c:layout>
          <c:overlay val="0"/>
          <c:spPr>
            <a:noFill/>
            <a:ln w="2540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1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295877248"/>
        <c:crosses val="autoZero"/>
        <c:crossBetween val="midCat"/>
      </c:valAx>
      <c:spPr>
        <a:noFill/>
        <a:ln w="12704">
          <a:solidFill>
            <a:srgbClr val="000000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2925654665303"/>
          <c:y val="0.14845168659473104"/>
          <c:w val="0.68576462690073414"/>
          <c:h val="0.63205818022747107"/>
        </c:manualLayout>
      </c:layout>
      <c:area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12704">
              <a:solidFill>
                <a:srgbClr val="000000"/>
              </a:solidFill>
              <a:prstDash val="solid"/>
            </a:ln>
          </c:spPr>
          <c:cat>
            <c:numRef>
              <c:f>Sheet1!$B$1:$N$1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73AD-41B1-AFC4-D33E8CCEA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877248"/>
        <c:axId val="296155008"/>
      </c:areaChart>
      <c:catAx>
        <c:axId val="295877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 w="2540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1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29615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155008"/>
        <c:scaling>
          <c:orientation val="minMax"/>
          <c:max val="1"/>
        </c:scaling>
        <c:delete val="0"/>
        <c:axPos val="l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Quality</a:t>
                </a:r>
                <a:r>
                  <a:rPr lang="en-US" baseline="0" dirty="0"/>
                  <a:t> of life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5093603213143027E-2"/>
              <c:y val="0.26043379994167398"/>
            </c:manualLayout>
          </c:layout>
          <c:overlay val="0"/>
          <c:spPr>
            <a:noFill/>
            <a:ln w="2540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1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295877248"/>
        <c:crosses val="autoZero"/>
        <c:crossBetween val="midCat"/>
      </c:valAx>
      <c:spPr>
        <a:noFill/>
        <a:ln w="12704">
          <a:solidFill>
            <a:srgbClr val="000000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2925654665303"/>
          <c:y val="0.14845168659473104"/>
          <c:w val="0.68576462690073414"/>
          <c:h val="0.63205818022747107"/>
        </c:manualLayout>
      </c:layout>
      <c:area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12704">
              <a:solidFill>
                <a:srgbClr val="000000"/>
              </a:solidFill>
              <a:prstDash val="solid"/>
            </a:ln>
          </c:spPr>
          <c:cat>
            <c:numRef>
              <c:f>Sheet1!$B$1:$N$1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8021-4066-A81B-CFFA02BAE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072896"/>
        <c:axId val="293074816"/>
      </c:areaChart>
      <c:catAx>
        <c:axId val="293072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 w="2540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1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29307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074816"/>
        <c:scaling>
          <c:orientation val="minMax"/>
          <c:max val="1"/>
        </c:scaling>
        <c:delete val="0"/>
        <c:axPos val="l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Quality of life</a:t>
                </a:r>
              </a:p>
            </c:rich>
          </c:tx>
          <c:layout>
            <c:manualLayout>
              <c:xMode val="edge"/>
              <c:yMode val="edge"/>
              <c:x val="2.5093603213143027E-2"/>
              <c:y val="0.26043379994167398"/>
            </c:manualLayout>
          </c:layout>
          <c:overlay val="0"/>
          <c:spPr>
            <a:noFill/>
            <a:ln w="2540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1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293072896"/>
        <c:crosses val="autoZero"/>
        <c:crossBetween val="midCat"/>
      </c:valAx>
      <c:spPr>
        <a:noFill/>
        <a:ln w="12704">
          <a:solidFill>
            <a:srgbClr val="000000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DF0EA-FE82-4CFD-8424-EB9F232E7582}" type="doc">
      <dgm:prSet loTypeId="urn:microsoft.com/office/officeart/2005/8/layout/cycle8" loCatId="cycle" qsTypeId="urn:microsoft.com/office/officeart/2005/8/quickstyle/simple1" qsCatId="simple" csTypeId="urn:microsoft.com/office/officeart/2005/8/colors/accent3_1" csCatId="accent3" phldr="1"/>
      <dgm:spPr/>
    </dgm:pt>
    <dgm:pt modelId="{CAF54775-7D3D-4767-A0BF-053E0FE13403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50000"/>
                </a:schemeClr>
              </a:solidFill>
            </a:rPr>
            <a:t>Cost Minimization Analysis (CMA) </a:t>
          </a:r>
        </a:p>
      </dgm:t>
    </dgm:pt>
    <dgm:pt modelId="{C6BAB030-6B63-4C7C-8530-5B81624C2DD2}" type="parTrans" cxnId="{435334AE-7C73-4C4D-8200-0CDDAF73E164}">
      <dgm:prSet/>
      <dgm:spPr/>
      <dgm:t>
        <a:bodyPr/>
        <a:lstStyle/>
        <a:p>
          <a:endParaRPr lang="en-US"/>
        </a:p>
      </dgm:t>
    </dgm:pt>
    <dgm:pt modelId="{CCA5C157-72C5-4FA9-8E3B-0CC430F50758}" type="sibTrans" cxnId="{435334AE-7C73-4C4D-8200-0CDDAF73E164}">
      <dgm:prSet/>
      <dgm:spPr/>
      <dgm:t>
        <a:bodyPr/>
        <a:lstStyle/>
        <a:p>
          <a:endParaRPr lang="en-US"/>
        </a:p>
      </dgm:t>
    </dgm:pt>
    <dgm:pt modelId="{1ED51599-D7BB-4798-B9F6-1FBD69C19EF8}">
      <dgm:prSet/>
      <dgm:spPr/>
      <dgm:t>
        <a:bodyPr/>
        <a:lstStyle/>
        <a:p>
          <a:r>
            <a:rPr lang="en-US" b="1" dirty="0">
              <a:solidFill>
                <a:schemeClr val="tx2">
                  <a:lumMod val="50000"/>
                </a:schemeClr>
              </a:solidFill>
            </a:rPr>
            <a:t>Cost Effectiveness Analysis (CEA)</a:t>
          </a:r>
        </a:p>
      </dgm:t>
    </dgm:pt>
    <dgm:pt modelId="{E82C57A5-44AE-4C22-9A02-AA6BD294DAF9}" type="parTrans" cxnId="{95FFB1DD-E73B-494D-A105-8D66C9FD5CD9}">
      <dgm:prSet/>
      <dgm:spPr/>
      <dgm:t>
        <a:bodyPr/>
        <a:lstStyle/>
        <a:p>
          <a:endParaRPr lang="en-US"/>
        </a:p>
      </dgm:t>
    </dgm:pt>
    <dgm:pt modelId="{5341212E-A187-4B77-85BA-05CAD8958BF0}" type="sibTrans" cxnId="{95FFB1DD-E73B-494D-A105-8D66C9FD5CD9}">
      <dgm:prSet/>
      <dgm:spPr/>
      <dgm:t>
        <a:bodyPr/>
        <a:lstStyle/>
        <a:p>
          <a:endParaRPr lang="en-US"/>
        </a:p>
      </dgm:t>
    </dgm:pt>
    <dgm:pt modelId="{2DA94B95-F3C7-4078-956F-53ED4A9CAE7A}">
      <dgm:prSet/>
      <dgm:spPr/>
      <dgm:t>
        <a:bodyPr/>
        <a:lstStyle/>
        <a:p>
          <a:r>
            <a:rPr lang="en-US" b="1" dirty="0">
              <a:solidFill>
                <a:schemeClr val="tx2">
                  <a:lumMod val="50000"/>
                </a:schemeClr>
              </a:solidFill>
            </a:rPr>
            <a:t>Cost Utility Analysis (CUA) </a:t>
          </a:r>
        </a:p>
      </dgm:t>
    </dgm:pt>
    <dgm:pt modelId="{E6594891-FF40-49A3-842A-4A60888B2CEA}" type="parTrans" cxnId="{73657D84-8AAF-4AB7-A7B3-876350738E3D}">
      <dgm:prSet/>
      <dgm:spPr/>
      <dgm:t>
        <a:bodyPr/>
        <a:lstStyle/>
        <a:p>
          <a:endParaRPr lang="en-US"/>
        </a:p>
      </dgm:t>
    </dgm:pt>
    <dgm:pt modelId="{D93601A6-CBC3-4E01-8618-A1525301982E}" type="sibTrans" cxnId="{73657D84-8AAF-4AB7-A7B3-876350738E3D}">
      <dgm:prSet/>
      <dgm:spPr/>
      <dgm:t>
        <a:bodyPr/>
        <a:lstStyle/>
        <a:p>
          <a:endParaRPr lang="en-US"/>
        </a:p>
      </dgm:t>
    </dgm:pt>
    <dgm:pt modelId="{33ADED59-C25A-4923-8A7C-5411AF5CAAAB}">
      <dgm:prSet/>
      <dgm:spPr/>
      <dgm:t>
        <a:bodyPr/>
        <a:lstStyle/>
        <a:p>
          <a:r>
            <a:rPr lang="en-US" b="1" dirty="0">
              <a:solidFill>
                <a:schemeClr val="tx2">
                  <a:lumMod val="50000"/>
                </a:schemeClr>
              </a:solidFill>
            </a:rPr>
            <a:t>Cost Benefit Analysis (CBA) </a:t>
          </a:r>
        </a:p>
      </dgm:t>
    </dgm:pt>
    <dgm:pt modelId="{D80A0C94-DB53-4878-BED7-7E963C92D32F}" type="parTrans" cxnId="{BD573AAF-B784-4E62-B073-B83ADBE2E1E9}">
      <dgm:prSet/>
      <dgm:spPr/>
      <dgm:t>
        <a:bodyPr/>
        <a:lstStyle/>
        <a:p>
          <a:endParaRPr lang="en-US"/>
        </a:p>
      </dgm:t>
    </dgm:pt>
    <dgm:pt modelId="{164B6FEB-0885-4746-AD6B-3CF9CB40D854}" type="sibTrans" cxnId="{BD573AAF-B784-4E62-B073-B83ADBE2E1E9}">
      <dgm:prSet/>
      <dgm:spPr/>
      <dgm:t>
        <a:bodyPr/>
        <a:lstStyle/>
        <a:p>
          <a:endParaRPr lang="en-US"/>
        </a:p>
      </dgm:t>
    </dgm:pt>
    <dgm:pt modelId="{DB959879-C5D3-49E1-A037-F1E9176B9F6E}" type="pres">
      <dgm:prSet presAssocID="{F10DF0EA-FE82-4CFD-8424-EB9F232E7582}" presName="compositeShape" presStyleCnt="0">
        <dgm:presLayoutVars>
          <dgm:chMax val="7"/>
          <dgm:dir/>
          <dgm:resizeHandles val="exact"/>
        </dgm:presLayoutVars>
      </dgm:prSet>
      <dgm:spPr/>
    </dgm:pt>
    <dgm:pt modelId="{03D600C8-8FF2-439C-AC72-84351660717B}" type="pres">
      <dgm:prSet presAssocID="{F10DF0EA-FE82-4CFD-8424-EB9F232E7582}" presName="wedge1" presStyleLbl="node1" presStyleIdx="0" presStyleCnt="4"/>
      <dgm:spPr/>
    </dgm:pt>
    <dgm:pt modelId="{EAF798EF-27CB-4B9C-818C-A460F6BC84D2}" type="pres">
      <dgm:prSet presAssocID="{F10DF0EA-FE82-4CFD-8424-EB9F232E7582}" presName="dummy1a" presStyleCnt="0"/>
      <dgm:spPr/>
    </dgm:pt>
    <dgm:pt modelId="{1B27EEB6-7DBE-4675-9A1F-C1E39F09B763}" type="pres">
      <dgm:prSet presAssocID="{F10DF0EA-FE82-4CFD-8424-EB9F232E7582}" presName="dummy1b" presStyleCnt="0"/>
      <dgm:spPr/>
    </dgm:pt>
    <dgm:pt modelId="{95A3059E-44C8-43D5-88AF-5FDE7B217B5E}" type="pres">
      <dgm:prSet presAssocID="{F10DF0EA-FE82-4CFD-8424-EB9F232E758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CE0574B-838A-40AC-8AF5-36D75C5DBA03}" type="pres">
      <dgm:prSet presAssocID="{F10DF0EA-FE82-4CFD-8424-EB9F232E7582}" presName="wedge2" presStyleLbl="node1" presStyleIdx="1" presStyleCnt="4"/>
      <dgm:spPr/>
    </dgm:pt>
    <dgm:pt modelId="{08D4FF18-1B16-491D-9D92-FAF17D1F30A0}" type="pres">
      <dgm:prSet presAssocID="{F10DF0EA-FE82-4CFD-8424-EB9F232E7582}" presName="dummy2a" presStyleCnt="0"/>
      <dgm:spPr/>
    </dgm:pt>
    <dgm:pt modelId="{9EF50DD1-CC4A-49BF-8FDE-05727A62EF28}" type="pres">
      <dgm:prSet presAssocID="{F10DF0EA-FE82-4CFD-8424-EB9F232E7582}" presName="dummy2b" presStyleCnt="0"/>
      <dgm:spPr/>
    </dgm:pt>
    <dgm:pt modelId="{3D8AD6B8-33A7-496F-9533-B8C8D047900A}" type="pres">
      <dgm:prSet presAssocID="{F10DF0EA-FE82-4CFD-8424-EB9F232E758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31A606F-FB2C-4252-8864-1626775A274D}" type="pres">
      <dgm:prSet presAssocID="{F10DF0EA-FE82-4CFD-8424-EB9F232E7582}" presName="wedge3" presStyleLbl="node1" presStyleIdx="2" presStyleCnt="4"/>
      <dgm:spPr/>
    </dgm:pt>
    <dgm:pt modelId="{A42941D9-D9DB-4918-915F-122CF896772B}" type="pres">
      <dgm:prSet presAssocID="{F10DF0EA-FE82-4CFD-8424-EB9F232E7582}" presName="dummy3a" presStyleCnt="0"/>
      <dgm:spPr/>
    </dgm:pt>
    <dgm:pt modelId="{73BF2AEF-5744-48FC-B083-BDD66C767858}" type="pres">
      <dgm:prSet presAssocID="{F10DF0EA-FE82-4CFD-8424-EB9F232E7582}" presName="dummy3b" presStyleCnt="0"/>
      <dgm:spPr/>
    </dgm:pt>
    <dgm:pt modelId="{E8AC19B0-7765-4547-ABA8-2BFA61FD4FAB}" type="pres">
      <dgm:prSet presAssocID="{F10DF0EA-FE82-4CFD-8424-EB9F232E758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24279FC-7421-4999-A0B5-BB6FAFE9C3E6}" type="pres">
      <dgm:prSet presAssocID="{F10DF0EA-FE82-4CFD-8424-EB9F232E7582}" presName="wedge4" presStyleLbl="node1" presStyleIdx="3" presStyleCnt="4"/>
      <dgm:spPr/>
    </dgm:pt>
    <dgm:pt modelId="{1599E780-2245-4191-B1FE-D59C0E8C16B2}" type="pres">
      <dgm:prSet presAssocID="{F10DF0EA-FE82-4CFD-8424-EB9F232E7582}" presName="dummy4a" presStyleCnt="0"/>
      <dgm:spPr/>
    </dgm:pt>
    <dgm:pt modelId="{9284E6D6-2181-4E7A-9411-97D85A65916E}" type="pres">
      <dgm:prSet presAssocID="{F10DF0EA-FE82-4CFD-8424-EB9F232E7582}" presName="dummy4b" presStyleCnt="0"/>
      <dgm:spPr/>
    </dgm:pt>
    <dgm:pt modelId="{FDBCFA95-0D8A-4796-8CD1-168ACD264D51}" type="pres">
      <dgm:prSet presAssocID="{F10DF0EA-FE82-4CFD-8424-EB9F232E758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C1CB289-7B35-42F4-864B-AC4F7AFAACD2}" type="pres">
      <dgm:prSet presAssocID="{CCA5C157-72C5-4FA9-8E3B-0CC430F50758}" presName="arrowWedge1" presStyleLbl="fgSibTrans2D1" presStyleIdx="0" presStyleCnt="4"/>
      <dgm:spPr/>
    </dgm:pt>
    <dgm:pt modelId="{5F2B35B7-1ED5-4DF3-A989-0D0C72661376}" type="pres">
      <dgm:prSet presAssocID="{5341212E-A187-4B77-85BA-05CAD8958BF0}" presName="arrowWedge2" presStyleLbl="fgSibTrans2D1" presStyleIdx="1" presStyleCnt="4"/>
      <dgm:spPr/>
    </dgm:pt>
    <dgm:pt modelId="{F6187AD5-D9A6-41E6-A02D-6EA1BE7CE78A}" type="pres">
      <dgm:prSet presAssocID="{D93601A6-CBC3-4E01-8618-A1525301982E}" presName="arrowWedge3" presStyleLbl="fgSibTrans2D1" presStyleIdx="2" presStyleCnt="4"/>
      <dgm:spPr/>
    </dgm:pt>
    <dgm:pt modelId="{186218AC-190F-4606-8C87-54DFA068852C}" type="pres">
      <dgm:prSet presAssocID="{164B6FEB-0885-4746-AD6B-3CF9CB40D854}" presName="arrowWedge4" presStyleLbl="fgSibTrans2D1" presStyleIdx="3" presStyleCnt="4"/>
      <dgm:spPr/>
    </dgm:pt>
  </dgm:ptLst>
  <dgm:cxnLst>
    <dgm:cxn modelId="{45802D07-3D10-4386-94F3-02B1C92196AE}" type="presOf" srcId="{2DA94B95-F3C7-4078-956F-53ED4A9CAE7A}" destId="{831A606F-FB2C-4252-8864-1626775A274D}" srcOrd="0" destOrd="0" presId="urn:microsoft.com/office/officeart/2005/8/layout/cycle8"/>
    <dgm:cxn modelId="{9F6F2C2F-34E5-4045-AA38-8BDEEA904926}" type="presOf" srcId="{33ADED59-C25A-4923-8A7C-5411AF5CAAAB}" destId="{FDBCFA95-0D8A-4796-8CD1-168ACD264D51}" srcOrd="1" destOrd="0" presId="urn:microsoft.com/office/officeart/2005/8/layout/cycle8"/>
    <dgm:cxn modelId="{AF06503E-238A-4419-8488-15B102FB5A70}" type="presOf" srcId="{33ADED59-C25A-4923-8A7C-5411AF5CAAAB}" destId="{224279FC-7421-4999-A0B5-BB6FAFE9C3E6}" srcOrd="0" destOrd="0" presId="urn:microsoft.com/office/officeart/2005/8/layout/cycle8"/>
    <dgm:cxn modelId="{78001767-E1FE-4593-B2D6-B721CEFB2998}" type="presOf" srcId="{2DA94B95-F3C7-4078-956F-53ED4A9CAE7A}" destId="{E8AC19B0-7765-4547-ABA8-2BFA61FD4FAB}" srcOrd="1" destOrd="0" presId="urn:microsoft.com/office/officeart/2005/8/layout/cycle8"/>
    <dgm:cxn modelId="{8E383755-9B1F-49D8-BAE4-75532C1BF476}" type="presOf" srcId="{CAF54775-7D3D-4767-A0BF-053E0FE13403}" destId="{03D600C8-8FF2-439C-AC72-84351660717B}" srcOrd="0" destOrd="0" presId="urn:microsoft.com/office/officeart/2005/8/layout/cycle8"/>
    <dgm:cxn modelId="{73657D84-8AAF-4AB7-A7B3-876350738E3D}" srcId="{F10DF0EA-FE82-4CFD-8424-EB9F232E7582}" destId="{2DA94B95-F3C7-4078-956F-53ED4A9CAE7A}" srcOrd="2" destOrd="0" parTransId="{E6594891-FF40-49A3-842A-4A60888B2CEA}" sibTransId="{D93601A6-CBC3-4E01-8618-A1525301982E}"/>
    <dgm:cxn modelId="{5F601398-DB18-4288-B817-D48628CD1EFB}" type="presOf" srcId="{F10DF0EA-FE82-4CFD-8424-EB9F232E7582}" destId="{DB959879-C5D3-49E1-A037-F1E9176B9F6E}" srcOrd="0" destOrd="0" presId="urn:microsoft.com/office/officeart/2005/8/layout/cycle8"/>
    <dgm:cxn modelId="{435334AE-7C73-4C4D-8200-0CDDAF73E164}" srcId="{F10DF0EA-FE82-4CFD-8424-EB9F232E7582}" destId="{CAF54775-7D3D-4767-A0BF-053E0FE13403}" srcOrd="0" destOrd="0" parTransId="{C6BAB030-6B63-4C7C-8530-5B81624C2DD2}" sibTransId="{CCA5C157-72C5-4FA9-8E3B-0CC430F50758}"/>
    <dgm:cxn modelId="{BD573AAF-B784-4E62-B073-B83ADBE2E1E9}" srcId="{F10DF0EA-FE82-4CFD-8424-EB9F232E7582}" destId="{33ADED59-C25A-4923-8A7C-5411AF5CAAAB}" srcOrd="3" destOrd="0" parTransId="{D80A0C94-DB53-4878-BED7-7E963C92D32F}" sibTransId="{164B6FEB-0885-4746-AD6B-3CF9CB40D854}"/>
    <dgm:cxn modelId="{96E714B1-DE55-4E14-8C29-B50C8CF641A3}" type="presOf" srcId="{CAF54775-7D3D-4767-A0BF-053E0FE13403}" destId="{95A3059E-44C8-43D5-88AF-5FDE7B217B5E}" srcOrd="1" destOrd="0" presId="urn:microsoft.com/office/officeart/2005/8/layout/cycle8"/>
    <dgm:cxn modelId="{ED9D57C1-F8A1-4D9D-A40E-95B493D9C0D2}" type="presOf" srcId="{1ED51599-D7BB-4798-B9F6-1FBD69C19EF8}" destId="{3CE0574B-838A-40AC-8AF5-36D75C5DBA03}" srcOrd="0" destOrd="0" presId="urn:microsoft.com/office/officeart/2005/8/layout/cycle8"/>
    <dgm:cxn modelId="{8B3A71C3-1663-4BA2-8515-20B6AFB428B3}" type="presOf" srcId="{1ED51599-D7BB-4798-B9F6-1FBD69C19EF8}" destId="{3D8AD6B8-33A7-496F-9533-B8C8D047900A}" srcOrd="1" destOrd="0" presId="urn:microsoft.com/office/officeart/2005/8/layout/cycle8"/>
    <dgm:cxn modelId="{95FFB1DD-E73B-494D-A105-8D66C9FD5CD9}" srcId="{F10DF0EA-FE82-4CFD-8424-EB9F232E7582}" destId="{1ED51599-D7BB-4798-B9F6-1FBD69C19EF8}" srcOrd="1" destOrd="0" parTransId="{E82C57A5-44AE-4C22-9A02-AA6BD294DAF9}" sibTransId="{5341212E-A187-4B77-85BA-05CAD8958BF0}"/>
    <dgm:cxn modelId="{5ECD3391-5400-4A0E-9996-1044F63E657E}" type="presParOf" srcId="{DB959879-C5D3-49E1-A037-F1E9176B9F6E}" destId="{03D600C8-8FF2-439C-AC72-84351660717B}" srcOrd="0" destOrd="0" presId="urn:microsoft.com/office/officeart/2005/8/layout/cycle8"/>
    <dgm:cxn modelId="{5096ACC3-8954-4513-8691-FEFAEDE422C5}" type="presParOf" srcId="{DB959879-C5D3-49E1-A037-F1E9176B9F6E}" destId="{EAF798EF-27CB-4B9C-818C-A460F6BC84D2}" srcOrd="1" destOrd="0" presId="urn:microsoft.com/office/officeart/2005/8/layout/cycle8"/>
    <dgm:cxn modelId="{DE8FC65A-2505-4320-ADE5-666CA06D2F04}" type="presParOf" srcId="{DB959879-C5D3-49E1-A037-F1E9176B9F6E}" destId="{1B27EEB6-7DBE-4675-9A1F-C1E39F09B763}" srcOrd="2" destOrd="0" presId="urn:microsoft.com/office/officeart/2005/8/layout/cycle8"/>
    <dgm:cxn modelId="{BA340194-1C2B-4385-9F40-1054C0814B84}" type="presParOf" srcId="{DB959879-C5D3-49E1-A037-F1E9176B9F6E}" destId="{95A3059E-44C8-43D5-88AF-5FDE7B217B5E}" srcOrd="3" destOrd="0" presId="urn:microsoft.com/office/officeart/2005/8/layout/cycle8"/>
    <dgm:cxn modelId="{7673425D-87E2-4F97-9582-BC1331C74FC5}" type="presParOf" srcId="{DB959879-C5D3-49E1-A037-F1E9176B9F6E}" destId="{3CE0574B-838A-40AC-8AF5-36D75C5DBA03}" srcOrd="4" destOrd="0" presId="urn:microsoft.com/office/officeart/2005/8/layout/cycle8"/>
    <dgm:cxn modelId="{D1E53D7A-71D7-484C-A396-0A7FE192E520}" type="presParOf" srcId="{DB959879-C5D3-49E1-A037-F1E9176B9F6E}" destId="{08D4FF18-1B16-491D-9D92-FAF17D1F30A0}" srcOrd="5" destOrd="0" presId="urn:microsoft.com/office/officeart/2005/8/layout/cycle8"/>
    <dgm:cxn modelId="{0D1BD24D-A045-4DA3-8B8C-A14EC691D779}" type="presParOf" srcId="{DB959879-C5D3-49E1-A037-F1E9176B9F6E}" destId="{9EF50DD1-CC4A-49BF-8FDE-05727A62EF28}" srcOrd="6" destOrd="0" presId="urn:microsoft.com/office/officeart/2005/8/layout/cycle8"/>
    <dgm:cxn modelId="{58609806-82EC-4874-B8C5-9A36D1496E84}" type="presParOf" srcId="{DB959879-C5D3-49E1-A037-F1E9176B9F6E}" destId="{3D8AD6B8-33A7-496F-9533-B8C8D047900A}" srcOrd="7" destOrd="0" presId="urn:microsoft.com/office/officeart/2005/8/layout/cycle8"/>
    <dgm:cxn modelId="{5213D0B0-DD0E-423B-8D87-645762B82D60}" type="presParOf" srcId="{DB959879-C5D3-49E1-A037-F1E9176B9F6E}" destId="{831A606F-FB2C-4252-8864-1626775A274D}" srcOrd="8" destOrd="0" presId="urn:microsoft.com/office/officeart/2005/8/layout/cycle8"/>
    <dgm:cxn modelId="{DBCABE91-AFD0-479F-92A3-E7C9E3AFA4F6}" type="presParOf" srcId="{DB959879-C5D3-49E1-A037-F1E9176B9F6E}" destId="{A42941D9-D9DB-4918-915F-122CF896772B}" srcOrd="9" destOrd="0" presId="urn:microsoft.com/office/officeart/2005/8/layout/cycle8"/>
    <dgm:cxn modelId="{E971E4D5-CE97-41F2-97A6-EFCF075C0DBC}" type="presParOf" srcId="{DB959879-C5D3-49E1-A037-F1E9176B9F6E}" destId="{73BF2AEF-5744-48FC-B083-BDD66C767858}" srcOrd="10" destOrd="0" presId="urn:microsoft.com/office/officeart/2005/8/layout/cycle8"/>
    <dgm:cxn modelId="{1E6472B2-4314-4D56-B695-9C8DD85195BC}" type="presParOf" srcId="{DB959879-C5D3-49E1-A037-F1E9176B9F6E}" destId="{E8AC19B0-7765-4547-ABA8-2BFA61FD4FAB}" srcOrd="11" destOrd="0" presId="urn:microsoft.com/office/officeart/2005/8/layout/cycle8"/>
    <dgm:cxn modelId="{DF3709A4-3291-404D-A527-B6ED40FC711F}" type="presParOf" srcId="{DB959879-C5D3-49E1-A037-F1E9176B9F6E}" destId="{224279FC-7421-4999-A0B5-BB6FAFE9C3E6}" srcOrd="12" destOrd="0" presId="urn:microsoft.com/office/officeart/2005/8/layout/cycle8"/>
    <dgm:cxn modelId="{672DBD2C-62B6-4DA8-A317-DFE92108B489}" type="presParOf" srcId="{DB959879-C5D3-49E1-A037-F1E9176B9F6E}" destId="{1599E780-2245-4191-B1FE-D59C0E8C16B2}" srcOrd="13" destOrd="0" presId="urn:microsoft.com/office/officeart/2005/8/layout/cycle8"/>
    <dgm:cxn modelId="{0D1AC839-E79D-4A99-94F5-2F9CA9240DC7}" type="presParOf" srcId="{DB959879-C5D3-49E1-A037-F1E9176B9F6E}" destId="{9284E6D6-2181-4E7A-9411-97D85A65916E}" srcOrd="14" destOrd="0" presId="urn:microsoft.com/office/officeart/2005/8/layout/cycle8"/>
    <dgm:cxn modelId="{14F7EF96-2B65-481A-8828-7894F0E52EEE}" type="presParOf" srcId="{DB959879-C5D3-49E1-A037-F1E9176B9F6E}" destId="{FDBCFA95-0D8A-4796-8CD1-168ACD264D51}" srcOrd="15" destOrd="0" presId="urn:microsoft.com/office/officeart/2005/8/layout/cycle8"/>
    <dgm:cxn modelId="{7FBBFB75-2E10-4D87-B25C-F86AFDFE31F7}" type="presParOf" srcId="{DB959879-C5D3-49E1-A037-F1E9176B9F6E}" destId="{0C1CB289-7B35-42F4-864B-AC4F7AFAACD2}" srcOrd="16" destOrd="0" presId="urn:microsoft.com/office/officeart/2005/8/layout/cycle8"/>
    <dgm:cxn modelId="{27AAAEE4-2B6C-455B-9AF4-786FC5FB3506}" type="presParOf" srcId="{DB959879-C5D3-49E1-A037-F1E9176B9F6E}" destId="{5F2B35B7-1ED5-4DF3-A989-0D0C72661376}" srcOrd="17" destOrd="0" presId="urn:microsoft.com/office/officeart/2005/8/layout/cycle8"/>
    <dgm:cxn modelId="{847D9C89-3D0E-4FDE-AE68-E830F945B93A}" type="presParOf" srcId="{DB959879-C5D3-49E1-A037-F1E9176B9F6E}" destId="{F6187AD5-D9A6-41E6-A02D-6EA1BE7CE78A}" srcOrd="18" destOrd="0" presId="urn:microsoft.com/office/officeart/2005/8/layout/cycle8"/>
    <dgm:cxn modelId="{7BBCA9E6-78FA-445E-BC6B-BC6FFA7B037B}" type="presParOf" srcId="{DB959879-C5D3-49E1-A037-F1E9176B9F6E}" destId="{186218AC-190F-4606-8C87-54DFA068852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600C8-8FF2-439C-AC72-84351660717B}">
      <dsp:nvSpPr>
        <dsp:cNvPr id="0" name=""/>
        <dsp:cNvSpPr/>
      </dsp:nvSpPr>
      <dsp:spPr>
        <a:xfrm>
          <a:off x="2565980" y="341879"/>
          <a:ext cx="4587240" cy="458724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Cost Minimization Analysis (CMA) </a:t>
          </a:r>
        </a:p>
      </dsp:txBody>
      <dsp:txXfrm>
        <a:off x="5001039" y="1292640"/>
        <a:ext cx="1692910" cy="1256030"/>
      </dsp:txXfrm>
    </dsp:sp>
    <dsp:sp modelId="{3CE0574B-838A-40AC-8AF5-36D75C5DBA03}">
      <dsp:nvSpPr>
        <dsp:cNvPr id="0" name=""/>
        <dsp:cNvSpPr/>
      </dsp:nvSpPr>
      <dsp:spPr>
        <a:xfrm>
          <a:off x="2565980" y="495880"/>
          <a:ext cx="4587240" cy="458724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Cost Effectiveness Analysis (CEA)</a:t>
          </a:r>
        </a:p>
      </dsp:txBody>
      <dsp:txXfrm>
        <a:off x="5001039" y="2876330"/>
        <a:ext cx="1692910" cy="1256030"/>
      </dsp:txXfrm>
    </dsp:sp>
    <dsp:sp modelId="{831A606F-FB2C-4252-8864-1626775A274D}">
      <dsp:nvSpPr>
        <dsp:cNvPr id="0" name=""/>
        <dsp:cNvSpPr/>
      </dsp:nvSpPr>
      <dsp:spPr>
        <a:xfrm>
          <a:off x="2411979" y="495880"/>
          <a:ext cx="4587240" cy="458724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Cost Utility Analysis (CUA) </a:t>
          </a:r>
        </a:p>
      </dsp:txBody>
      <dsp:txXfrm>
        <a:off x="2871249" y="2876330"/>
        <a:ext cx="1692910" cy="1256030"/>
      </dsp:txXfrm>
    </dsp:sp>
    <dsp:sp modelId="{224279FC-7421-4999-A0B5-BB6FAFE9C3E6}">
      <dsp:nvSpPr>
        <dsp:cNvPr id="0" name=""/>
        <dsp:cNvSpPr/>
      </dsp:nvSpPr>
      <dsp:spPr>
        <a:xfrm>
          <a:off x="2411979" y="341879"/>
          <a:ext cx="4587240" cy="458724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Cost Benefit Analysis (CBA) </a:t>
          </a:r>
        </a:p>
      </dsp:txBody>
      <dsp:txXfrm>
        <a:off x="2871249" y="1292640"/>
        <a:ext cx="1692910" cy="1256030"/>
      </dsp:txXfrm>
    </dsp:sp>
    <dsp:sp modelId="{0C1CB289-7B35-42F4-864B-AC4F7AFAACD2}">
      <dsp:nvSpPr>
        <dsp:cNvPr id="0" name=""/>
        <dsp:cNvSpPr/>
      </dsp:nvSpPr>
      <dsp:spPr>
        <a:xfrm>
          <a:off x="2282008" y="57907"/>
          <a:ext cx="5155184" cy="51551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B35B7-1ED5-4DF3-A989-0D0C72661376}">
      <dsp:nvSpPr>
        <dsp:cNvPr id="0" name=""/>
        <dsp:cNvSpPr/>
      </dsp:nvSpPr>
      <dsp:spPr>
        <a:xfrm>
          <a:off x="2282008" y="211908"/>
          <a:ext cx="5155184" cy="51551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87AD5-D9A6-41E6-A02D-6EA1BE7CE78A}">
      <dsp:nvSpPr>
        <dsp:cNvPr id="0" name=""/>
        <dsp:cNvSpPr/>
      </dsp:nvSpPr>
      <dsp:spPr>
        <a:xfrm>
          <a:off x="2128007" y="211908"/>
          <a:ext cx="5155184" cy="51551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218AC-190F-4606-8C87-54DFA068852C}">
      <dsp:nvSpPr>
        <dsp:cNvPr id="0" name=""/>
        <dsp:cNvSpPr/>
      </dsp:nvSpPr>
      <dsp:spPr>
        <a:xfrm>
          <a:off x="2128007" y="57907"/>
          <a:ext cx="5155184" cy="51551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6F72-58DC-4DC3-AF05-2F611F4BE19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3BD27-E170-4847-9110-1E153DA6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3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65F7A-7C1E-B74F-B165-BFA7E637A22E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992EA-5C04-CB4E-92D7-73D18B547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cp-3.org/economic-evaluations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992EA-5C04-CB4E-92D7-73D18B5474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 Control Priorities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provides a periodic review of the most up-to-date evidence on cost-effective interventions to address the burden of disease in low-resource settings.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you’ll find in each volume …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each volume has a structure and content specific to its topic, volumes contain the following sections. 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Burden –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review of the disease burden for each topic.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Interventions –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for health and intersectoral policy interventions that have demonstrated effectiveness, feasibility, and cost-effectiveness in low-resource settings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Economic Analysis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presentation of the relevant costing, cost-benefit analysis, cost effectiveness analysis and extended cost effectiveness analysis, both from the literature and newly conducted for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DCP3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0" u="sng" dirty="0"/>
              <a:t>These</a:t>
            </a:r>
            <a:r>
              <a:rPr lang="en-US" b="1" i="0" u="sng" baseline="0" dirty="0"/>
              <a:t> have been important contributions but they are static in time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i="0" baseline="0" dirty="0"/>
              <a:t>We don’t know if there will be a next iteration!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i="0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i="0" baseline="0" dirty="0"/>
              <a:t>Need for ongoing resources as new information becomes available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4BE3B-B1CA-4775-990E-9F615F47C4D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011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Developed</a:t>
            </a:r>
            <a:r>
              <a:rPr lang="en-US" baseline="0" dirty="0"/>
              <a:t> starting in 2015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4BE3B-B1CA-4775-990E-9F615F47C4D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642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4BE3B-B1CA-4775-990E-9F615F47C4D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93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7824" indent="-283778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5113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9159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43204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97249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51295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05340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59385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4486346-6969-4E81-B762-5D77C294C8EB}" type="slidenum">
              <a:rPr lang="en-US" altLang="en-US" smtClean="0">
                <a:latin typeface="Arial" pitchFamily="34" charset="0"/>
              </a:rPr>
              <a:pPr/>
              <a:t>35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7824" indent="-283778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5113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9159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43204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97249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51295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05340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59385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4486346-6969-4E81-B762-5D77C294C8EB}" type="slidenum">
              <a:rPr lang="en-US" altLang="en-US" smtClean="0">
                <a:latin typeface="Arial" pitchFamily="34" charset="0"/>
              </a:rPr>
              <a:pPr/>
              <a:t>36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02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7824" indent="-283778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5113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9159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43204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97249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51295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05340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59385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4486346-6969-4E81-B762-5D77C294C8EB}" type="slidenum">
              <a:rPr lang="en-US" altLang="en-US" smtClean="0">
                <a:latin typeface="Arial" pitchFamily="34" charset="0"/>
              </a:rPr>
              <a:pPr/>
              <a:t>37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9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7824" indent="-283778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35113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89159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43204" indent="-227023" defTabSz="9175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97249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51295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05340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59385" indent="-227023" defTabSz="917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4486346-6969-4E81-B762-5D77C294C8EB}" type="slidenum">
              <a:rPr lang="en-US" altLang="en-US" smtClean="0">
                <a:latin typeface="Arial" pitchFamily="34" charset="0"/>
              </a:rPr>
              <a:pPr/>
              <a:t>38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44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2150"/>
            <a:ext cx="6157912" cy="3463925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114" y="4388451"/>
            <a:ext cx="5562610" cy="41596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Note incremental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DADC0-D784-45DB-A734-84329972919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Stepwise logic:</a:t>
            </a:r>
          </a:p>
          <a:p>
            <a:pPr marL="228600" indent="-228600">
              <a:buAutoNum type="arabicParenBoth"/>
            </a:pPr>
            <a:r>
              <a:rPr lang="en-US" dirty="0"/>
              <a:t>BURDEN What</a:t>
            </a:r>
            <a:r>
              <a:rPr lang="en-US" baseline="0" dirty="0"/>
              <a:t> conditions are the greatest contributors to burden in your setting; may not be those getting the most press or gov’t attention</a:t>
            </a:r>
          </a:p>
          <a:p>
            <a:pPr marL="228600" indent="-228600">
              <a:buAutoNum type="arabicParenBoth"/>
            </a:pPr>
            <a:r>
              <a:rPr lang="en-US" baseline="0" dirty="0"/>
              <a:t>EFFECTIVE SOLUTIONS Essentially, what interventions produce the optimum health gain (we’ll talk about how to measure that appropriately in a bit)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COST EFFECCTIVENESS If you need to invest additional monies in an intervention, how do you know it’s “worth it”?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FEE4-5297-4C5B-998A-2C8758F9D4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6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940445" y="0"/>
            <a:ext cx="3014393" cy="46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34" tIns="46268" rIns="92534" bIns="46268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940445" y="8778481"/>
            <a:ext cx="3014393" cy="4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78" tIns="0" rIns="19278" bIns="0" anchor="b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/>
              <a:t>93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" y="8778481"/>
            <a:ext cx="3014393" cy="4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34" tIns="46268" rIns="92534" bIns="46268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" y="0"/>
            <a:ext cx="3014393" cy="46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34" tIns="46268" rIns="92534" bIns="46268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35688" cy="3452813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2150"/>
            <a:ext cx="6157912" cy="346551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2150"/>
            <a:ext cx="6157912" cy="346551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9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992EA-5C04-CB4E-92D7-73D18B5474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992EA-5C04-CB4E-92D7-73D18B5474C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51BAA36-6B12-164D-9096-907924771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58" y="4909625"/>
            <a:ext cx="11895342" cy="1948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4E1F0-2DDD-B24E-B34F-BB82893F4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129" y="393895"/>
            <a:ext cx="7245235" cy="2007470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073D0-07BC-B142-B966-7B641EB57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129" y="2530856"/>
            <a:ext cx="7245235" cy="13146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4783-C3A6-9549-A20C-30EE98F5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8129" y="6363384"/>
            <a:ext cx="12871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B9F35-1B2B-0E40-AD23-95D97296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11269 PPT Joint Logo Template 16-9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92" y="5997624"/>
            <a:ext cx="147127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9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A147-24B5-0945-A4F3-27E25722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E0C3-F6B2-1E4C-99D5-66902EDA4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D649A-CCE3-B74F-A821-F84C0A80F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99B40-FDE3-0D40-AA01-5B86995E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302" y="6363384"/>
            <a:ext cx="124381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878787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3CBE7-2443-5B4A-9AF0-4C515ADA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78787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F8BAF-B012-4243-8928-197563ED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5297" y="6363384"/>
            <a:ext cx="753794" cy="365125"/>
          </a:xfrm>
          <a:prstGeom prst="rect">
            <a:avLst/>
          </a:prstGeom>
        </p:spPr>
        <p:txBody>
          <a:bodyPr/>
          <a:lstStyle/>
          <a:p>
            <a:fld id="{1EDA815C-D1BC-8E41-BB83-9FBB167EFF6E}" type="slidenum">
              <a:rPr lang="en-US" smtClean="0">
                <a:solidFill>
                  <a:srgbClr val="F7941D"/>
                </a:solidFill>
              </a:rPr>
              <a:pPr/>
              <a:t>‹#›</a:t>
            </a:fld>
            <a:endParaRPr lang="en-US">
              <a:solidFill>
                <a:srgbClr val="F794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4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DD06-4281-954A-BC57-85DE1407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6ACB-723A-3747-8157-A2162E84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65932-E711-7446-9897-9885CDBD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76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93F4-106F-144E-99E6-5E40C40D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BB84-E594-534F-B915-5D3D54747B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2043E-88D1-A847-9BF6-5F3503BC2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852EC-2EC0-7F45-B624-007452ED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302" y="6363384"/>
            <a:ext cx="124381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878787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A8DA2-01F7-074C-A311-B5052DEA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78787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EAD1F-4C00-D04F-9426-A93C565E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5297" y="6363384"/>
            <a:ext cx="753794" cy="365125"/>
          </a:xfrm>
          <a:prstGeom prst="rect">
            <a:avLst/>
          </a:prstGeom>
        </p:spPr>
        <p:txBody>
          <a:bodyPr/>
          <a:lstStyle/>
          <a:p>
            <a:fld id="{1EDA815C-D1BC-8E41-BB83-9FBB167EFF6E}" type="slidenum">
              <a:rPr lang="en-US" smtClean="0">
                <a:solidFill>
                  <a:srgbClr val="F7941D"/>
                </a:solidFill>
              </a:rPr>
              <a:pPr/>
              <a:t>‹#›</a:t>
            </a:fld>
            <a:endParaRPr lang="en-US">
              <a:solidFill>
                <a:srgbClr val="F794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6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10820400" cy="1162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828800"/>
            <a:ext cx="528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828800"/>
            <a:ext cx="52832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823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84037FE-0E7C-4F48-B846-3680700B3B3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44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223A-9147-1D40-AF96-628DE8D2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51" y="464234"/>
            <a:ext cx="10875498" cy="874710"/>
          </a:xfrm>
        </p:spPr>
        <p:txBody>
          <a:bodyPr>
            <a:normAutofit/>
          </a:bodyPr>
          <a:lstStyle>
            <a:lvl1pPr>
              <a:defRPr sz="4400" b="1" i="0">
                <a:latin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7ABCC-9EBD-624A-A4B3-870B06551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51" y="1583871"/>
            <a:ext cx="10875498" cy="4593092"/>
          </a:xfrm>
        </p:spPr>
        <p:txBody>
          <a:bodyPr/>
          <a:lstStyle>
            <a:lvl1pPr>
              <a:defRPr sz="3200" b="1">
                <a:solidFill>
                  <a:srgbClr val="000000"/>
                </a:solidFill>
              </a:defRPr>
            </a:lvl1pPr>
            <a:lvl2pPr>
              <a:defRPr b="1">
                <a:solidFill>
                  <a:srgbClr val="000000"/>
                </a:solidFill>
              </a:defRPr>
            </a:lvl2pPr>
            <a:lvl3pPr>
              <a:defRPr b="1">
                <a:solidFill>
                  <a:srgbClr val="000000"/>
                </a:solidFill>
              </a:defRPr>
            </a:lvl3pPr>
            <a:lvl4pPr>
              <a:defRPr b="1">
                <a:solidFill>
                  <a:srgbClr val="000000"/>
                </a:solidFill>
              </a:defRPr>
            </a:lvl4pPr>
            <a:lvl5pPr>
              <a:defRPr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23B2B-A69C-EA42-A577-811A4645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6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A147-24B5-0945-A4F3-27E25722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E0C3-F6B2-1E4C-99D5-66902EDA4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D649A-CCE3-B74F-A821-F84C0A80F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99B40-FDE3-0D40-AA01-5B86995E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302" y="6363384"/>
            <a:ext cx="124381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3CBE7-2443-5B4A-9AF0-4C515ADA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3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DD06-4281-954A-BC57-85DE1407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6ACB-723A-3747-8157-A2162E84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3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65932-E711-7446-9897-9885CDBD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5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93F4-106F-144E-99E6-5E40C40D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BB84-E594-534F-B915-5D3D54747B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2043E-88D1-A847-9BF6-5F3503BC2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A8DA2-01F7-074C-A311-B5052DEA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96000"/>
            <a:ext cx="12192000" cy="64008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361629"/>
            <a:ext cx="2844800" cy="365125"/>
          </a:xfrm>
          <a:prstGeom prst="rect">
            <a:avLst/>
          </a:prstGeom>
        </p:spPr>
        <p:txBody>
          <a:bodyPr/>
          <a:lstStyle/>
          <a:p>
            <a:fld id="{27FDED47-8595-4620-ACAC-B1C0DAEE13C4}" type="slidenum">
              <a:rPr lang="en-US" smtClean="0">
                <a:solidFill>
                  <a:srgbClr val="F79646"/>
                </a:solidFill>
              </a:rPr>
              <a:pPr/>
              <a:t>‹#›</a:t>
            </a:fld>
            <a:endParaRPr lang="en-US">
              <a:solidFill>
                <a:srgbClr val="F7964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4186" r="7055" b="29302"/>
          <a:stretch/>
        </p:blipFill>
        <p:spPr>
          <a:xfrm>
            <a:off x="10261600" y="6191758"/>
            <a:ext cx="1355331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233160"/>
            <a:ext cx="185007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51BAA36-6B12-164D-9096-907924771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58" y="4909625"/>
            <a:ext cx="11895342" cy="1948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4E1F0-2DDD-B24E-B34F-BB82893F4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129" y="393895"/>
            <a:ext cx="7245235" cy="2007470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073D0-07BC-B142-B966-7B641EB57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129" y="2530856"/>
            <a:ext cx="7245235" cy="13146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4783-C3A6-9549-A20C-30EE98F5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8129" y="6363384"/>
            <a:ext cx="12871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878787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B9F35-1B2B-0E40-AD23-95D97296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8787"/>
              </a:solidFill>
            </a:endParaRPr>
          </a:p>
        </p:txBody>
      </p:sp>
      <p:pic>
        <p:nvPicPr>
          <p:cNvPr id="8" name="Picture 7" descr="11269 PPT Joint Logo Template 16-9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92" y="5997624"/>
            <a:ext cx="147127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1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223A-9147-1D40-AF96-628DE8D2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7ABCC-9EBD-624A-A4B3-870B0655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23B2B-A69C-EA42-A577-811A4645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4EE53-3E80-ED4B-9298-6C49E816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51" y="464234"/>
            <a:ext cx="10875498" cy="7195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788E4-D048-864C-84F5-EA0799D7E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251" y="1347107"/>
            <a:ext cx="10875498" cy="4829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D4E8A-87CA-C84E-877A-C2452BCE9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3063" y="6363384"/>
            <a:ext cx="5965874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ctr"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0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7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Calibri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40000"/>
            <a:lumOff val="60000"/>
          </a:schemeClr>
        </a:buClr>
        <a:buFont typeface="Arial" panose="020B0604020202020204" pitchFamily="34" charset="0"/>
        <a:buChar char="•"/>
        <a:defRPr sz="3600" b="1" i="0" kern="1200">
          <a:solidFill>
            <a:srgbClr val="000000"/>
          </a:solidFill>
          <a:latin typeface="Calibri"/>
          <a:ea typeface="+mn-ea"/>
          <a:cs typeface="+mn-cs"/>
        </a:defRPr>
      </a:lvl1pPr>
      <a:lvl2pPr marL="635000" indent="-400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—"/>
        <a:tabLst/>
        <a:defRPr sz="2400" b="1" i="0" kern="1200">
          <a:solidFill>
            <a:srgbClr val="000000"/>
          </a:solidFill>
          <a:latin typeface="Calibri"/>
          <a:ea typeface="+mn-ea"/>
          <a:cs typeface="+mn-cs"/>
        </a:defRPr>
      </a:lvl2pPr>
      <a:lvl3pPr marL="1033463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1" i="0" kern="1200">
          <a:solidFill>
            <a:srgbClr val="000000"/>
          </a:solidFill>
          <a:latin typeface="Calibri"/>
          <a:ea typeface="+mn-ea"/>
          <a:cs typeface="+mn-cs"/>
        </a:defRPr>
      </a:lvl3pPr>
      <a:lvl4pPr marL="1490663" indent="-28575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—"/>
        <a:tabLst/>
        <a:defRPr sz="1800" b="1" i="1" kern="1200">
          <a:solidFill>
            <a:srgbClr val="000000"/>
          </a:solidFill>
          <a:latin typeface="Calibri"/>
          <a:ea typeface="+mn-ea"/>
          <a:cs typeface="+mn-cs"/>
        </a:defRPr>
      </a:lvl4pPr>
      <a:lvl5pPr marL="1890713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1" i="0" kern="1200">
          <a:solidFill>
            <a:srgbClr val="000000"/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4EE53-3E80-ED4B-9298-6C49E816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51" y="464234"/>
            <a:ext cx="10875498" cy="7032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788E4-D048-864C-84F5-EA0799D7E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251" y="1322614"/>
            <a:ext cx="10875498" cy="48543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D4E8A-87CA-C84E-877A-C2452BCE9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3063" y="6363384"/>
            <a:ext cx="5965874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ctr">
              <a:defRPr sz="1400" b="0" i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2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72" r:id="rId7"/>
    <p:sldLayoutId id="2147483673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Calibri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40000"/>
            <a:lumOff val="60000"/>
          </a:schemeClr>
        </a:buClr>
        <a:buFont typeface="Arial" panose="020B0604020202020204" pitchFamily="34" charset="0"/>
        <a:buChar char="•"/>
        <a:defRPr sz="3600" b="1" i="0" kern="1200">
          <a:solidFill>
            <a:srgbClr val="000000"/>
          </a:solidFill>
          <a:latin typeface="Calibri"/>
          <a:ea typeface="+mn-ea"/>
          <a:cs typeface="+mn-cs"/>
        </a:defRPr>
      </a:lvl1pPr>
      <a:lvl2pPr marL="635000" indent="-400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—"/>
        <a:tabLst/>
        <a:defRPr sz="2400" b="1" i="0" kern="1200">
          <a:solidFill>
            <a:srgbClr val="000000"/>
          </a:solidFill>
          <a:latin typeface="Calibri"/>
          <a:ea typeface="+mn-ea"/>
          <a:cs typeface="+mn-cs"/>
        </a:defRPr>
      </a:lvl2pPr>
      <a:lvl3pPr marL="1033463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1" i="0" kern="1200">
          <a:solidFill>
            <a:srgbClr val="000000"/>
          </a:solidFill>
          <a:latin typeface="Calibri"/>
          <a:ea typeface="+mn-ea"/>
          <a:cs typeface="+mn-cs"/>
        </a:defRPr>
      </a:lvl3pPr>
      <a:lvl4pPr marL="1490663" indent="-28575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—"/>
        <a:tabLst/>
        <a:defRPr sz="1800" b="1" i="1" kern="1200">
          <a:solidFill>
            <a:srgbClr val="000000"/>
          </a:solidFill>
          <a:latin typeface="Calibri"/>
          <a:ea typeface="+mn-ea"/>
          <a:cs typeface="+mn-cs"/>
        </a:defRPr>
      </a:lvl4pPr>
      <a:lvl5pPr marL="1890713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1" i="0" kern="1200">
          <a:solidFill>
            <a:srgbClr val="000000"/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spor.org/peguidelines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496478BC-7FC1-9445-9BD0-AD15D3106876}"/>
              </a:ext>
            </a:extLst>
          </p:cNvPr>
          <p:cNvSpPr txBox="1">
            <a:spLocks/>
          </p:cNvSpPr>
          <p:nvPr/>
        </p:nvSpPr>
        <p:spPr>
          <a:xfrm>
            <a:off x="2136146" y="2880396"/>
            <a:ext cx="5971398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Tara Lavelle, PhD</a:t>
            </a:r>
          </a:p>
          <a:p>
            <a:pPr marL="0" marR="0" lvl="0" indent="0" algn="l" defTabSz="914400" rtl="0" eaLnBrk="1" fontAlgn="auto" latinLnBrk="0" hangingPunct="1"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Assistant Professor</a:t>
            </a:r>
          </a:p>
          <a:p>
            <a:pPr marL="0" marR="0" lvl="0" indent="0" algn="l" defTabSz="914400" rtl="0" eaLnBrk="1" fontAlgn="auto" latinLnBrk="0" hangingPunct="1"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Tufts University</a:t>
            </a:r>
          </a:p>
          <a:p>
            <a:pPr marL="0" marR="0" lvl="0" indent="0" algn="l" defTabSz="914400" rtl="0" eaLnBrk="1" fontAlgn="auto" latinLnBrk="0" hangingPunct="1"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June 25, 2019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egular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9664879-ABF4-4844-92AD-81BDFD4ECA67}"/>
              </a:ext>
            </a:extLst>
          </p:cNvPr>
          <p:cNvSpPr txBox="1">
            <a:spLocks/>
          </p:cNvSpPr>
          <p:nvPr/>
        </p:nvSpPr>
        <p:spPr>
          <a:xfrm>
            <a:off x="409302" y="1308247"/>
            <a:ext cx="7698241" cy="12187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Introduction to Health Economics (1)</a:t>
            </a:r>
            <a:endParaRPr lang="en-US" sz="4400" b="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4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56" y="1328203"/>
            <a:ext cx="9794422" cy="56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6185" y="340325"/>
            <a:ext cx="11348357" cy="8382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Why does that matter?</a:t>
            </a:r>
            <a:br>
              <a:rPr lang="en-US" altLang="en-US" sz="4000" dirty="0"/>
            </a:br>
            <a:r>
              <a:rPr lang="en-US" altLang="en-US" sz="4000" b="0" dirty="0"/>
              <a:t>Worrying trend in health care spending</a:t>
            </a:r>
          </a:p>
        </p:txBody>
      </p:sp>
    </p:spTree>
    <p:extLst>
      <p:ext uri="{BB962C8B-B14F-4D97-AF65-F5344CB8AC3E}">
        <p14:creationId xmlns:p14="http://schemas.microsoft.com/office/powerpoint/2010/main" val="37964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9EBE-0FD9-4A4E-B561-BDA0C919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51" y="271043"/>
            <a:ext cx="10875498" cy="874710"/>
          </a:xfrm>
        </p:spPr>
        <p:txBody>
          <a:bodyPr>
            <a:normAutofit/>
          </a:bodyPr>
          <a:lstStyle/>
          <a:p>
            <a:r>
              <a:rPr lang="en-US" dirty="0"/>
              <a:t>Policy questions: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F73DA-73E7-4FE2-8053-27D355EC9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pPr marL="749300" lvl="1" indent="-514350">
              <a:buFont typeface="+mj-lt"/>
              <a:buAutoNum type="arabicPeriod"/>
            </a:pPr>
            <a:r>
              <a:rPr lang="en-US" sz="3200" b="0" dirty="0"/>
              <a:t>For those that have never been vaccinated against shingles, should they receive the old vaccine or the new vaccine?</a:t>
            </a:r>
          </a:p>
          <a:p>
            <a:pPr marL="749300" lvl="1" indent="-514350">
              <a:buFont typeface="+mj-lt"/>
              <a:buAutoNum type="arabicPeriod"/>
            </a:pPr>
            <a:endParaRPr lang="en-US" sz="3200" b="0" dirty="0"/>
          </a:p>
          <a:p>
            <a:pPr marL="749300" lvl="1" indent="-514350">
              <a:buFont typeface="+mj-lt"/>
              <a:buAutoNum type="arabicPeriod"/>
            </a:pPr>
            <a:r>
              <a:rPr lang="en-US" sz="3200" b="0" dirty="0"/>
              <a:t>For those that have already been vaccinated with the old vaccine, should they now receive the new vaccine?</a:t>
            </a:r>
          </a:p>
          <a:p>
            <a:pPr marL="234950" lvl="1" indent="0">
              <a:buNone/>
            </a:pPr>
            <a:endParaRPr lang="en-US" sz="32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E9A438-206A-4573-B6C1-F5BD024EBD44}"/>
              </a:ext>
            </a:extLst>
          </p:cNvPr>
          <p:cNvSpPr/>
          <p:nvPr/>
        </p:nvSpPr>
        <p:spPr>
          <a:xfrm>
            <a:off x="657288" y="5113955"/>
            <a:ext cx="104039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Calibri"/>
              </a:rPr>
              <a:t>What information should the US Centers for Disease Control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Calibri"/>
              </a:rPr>
              <a:t> consider as part of their policy recommendations?</a:t>
            </a:r>
          </a:p>
        </p:txBody>
      </p:sp>
    </p:spTree>
    <p:extLst>
      <p:ext uri="{BB962C8B-B14F-4D97-AF65-F5344CB8AC3E}">
        <p14:creationId xmlns:p14="http://schemas.microsoft.com/office/powerpoint/2010/main" val="917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94F3-BC26-4EBB-881C-BB8E1204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Rational for use of health economics in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D4C7E-6CD7-4C52-A41E-969681D6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51" y="1934937"/>
            <a:ext cx="10875498" cy="4242026"/>
          </a:xfrm>
        </p:spPr>
        <p:txBody>
          <a:bodyPr/>
          <a:lstStyle/>
          <a:p>
            <a:r>
              <a:rPr lang="en-US" b="0" dirty="0"/>
              <a:t>A decision must be made</a:t>
            </a:r>
          </a:p>
          <a:p>
            <a:pPr lvl="1"/>
            <a:r>
              <a:rPr lang="en-US" sz="3200" b="0" dirty="0"/>
              <a:t>How to prevent maternal mortality?</a:t>
            </a:r>
          </a:p>
          <a:p>
            <a:pPr lvl="1"/>
            <a:r>
              <a:rPr lang="en-US" sz="3200" b="0" dirty="0"/>
              <a:t>What vaccine to recommend?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How do we do it most efficiently to provide biggest health gain for money invested </a:t>
            </a:r>
            <a:r>
              <a:rPr lang="en-US" b="0" u="sng" dirty="0"/>
              <a:t>given budget constraints</a:t>
            </a:r>
          </a:p>
        </p:txBody>
      </p:sp>
    </p:spTree>
    <p:extLst>
      <p:ext uri="{BB962C8B-B14F-4D97-AF65-F5344CB8AC3E}">
        <p14:creationId xmlns:p14="http://schemas.microsoft.com/office/powerpoint/2010/main" val="319945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3DA1C2-D29F-B049-9DFC-B165A6772B3E}"/>
              </a:ext>
            </a:extLst>
          </p:cNvPr>
          <p:cNvSpPr txBox="1">
            <a:spLocks/>
          </p:cNvSpPr>
          <p:nvPr/>
        </p:nvSpPr>
        <p:spPr>
          <a:xfrm>
            <a:off x="412268" y="1983920"/>
            <a:ext cx="11367464" cy="1902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Calibri"/>
              </a:rPr>
              <a:t>Health Economics 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154662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Economics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Three sessions:</a:t>
            </a:r>
          </a:p>
          <a:p>
            <a:pPr lvl="1"/>
            <a:r>
              <a:rPr lang="en-US" sz="3000" b="0" dirty="0"/>
              <a:t>June 25: 2:30-4:30pm</a:t>
            </a:r>
          </a:p>
          <a:p>
            <a:pPr lvl="1"/>
            <a:r>
              <a:rPr lang="en-US" sz="3000" b="0" dirty="0"/>
              <a:t>June 26: 1:00-3:00pm</a:t>
            </a:r>
          </a:p>
          <a:p>
            <a:pPr lvl="1"/>
            <a:r>
              <a:rPr lang="en-US" sz="3000" b="0" dirty="0"/>
              <a:t>June 27: 1:00 -3:00pm</a:t>
            </a:r>
          </a:p>
          <a:p>
            <a:pPr lvl="1"/>
            <a:endParaRPr lang="en-US" sz="3000" b="0" dirty="0"/>
          </a:p>
          <a:p>
            <a:r>
              <a:rPr lang="en-US" sz="3000" dirty="0"/>
              <a:t>Expectations:</a:t>
            </a:r>
          </a:p>
          <a:p>
            <a:pPr lvl="1"/>
            <a:r>
              <a:rPr lang="en-US" sz="3000" b="0" dirty="0"/>
              <a:t>Engage, ask questions!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Economic Evaluation in Public Health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Topics </a:t>
            </a:r>
          </a:p>
          <a:p>
            <a:r>
              <a:rPr lang="en-US" sz="2600" dirty="0"/>
              <a:t>Part I: Introduction to health economics and health economic evaluation</a:t>
            </a:r>
          </a:p>
          <a:p>
            <a:pPr lvl="2"/>
            <a:r>
              <a:rPr lang="en-US" sz="2600" b="0" dirty="0"/>
              <a:t>Types of health economic evaluations</a:t>
            </a:r>
          </a:p>
          <a:p>
            <a:pPr lvl="2"/>
            <a:r>
              <a:rPr lang="en-US" sz="2600" b="0" dirty="0"/>
              <a:t>Uses of economic evaluation internationally</a:t>
            </a:r>
          </a:p>
          <a:p>
            <a:r>
              <a:rPr lang="en-US" sz="2600" dirty="0"/>
              <a:t>Part 2: Health State Valuations</a:t>
            </a:r>
          </a:p>
          <a:p>
            <a:pPr lvl="2"/>
            <a:r>
              <a:rPr lang="en-US" sz="2600" b="0" dirty="0"/>
              <a:t>QALY</a:t>
            </a:r>
          </a:p>
          <a:p>
            <a:pPr lvl="2"/>
            <a:r>
              <a:rPr lang="en-US" sz="2600" b="0" dirty="0"/>
              <a:t>DALY</a:t>
            </a:r>
          </a:p>
          <a:p>
            <a:r>
              <a:rPr lang="en-US" sz="2600" dirty="0"/>
              <a:t>Part 3: Cost-effectiveness methods</a:t>
            </a:r>
          </a:p>
          <a:p>
            <a:pPr lvl="2"/>
            <a:r>
              <a:rPr lang="en-US" sz="2600" b="0" dirty="0"/>
              <a:t>Conducting a simple CEA</a:t>
            </a:r>
          </a:p>
          <a:p>
            <a:pPr lvl="2"/>
            <a:r>
              <a:rPr lang="en-US" sz="2600" b="0" dirty="0"/>
              <a:t>Using models and RCT to conduct a CEA</a:t>
            </a:r>
          </a:p>
          <a:p>
            <a:pPr lvl="2"/>
            <a:r>
              <a:rPr lang="en-US" sz="2600" b="0" dirty="0"/>
              <a:t>Uncertainty in CEA</a:t>
            </a:r>
          </a:p>
          <a:p>
            <a:pPr lvl="2"/>
            <a:r>
              <a:rPr lang="en-US" sz="2600" b="0" dirty="0"/>
              <a:t>Decision rules in health economic evaluation</a:t>
            </a:r>
          </a:p>
          <a:p>
            <a:pPr lvl="1"/>
            <a:endParaRPr lang="en-US" sz="1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5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3DA1C2-D29F-B049-9DFC-B165A6772B3E}"/>
              </a:ext>
            </a:extLst>
          </p:cNvPr>
          <p:cNvSpPr txBox="1">
            <a:spLocks/>
          </p:cNvSpPr>
          <p:nvPr/>
        </p:nvSpPr>
        <p:spPr>
          <a:xfrm>
            <a:off x="412268" y="1983920"/>
            <a:ext cx="11367464" cy="1902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Calibri"/>
              </a:rPr>
              <a:t>Health Economics 101</a:t>
            </a:r>
          </a:p>
        </p:txBody>
      </p:sp>
    </p:spTree>
    <p:extLst>
      <p:ext uri="{BB962C8B-B14F-4D97-AF65-F5344CB8AC3E}">
        <p14:creationId xmlns:p14="http://schemas.microsoft.com/office/powerpoint/2010/main" val="356697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latin typeface="Calibri" panose="020F0502020204030204" pitchFamily="34" charset="0"/>
              </a:rPr>
              <a:t>Health economics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charset="-128"/>
              </a:rPr>
              <a:t>Study of the distribution of health care</a:t>
            </a:r>
          </a:p>
          <a:p>
            <a:pPr marL="0" indent="0">
              <a:buNone/>
            </a:pP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Study issues related to </a:t>
            </a:r>
            <a:r>
              <a:rPr lang="en-US" altLang="en-US" dirty="0">
                <a:solidFill>
                  <a:srgbClr val="0070C0"/>
                </a:solidFill>
                <a:ea typeface="ＭＳ Ｐゴシック" charset="-128"/>
              </a:rPr>
              <a:t>scarcity</a:t>
            </a:r>
            <a:r>
              <a:rPr lang="en-US" altLang="en-US" dirty="0">
                <a:ea typeface="ＭＳ Ｐゴシック" charset="-128"/>
              </a:rPr>
              <a:t> in the </a:t>
            </a:r>
            <a:r>
              <a:rPr lang="en-US" altLang="en-US" dirty="0">
                <a:solidFill>
                  <a:srgbClr val="0070C0"/>
                </a:solidFill>
                <a:ea typeface="ＭＳ Ｐゴシック" charset="-128"/>
              </a:rPr>
              <a:t>allocation</a:t>
            </a:r>
            <a:r>
              <a:rPr lang="en-US" altLang="en-US" dirty="0">
                <a:ea typeface="ＭＳ Ｐゴシック" charset="-128"/>
              </a:rPr>
              <a:t> of health care resources </a:t>
            </a:r>
          </a:p>
          <a:p>
            <a:pPr lvl="1"/>
            <a:endParaRPr lang="en-US" altLang="en-US" sz="3600" dirty="0">
              <a:ea typeface="ＭＳ Ｐゴシック" charset="-128"/>
            </a:endParaRPr>
          </a:p>
          <a:p>
            <a:pPr lvl="1"/>
            <a:r>
              <a:rPr lang="en-US" altLang="en-US" sz="3600" dirty="0">
                <a:ea typeface="ＭＳ Ｐゴシック" charset="-128"/>
              </a:rPr>
              <a:t>What should we spend our money on to provide better health care?</a:t>
            </a:r>
          </a:p>
          <a:p>
            <a:pPr marL="234950" lvl="1" indent="0">
              <a:buNone/>
            </a:pPr>
            <a:endParaRPr lang="en-US" altLang="en-US" sz="3600" dirty="0">
              <a:ea typeface="ＭＳ Ｐゴシック" charset="-128"/>
            </a:endParaRPr>
          </a:p>
          <a:p>
            <a:pPr lvl="1"/>
            <a:r>
              <a:rPr lang="en-US" altLang="en-US" sz="3600" dirty="0">
                <a:ea typeface="ＭＳ Ｐゴシック" charset="-128"/>
              </a:rPr>
              <a:t>Question: Why do we care about scarcity?</a:t>
            </a:r>
          </a:p>
          <a:p>
            <a:endParaRPr lang="en-US" altLang="en-US" i="1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4DDEBFC-073E-1F49-A1BF-1F787B0CF509}" type="slidenum">
              <a:rPr 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91251" y="685800"/>
            <a:ext cx="9281449" cy="7620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latin typeface="Calibri" panose="020F0502020204030204" pitchFamily="34" charset="0"/>
              </a:rPr>
              <a:t>Scarcity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1251" y="1752600"/>
            <a:ext cx="10278319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Society’s resources are limited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Cannot produce all goods and services it desires</a:t>
            </a:r>
            <a:endParaRPr lang="en-US" sz="1500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Need to make </a:t>
            </a:r>
            <a:r>
              <a:rPr lang="en-US" u="sng" dirty="0"/>
              <a:t>choices</a:t>
            </a:r>
            <a:r>
              <a:rPr lang="en-US" dirty="0"/>
              <a:t> of how to allocate available resources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0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119992" y="5791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58392" y="5791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Economics is about choice given limited resources</a:t>
            </a:r>
            <a:br>
              <a:rPr lang="en-US" altLang="en-US" dirty="0"/>
            </a:br>
            <a:endParaRPr lang="en-US" altLang="en-US" b="0" dirty="0"/>
          </a:p>
        </p:txBody>
      </p:sp>
      <p:sp>
        <p:nvSpPr>
          <p:cNvPr id="41989" name="AutoShape 7"/>
          <p:cNvSpPr>
            <a:spLocks noChangeArrowheads="1"/>
          </p:cNvSpPr>
          <p:nvPr/>
        </p:nvSpPr>
        <p:spPr bwMode="auto">
          <a:xfrm>
            <a:off x="5244192" y="3763964"/>
            <a:ext cx="1524000" cy="202723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altLang="en-US" dirty="0">
              <a:solidFill>
                <a:srgbClr val="FF3300"/>
              </a:solidFill>
            </a:endParaRPr>
          </a:p>
          <a:p>
            <a:pPr algn="ctr"/>
            <a:r>
              <a:rPr lang="en-GB" altLang="en-US" sz="2400" dirty="0">
                <a:solidFill>
                  <a:srgbClr val="000099"/>
                </a:solidFill>
              </a:rPr>
              <a:t>Budget</a:t>
            </a: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2119992" y="1905000"/>
            <a:ext cx="22860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0099"/>
                </a:solidFill>
              </a:rPr>
              <a:t>Good ‘A’</a:t>
            </a:r>
            <a:endParaRPr lang="en-GB" altLang="en-US" sz="3600" dirty="0">
              <a:solidFill>
                <a:srgbClr val="FF9933"/>
              </a:solidFill>
            </a:endParaRP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7530192" y="1905000"/>
            <a:ext cx="2362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0099"/>
                </a:solidFill>
              </a:rPr>
              <a:t>Good ‘B’</a:t>
            </a:r>
          </a:p>
        </p:txBody>
      </p:sp>
      <p:sp>
        <p:nvSpPr>
          <p:cNvPr id="41992" name="Freeform 10"/>
          <p:cNvSpPr>
            <a:spLocks/>
          </p:cNvSpPr>
          <p:nvPr/>
        </p:nvSpPr>
        <p:spPr bwMode="auto">
          <a:xfrm>
            <a:off x="2272392" y="3733800"/>
            <a:ext cx="7391400" cy="838200"/>
          </a:xfrm>
          <a:custGeom>
            <a:avLst/>
            <a:gdLst>
              <a:gd name="T0" fmla="*/ 0 w 4608"/>
              <a:gd name="T1" fmla="*/ 2147483647 h 432"/>
              <a:gd name="T2" fmla="*/ 2147483647 w 4608"/>
              <a:gd name="T3" fmla="*/ 0 h 432"/>
              <a:gd name="T4" fmla="*/ 2147483647 w 4608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08" h="432">
                <a:moveTo>
                  <a:pt x="0" y="432"/>
                </a:moveTo>
                <a:cubicBezTo>
                  <a:pt x="792" y="216"/>
                  <a:pt x="1584" y="0"/>
                  <a:pt x="2352" y="0"/>
                </a:cubicBezTo>
                <a:cubicBezTo>
                  <a:pt x="3120" y="0"/>
                  <a:pt x="3864" y="216"/>
                  <a:pt x="4608" y="43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357A42-4E84-4D13-BABF-84D71653B3E8}"/>
              </a:ext>
            </a:extLst>
          </p:cNvPr>
          <p:cNvSpPr txBox="1">
            <a:spLocks noChangeArrowheads="1"/>
          </p:cNvSpPr>
          <p:nvPr/>
        </p:nvSpPr>
        <p:spPr>
          <a:xfrm>
            <a:off x="892293" y="6003471"/>
            <a:ext cx="10875498" cy="70326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0" dirty="0"/>
              <a:t>We make this choice with help of economic evaluation</a:t>
            </a:r>
          </a:p>
        </p:txBody>
      </p:sp>
    </p:spTree>
    <p:extLst>
      <p:ext uri="{BB962C8B-B14F-4D97-AF65-F5344CB8AC3E}">
        <p14:creationId xmlns:p14="http://schemas.microsoft.com/office/powerpoint/2010/main" val="2752068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800" y="457200"/>
            <a:ext cx="735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Calibri"/>
              </a:rPr>
              <a:t>Our Community</a:t>
            </a:r>
          </a:p>
        </p:txBody>
      </p:sp>
      <p:pic>
        <p:nvPicPr>
          <p:cNvPr id="1026" name="Picture 2" descr="http://www.socialventurepartners.org/boston/wp-content/uploads/sites/46/2013/05/Boston-Sli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11807329">
            <a:off x="3373589" y="468925"/>
            <a:ext cx="521049" cy="1314955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4" descr="http://www.jenningshealthcaremarketing.com/wp-content/uploads/2016/02/client_tufts_medical_center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2" b="34385"/>
          <a:stretch/>
        </p:blipFill>
        <p:spPr bwMode="auto">
          <a:xfrm>
            <a:off x="1541884" y="457200"/>
            <a:ext cx="1850976" cy="4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20334405">
            <a:off x="10056753" y="1854441"/>
            <a:ext cx="1922364" cy="33577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AutoShape 2" descr="Image result for tufts university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34248" r="17816" b="34534"/>
          <a:stretch/>
        </p:blipFill>
        <p:spPr bwMode="auto">
          <a:xfrm>
            <a:off x="9731920" y="1353908"/>
            <a:ext cx="1445235" cy="46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6"/>
          <a:stretch/>
        </p:blipFill>
        <p:spPr bwMode="auto">
          <a:xfrm>
            <a:off x="1904458" y="917892"/>
            <a:ext cx="1125828" cy="92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935" y="660586"/>
            <a:ext cx="11002668" cy="8128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</a:rPr>
              <a:t>Economic evaluation of health  care programs </a:t>
            </a:r>
          </a:p>
        </p:txBody>
      </p:sp>
      <p:grpSp>
        <p:nvGrpSpPr>
          <p:cNvPr id="56323" name="Group 27"/>
          <p:cNvGrpSpPr>
            <a:grpSpLocks/>
          </p:cNvGrpSpPr>
          <p:nvPr/>
        </p:nvGrpSpPr>
        <p:grpSpPr bwMode="auto">
          <a:xfrm>
            <a:off x="791935" y="1934937"/>
            <a:ext cx="10842171" cy="4308568"/>
            <a:chOff x="432" y="1440"/>
            <a:chExt cx="4224" cy="1895"/>
          </a:xfrm>
        </p:grpSpPr>
        <p:sp>
          <p:nvSpPr>
            <p:cNvPr id="56325" name="Line 4"/>
            <p:cNvSpPr>
              <a:spLocks noChangeShapeType="1"/>
            </p:cNvSpPr>
            <p:nvPr/>
          </p:nvSpPr>
          <p:spPr bwMode="auto">
            <a:xfrm flipV="1">
              <a:off x="1344" y="1968"/>
              <a:ext cx="1056" cy="4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6" name="Line 5"/>
            <p:cNvSpPr>
              <a:spLocks noChangeShapeType="1"/>
            </p:cNvSpPr>
            <p:nvPr/>
          </p:nvSpPr>
          <p:spPr bwMode="auto">
            <a:xfrm rot="2055348" flipV="1">
              <a:off x="1343" y="2507"/>
              <a:ext cx="1064" cy="3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7" name="Text Box 13"/>
            <p:cNvSpPr txBox="1">
              <a:spLocks noChangeArrowheads="1"/>
            </p:cNvSpPr>
            <p:nvPr/>
          </p:nvSpPr>
          <p:spPr bwMode="auto">
            <a:xfrm>
              <a:off x="1248" y="1685"/>
              <a:ext cx="10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tx2">
                      <a:lumMod val="75000"/>
                    </a:schemeClr>
                  </a:solidFill>
                </a:rPr>
                <a:t>Cost of program A</a:t>
              </a:r>
            </a:p>
          </p:txBody>
        </p:sp>
        <p:sp>
          <p:nvSpPr>
            <p:cNvPr id="56328" name="Text Box 16"/>
            <p:cNvSpPr txBox="1">
              <a:spLocks noChangeArrowheads="1"/>
            </p:cNvSpPr>
            <p:nvPr/>
          </p:nvSpPr>
          <p:spPr bwMode="auto">
            <a:xfrm>
              <a:off x="3634" y="1440"/>
              <a:ext cx="75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tx2">
                      <a:lumMod val="75000"/>
                    </a:schemeClr>
                  </a:solidFill>
                </a:rPr>
                <a:t>Consequences of</a:t>
              </a:r>
            </a:p>
            <a:p>
              <a:pPr algn="ctr"/>
              <a:r>
                <a:rPr lang="en-US" altLang="en-US" sz="2000" dirty="0">
                  <a:solidFill>
                    <a:schemeClr val="tx2">
                      <a:lumMod val="75000"/>
                    </a:schemeClr>
                  </a:solidFill>
                </a:rPr>
                <a:t>program A</a:t>
              </a:r>
            </a:p>
          </p:txBody>
        </p:sp>
        <p:sp>
          <p:nvSpPr>
            <p:cNvPr id="56329" name="Oval 18"/>
            <p:cNvSpPr>
              <a:spLocks noChangeArrowheads="1"/>
            </p:cNvSpPr>
            <p:nvPr/>
          </p:nvSpPr>
          <p:spPr bwMode="auto">
            <a:xfrm>
              <a:off x="432" y="2112"/>
              <a:ext cx="864" cy="7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Choice:</a:t>
              </a:r>
            </a:p>
            <a:p>
              <a:pPr algn="ctr"/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A or B?</a:t>
              </a:r>
            </a:p>
          </p:txBody>
        </p:sp>
        <p:sp>
          <p:nvSpPr>
            <p:cNvPr id="56330" name="Text Box 19"/>
            <p:cNvSpPr txBox="1">
              <a:spLocks noChangeArrowheads="1"/>
            </p:cNvSpPr>
            <p:nvPr/>
          </p:nvSpPr>
          <p:spPr bwMode="auto">
            <a:xfrm>
              <a:off x="1296" y="2832"/>
              <a:ext cx="10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chemeClr val="tx2">
                      <a:lumMod val="75000"/>
                    </a:schemeClr>
                  </a:solidFill>
                </a:rPr>
                <a:t>Cost of program B</a:t>
              </a:r>
            </a:p>
          </p:txBody>
        </p:sp>
        <p:sp>
          <p:nvSpPr>
            <p:cNvPr id="56331" name="Oval 21"/>
            <p:cNvSpPr>
              <a:spLocks noChangeArrowheads="1"/>
            </p:cNvSpPr>
            <p:nvPr/>
          </p:nvSpPr>
          <p:spPr bwMode="auto">
            <a:xfrm>
              <a:off x="2448" y="1584"/>
              <a:ext cx="864" cy="7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Program</a:t>
              </a:r>
            </a:p>
            <a:p>
              <a:pPr algn="ctr"/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56332" name="Oval 22"/>
            <p:cNvSpPr>
              <a:spLocks noChangeArrowheads="1"/>
            </p:cNvSpPr>
            <p:nvPr/>
          </p:nvSpPr>
          <p:spPr bwMode="auto">
            <a:xfrm>
              <a:off x="2448" y="2544"/>
              <a:ext cx="864" cy="7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Program</a:t>
              </a:r>
            </a:p>
            <a:p>
              <a:pPr algn="ctr"/>
              <a:r>
                <a:rPr lang="en-US" altLang="en-US" b="1" dirty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</a:p>
          </p:txBody>
        </p:sp>
        <p:sp>
          <p:nvSpPr>
            <p:cNvPr id="56333" name="Text Box 24"/>
            <p:cNvSpPr txBox="1">
              <a:spLocks noChangeArrowheads="1"/>
            </p:cNvSpPr>
            <p:nvPr/>
          </p:nvSpPr>
          <p:spPr bwMode="auto">
            <a:xfrm>
              <a:off x="3634" y="3024"/>
              <a:ext cx="75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tx2">
                      <a:lumMod val="75000"/>
                    </a:schemeClr>
                  </a:solidFill>
                </a:rPr>
                <a:t>Consequences of</a:t>
              </a:r>
            </a:p>
            <a:p>
              <a:pPr algn="ctr"/>
              <a:r>
                <a:rPr lang="en-US" altLang="en-US" sz="2000" dirty="0">
                  <a:solidFill>
                    <a:schemeClr val="tx2">
                      <a:lumMod val="75000"/>
                    </a:schemeClr>
                  </a:solidFill>
                </a:rPr>
                <a:t>program B</a:t>
              </a:r>
            </a:p>
          </p:txBody>
        </p:sp>
        <p:sp>
          <p:nvSpPr>
            <p:cNvPr id="56334" name="Line 25"/>
            <p:cNvSpPr>
              <a:spLocks noChangeShapeType="1"/>
            </p:cNvSpPr>
            <p:nvPr/>
          </p:nvSpPr>
          <p:spPr bwMode="auto">
            <a:xfrm flipV="1">
              <a:off x="3408" y="2880"/>
              <a:ext cx="12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5" name="Line 26"/>
            <p:cNvSpPr>
              <a:spLocks noChangeShapeType="1"/>
            </p:cNvSpPr>
            <p:nvPr/>
          </p:nvSpPr>
          <p:spPr bwMode="auto">
            <a:xfrm flipV="1">
              <a:off x="3408" y="1920"/>
              <a:ext cx="12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4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4DDEBFC-073E-1F49-A1BF-1F787B0CF509}" type="slidenum">
              <a:rPr lang="en-US" smtClean="0"/>
              <a:pPr/>
              <a:t>20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8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Economic evaluation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58251" y="1600200"/>
            <a:ext cx="9552549" cy="4267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Calibri" charset="0"/>
                <a:ea typeface="MS PGothic" charset="0"/>
              </a:rPr>
              <a:t>Comparative analysis </a:t>
            </a:r>
            <a:r>
              <a:rPr lang="en-GB" dirty="0">
                <a:latin typeface="Calibri" charset="0"/>
                <a:ea typeface="MS PGothic" charset="0"/>
              </a:rPr>
              <a:t>of competing options in terms of both their </a:t>
            </a:r>
            <a:r>
              <a:rPr lang="en-GB" dirty="0">
                <a:solidFill>
                  <a:srgbClr val="0070C0"/>
                </a:solidFill>
                <a:ea typeface="ＭＳ Ｐゴシック" charset="-128"/>
              </a:rPr>
              <a:t>costs</a:t>
            </a:r>
            <a:r>
              <a:rPr lang="en-GB" dirty="0">
                <a:latin typeface="Calibri" charset="0"/>
                <a:ea typeface="MS PGothic" charset="0"/>
              </a:rPr>
              <a:t> and </a:t>
            </a:r>
            <a:r>
              <a:rPr lang="en-GB" dirty="0">
                <a:solidFill>
                  <a:srgbClr val="0070C0"/>
                </a:solidFill>
                <a:ea typeface="ＭＳ Ｐゴシック" charset="-128"/>
              </a:rPr>
              <a:t>consequences</a:t>
            </a:r>
            <a:endParaRPr lang="en-US" altLang="ja-JP" dirty="0">
              <a:solidFill>
                <a:srgbClr val="0070C0"/>
              </a:solidFill>
              <a:ea typeface="ＭＳ Ｐゴシック" charset="-128"/>
            </a:endParaRPr>
          </a:p>
          <a:p>
            <a:pPr>
              <a:buNone/>
            </a:pPr>
            <a:endParaRPr lang="en-US" altLang="ja-JP" sz="3200" i="1" dirty="0">
              <a:latin typeface="Calibri" charset="0"/>
              <a:ea typeface="MS PGothic" charset="0"/>
            </a:endParaRPr>
          </a:p>
          <a:p>
            <a:pPr>
              <a:buNone/>
            </a:pPr>
            <a:r>
              <a:rPr lang="en-US" altLang="ja-JP" sz="3200" i="1" dirty="0">
                <a:latin typeface="Calibri" charset="0"/>
                <a:ea typeface="MS PGothic" charset="0"/>
              </a:rPr>
              <a:t>						</a:t>
            </a:r>
            <a:endParaRPr lang="en-US" altLang="ja-JP" i="1" dirty="0">
              <a:latin typeface="Calibri" charset="0"/>
              <a:ea typeface="MS PGothic" charset="0"/>
            </a:endParaRPr>
          </a:p>
          <a:p>
            <a:pPr eaLnBrk="1" hangingPunct="1">
              <a:buFont typeface="Wingdings" charset="0"/>
              <a:buNone/>
            </a:pPr>
            <a:endParaRPr lang="en-GB" sz="3000" i="1" dirty="0">
              <a:latin typeface="Calibri" charset="0"/>
              <a:ea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1" y="6248400"/>
            <a:ext cx="2565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latin typeface="Calibri" charset="0"/>
              </a:rPr>
              <a:t>Source: Drummond et. al.</a:t>
            </a:r>
            <a:endParaRPr lang="en-US" dirty="0"/>
          </a:p>
        </p:txBody>
      </p:sp>
      <p:pic>
        <p:nvPicPr>
          <p:cNvPr id="7" name="Picture 2" descr="A bottle of pills balances on a seesaw with a piggy bank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25" y="2893872"/>
            <a:ext cx="5029200" cy="33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935" y="660586"/>
            <a:ext cx="11002668" cy="8128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</a:rPr>
              <a:t>Everyday examples…</a:t>
            </a:r>
          </a:p>
        </p:txBody>
      </p:sp>
      <p:pic>
        <p:nvPicPr>
          <p:cNvPr id="6148" name="Picture 4" descr="http://www.thevillagernewspaper.com/wordpress/wp-content/uploads/2018/06/AdultStudentVisitNight-2.jpg">
            <a:extLst>
              <a:ext uri="{FF2B5EF4-FFF2-40B4-BE49-F238E27FC236}">
                <a16:creationId xmlns:a16="http://schemas.microsoft.com/office/drawing/2014/main" id="{F2A05667-4E4D-4323-8551-F137ADC2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68" y="1234104"/>
            <a:ext cx="9799864" cy="51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8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3DA1C2-D29F-B049-9DFC-B165A6772B3E}"/>
              </a:ext>
            </a:extLst>
          </p:cNvPr>
          <p:cNvSpPr txBox="1">
            <a:spLocks/>
          </p:cNvSpPr>
          <p:nvPr/>
        </p:nvSpPr>
        <p:spPr>
          <a:xfrm>
            <a:off x="412268" y="1983920"/>
            <a:ext cx="11367464" cy="1902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Calibri"/>
              </a:rPr>
              <a:t>Types of Economic Evaluation</a:t>
            </a:r>
          </a:p>
        </p:txBody>
      </p:sp>
    </p:spTree>
    <p:extLst>
      <p:ext uri="{BB962C8B-B14F-4D97-AF65-F5344CB8AC3E}">
        <p14:creationId xmlns:p14="http://schemas.microsoft.com/office/powerpoint/2010/main" val="1464336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F60AC2C-1634-3B47-81B9-5525926D0EB7}" type="slidenum">
              <a:rPr lang="en-US" smtClean="0"/>
              <a:pPr/>
              <a:t>24</a:t>
            </a:fld>
            <a:endParaRPr lang="en-US" alt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7068962"/>
              </p:ext>
            </p:extLst>
          </p:nvPr>
        </p:nvGraphicFramePr>
        <p:xfrm>
          <a:off x="1101012" y="1126671"/>
          <a:ext cx="96012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92000" cy="1143000"/>
          </a:xfrm>
        </p:spPr>
        <p:txBody>
          <a:bodyPr/>
          <a:lstStyle/>
          <a:p>
            <a:pPr algn="ctr"/>
            <a:r>
              <a:rPr lang="en-US" altLang="en-US" b="1" dirty="0">
                <a:ea typeface="ＭＳ Ｐゴシック" charset="-128"/>
              </a:rPr>
              <a:t>Types of economic evaluation</a:t>
            </a:r>
          </a:p>
        </p:txBody>
      </p:sp>
    </p:spTree>
    <p:extLst>
      <p:ext uri="{BB962C8B-B14F-4D97-AF65-F5344CB8AC3E}">
        <p14:creationId xmlns:p14="http://schemas.microsoft.com/office/powerpoint/2010/main" val="26540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D600C8-8FF2-439C-AC72-843516607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1CB289-7B35-42F4-864B-AC4F7AFAA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E0574B-838A-40AC-8AF5-36D75C5DB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B35B7-1ED5-4DF3-A989-0D0C7266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A606F-FB2C-4252-8864-1626775A2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187AD5-D9A6-41E6-A02D-6EA1BE7CE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4279FC-7421-4999-A0B5-BB6FAFE9C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218AC-190F-4606-8C87-54DFA0688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health economic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/>
              <a:t>Cost-minimization</a:t>
            </a:r>
          </a:p>
          <a:p>
            <a:pPr lvl="1"/>
            <a:r>
              <a:rPr lang="en-US" b="0" dirty="0"/>
              <a:t>Difference in cost between two interventions when effectiveness is equal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Cost-effectiveness analysis (CEA)</a:t>
            </a:r>
          </a:p>
          <a:p>
            <a:pPr lvl="1"/>
            <a:r>
              <a:rPr lang="en-US" b="0" dirty="0"/>
              <a:t>Incremental cost effectiveness ratio (ICER)</a:t>
            </a:r>
          </a:p>
          <a:p>
            <a:pPr lvl="1"/>
            <a:r>
              <a:rPr lang="en-US" b="0" dirty="0"/>
              <a:t>Difference in cost between interventions, divided by difference in health outcomes</a:t>
            </a:r>
          </a:p>
          <a:p>
            <a:pPr lvl="1"/>
            <a:r>
              <a:rPr lang="en-US" b="0" dirty="0"/>
              <a:t>Outcomes can be measured as clinical events, life years, disability life years (DALYs)</a:t>
            </a:r>
          </a:p>
          <a:p>
            <a:endParaRPr lang="en-US" sz="1000" dirty="0"/>
          </a:p>
          <a:p>
            <a:r>
              <a:rPr lang="en-US" sz="2400" dirty="0"/>
              <a:t>Cost-utility analysis (CUA) </a:t>
            </a:r>
          </a:p>
          <a:p>
            <a:pPr lvl="1"/>
            <a:r>
              <a:rPr lang="en-US" b="0" dirty="0"/>
              <a:t>CEA that measures outcomes as </a:t>
            </a:r>
            <a:r>
              <a:rPr lang="en-US" b="0" u="sng" dirty="0"/>
              <a:t>quality adjusted life years (QALYs)</a:t>
            </a:r>
          </a:p>
          <a:p>
            <a:endParaRPr lang="en-US" sz="1000" dirty="0"/>
          </a:p>
          <a:p>
            <a:r>
              <a:rPr lang="en-US" sz="2400" dirty="0"/>
              <a:t>Cost-benefit analysis (CBA)</a:t>
            </a:r>
          </a:p>
          <a:p>
            <a:pPr lvl="1"/>
            <a:r>
              <a:rPr lang="en-US" b="0" dirty="0"/>
              <a:t>Assigns a monetary value to health outcomes (e.g. life years gained as $)</a:t>
            </a:r>
          </a:p>
          <a:p>
            <a:pPr lvl="1"/>
            <a:r>
              <a:rPr lang="en-US" b="0" dirty="0"/>
              <a:t>Calculates net benefit ($) =  total benefit ($) - total cost ($)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90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economic evaluations by field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924614"/>
              </p:ext>
            </p:extLst>
          </p:nvPr>
        </p:nvGraphicFramePr>
        <p:xfrm>
          <a:off x="658251" y="1600200"/>
          <a:ext cx="10543149" cy="46209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383">
                  <a:extLst>
                    <a:ext uri="{9D8B030D-6E8A-4147-A177-3AD203B41FA5}">
                      <a16:colId xmlns:a16="http://schemas.microsoft.com/office/drawing/2014/main" val="865151074"/>
                    </a:ext>
                  </a:extLst>
                </a:gridCol>
                <a:gridCol w="351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0164">
                <a:tc>
                  <a:txBody>
                    <a:bodyPr/>
                    <a:lstStyle/>
                    <a:p>
                      <a:r>
                        <a:rPr lang="en-US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CEA/CUA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1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Public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1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Clinical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1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Environmental</a:t>
                      </a:r>
                      <a:r>
                        <a:rPr lang="en-US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Health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1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1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Common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80114" y="1600200"/>
            <a:ext cx="3494315" cy="46209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3DA1C2-D29F-B049-9DFC-B165A6772B3E}"/>
              </a:ext>
            </a:extLst>
          </p:cNvPr>
          <p:cNvSpPr txBox="1">
            <a:spLocks/>
          </p:cNvSpPr>
          <p:nvPr/>
        </p:nvSpPr>
        <p:spPr>
          <a:xfrm>
            <a:off x="412268" y="1983920"/>
            <a:ext cx="11367464" cy="1902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Calibri"/>
              </a:rPr>
              <a:t>Use of Health Economic Evaluation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libri"/>
              </a:rPr>
              <a:t>throughout the world</a:t>
            </a:r>
          </a:p>
        </p:txBody>
      </p:sp>
    </p:spTree>
    <p:extLst>
      <p:ext uri="{BB962C8B-B14F-4D97-AF65-F5344CB8AC3E}">
        <p14:creationId xmlns:p14="http://schemas.microsoft.com/office/powerpoint/2010/main" val="1879499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cares about cost-effectiveness?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0" dirty="0"/>
              <a:t>Governments</a:t>
            </a:r>
          </a:p>
          <a:p>
            <a:pPr>
              <a:lnSpc>
                <a:spcPct val="150000"/>
              </a:lnSpc>
              <a:defRPr/>
            </a:pPr>
            <a:r>
              <a:rPr lang="en-US" b="0" dirty="0"/>
              <a:t>Philanthropic foundations </a:t>
            </a:r>
          </a:p>
          <a:p>
            <a:pPr>
              <a:lnSpc>
                <a:spcPct val="150000"/>
              </a:lnSpc>
              <a:defRPr/>
            </a:pPr>
            <a:r>
              <a:rPr lang="en-US" b="0" dirty="0"/>
              <a:t>Medical Specialty Societies </a:t>
            </a:r>
          </a:p>
          <a:p>
            <a:pPr>
              <a:lnSpc>
                <a:spcPct val="150000"/>
              </a:lnSpc>
              <a:defRPr/>
            </a:pPr>
            <a:r>
              <a:rPr lang="en-US" b="0" dirty="0"/>
              <a:t>Pharmaceutical companies: support marketing and coverage decisions</a:t>
            </a:r>
            <a:r>
              <a:rPr lang="en-US" b="0" i="1" dirty="0"/>
              <a:t> (potential bias)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 marL="182880"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99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82880" lvl="1"/>
            <a:r>
              <a:rPr lang="en-US" sz="3900" dirty="0"/>
              <a:t>Health Technology Assessment (HTA)</a:t>
            </a:r>
          </a:p>
          <a:p>
            <a:pPr marL="581343" lvl="2"/>
            <a:endParaRPr lang="en-US" sz="3900" b="0" dirty="0"/>
          </a:p>
          <a:p>
            <a:pPr marL="581343" lvl="2"/>
            <a:r>
              <a:rPr lang="en-US" sz="3900" b="0" dirty="0"/>
              <a:t>HTA is a systematic approach to evaluate new health interventions to inform policy decision making:</a:t>
            </a:r>
          </a:p>
          <a:p>
            <a:pPr marL="1038543" lvl="3"/>
            <a:r>
              <a:rPr lang="en-US" sz="3900" b="0" dirty="0"/>
              <a:t>safety, clinical effectiveness (most)</a:t>
            </a:r>
          </a:p>
          <a:p>
            <a:pPr marL="1038543" lvl="3"/>
            <a:r>
              <a:rPr lang="en-US" sz="3900" b="0" dirty="0"/>
              <a:t>economic and budgetary impact (some)</a:t>
            </a:r>
          </a:p>
          <a:p>
            <a:pPr marL="182880" lvl="1"/>
            <a:endParaRPr lang="en-US" sz="3900" dirty="0"/>
          </a:p>
          <a:p>
            <a:pPr marL="182880" lvl="1"/>
            <a:r>
              <a:rPr lang="en-US" sz="3900" b="0" dirty="0"/>
              <a:t>48 countries currently have established economic evaluation guidelines </a:t>
            </a:r>
          </a:p>
          <a:p>
            <a:pPr marL="1038543" lvl="3"/>
            <a:endParaRPr lang="en-US" sz="3900" b="0" dirty="0"/>
          </a:p>
          <a:p>
            <a:pPr marL="182880" lvl="1"/>
            <a:r>
              <a:rPr lang="en-US" sz="3900" dirty="0"/>
              <a:t>UK:</a:t>
            </a:r>
          </a:p>
          <a:p>
            <a:pPr lvl="2"/>
            <a:r>
              <a:rPr lang="en-US" sz="3900" b="0" dirty="0"/>
              <a:t>National Institute for Health and Care Excellence (NICE)</a:t>
            </a:r>
          </a:p>
          <a:p>
            <a:pPr lvl="3"/>
            <a:r>
              <a:rPr lang="en-US" sz="3900" b="0" i="0" dirty="0"/>
              <a:t>HTA review before </a:t>
            </a:r>
            <a:r>
              <a:rPr lang="en-US" sz="3900" b="0" i="0" u="sng" dirty="0"/>
              <a:t>every</a:t>
            </a:r>
            <a:r>
              <a:rPr lang="en-US" sz="3900" b="0" i="0" dirty="0"/>
              <a:t> drug/device covered by NHS with cost-effectiveness analysis</a:t>
            </a:r>
          </a:p>
          <a:p>
            <a:pPr lvl="3"/>
            <a:r>
              <a:rPr lang="en-US" sz="3900" b="0" i="0" dirty="0"/>
              <a:t>Effectiveness AND cost-effectiveness</a:t>
            </a:r>
          </a:p>
          <a:p>
            <a:pPr marL="182880" lvl="1"/>
            <a:endParaRPr lang="en-US" sz="3600" dirty="0"/>
          </a:p>
          <a:p>
            <a:pPr lvl="1"/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9FC9A-3927-4BE4-8164-D56FB2C5AA90}"/>
              </a:ext>
            </a:extLst>
          </p:cNvPr>
          <p:cNvSpPr/>
          <p:nvPr/>
        </p:nvSpPr>
        <p:spPr>
          <a:xfrm>
            <a:off x="3735735" y="6327085"/>
            <a:ext cx="78676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9893" lvl="2" indent="0" algn="r">
              <a:buNone/>
            </a:pPr>
            <a:r>
              <a:rPr lang="en-US" sz="1400" dirty="0">
                <a:hlinkClick r:id="rId2"/>
              </a:rPr>
              <a:t>Country CEA guidelines: https://tools.ispor.org/peguidelines</a:t>
            </a:r>
            <a:r>
              <a:rPr lang="en-US" sz="2100" dirty="0">
                <a:hlinkClick r:id="rId2"/>
              </a:rPr>
              <a:t>/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672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5915" y="719683"/>
            <a:ext cx="10972800" cy="210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5588" indent="-25558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183A68"/>
              </a:buClr>
              <a:buSzPct val="100000"/>
              <a:buFont typeface="Arial" pitchFamily="34" charset="0"/>
              <a:buChar char="•"/>
              <a:defRPr sz="2400" kern="1200">
                <a:solidFill>
                  <a:srgbClr val="183A68"/>
                </a:solidFill>
                <a:latin typeface="Cambria" panose="02040503050406030204" pitchFamily="18" charset="0"/>
                <a:ea typeface="Geneva" charset="0"/>
                <a:cs typeface="Geneva" charset="0"/>
              </a:defRPr>
            </a:lvl1pPr>
            <a:lvl2pPr marL="457200" indent="-18256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rgbClr val="183A68"/>
                </a:solidFill>
                <a:latin typeface="Cambria" panose="02040503050406030204" pitchFamily="18" charset="0"/>
                <a:ea typeface="Geneva" charset="0"/>
                <a:cs typeface="+mn-cs"/>
              </a:defRPr>
            </a:lvl2pPr>
            <a:lvl3pPr marL="639763" indent="-18256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90CE"/>
              </a:buClr>
              <a:buSzPct val="50000"/>
              <a:buFont typeface="Courier New" pitchFamily="49" charset="0"/>
              <a:buChar char="o"/>
              <a:defRPr kern="1200">
                <a:solidFill>
                  <a:schemeClr val="tx2"/>
                </a:solidFill>
                <a:latin typeface="Cambria" panose="02040503050406030204" pitchFamily="18" charset="0"/>
                <a:ea typeface="Geneva" charset="0"/>
                <a:cs typeface="+mn-cs"/>
              </a:defRPr>
            </a:lvl3pPr>
            <a:lvl4pPr marL="914400" indent="-18256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183A68"/>
              </a:buClr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Cambria" panose="02040503050406030204" pitchFamily="18" charset="0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Agenda for Today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655" y="1911384"/>
            <a:ext cx="110040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Why do we need health economics?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Types of economic evaluation and use throughout world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Introduction to cost-effectiveness analysis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government: problems with cost-effectiveness</a:t>
            </a:r>
          </a:p>
        </p:txBody>
      </p:sp>
      <p:pic>
        <p:nvPicPr>
          <p:cNvPr id="11266" name="Picture 2" descr="https://otb.cachefly.net/wp-content/uploads/2018/10/Hands-off-Medicare.jpg">
            <a:extLst>
              <a:ext uri="{FF2B5EF4-FFF2-40B4-BE49-F238E27FC236}">
                <a16:creationId xmlns:a16="http://schemas.microsoft.com/office/drawing/2014/main" id="{8A856C28-C233-4459-AB31-DC3B114217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70" y="1412191"/>
            <a:ext cx="5909126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5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38" y="2860760"/>
            <a:ext cx="4610911" cy="1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dc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10" y="2586389"/>
            <a:ext cx="4264039" cy="30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Developing Countries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Disease Control Priorities: Finding the most effective and cost-effective solutions</a:t>
            </a:r>
          </a:p>
        </p:txBody>
      </p:sp>
    </p:spTree>
    <p:extLst>
      <p:ext uri="{BB962C8B-B14F-4D97-AF65-F5344CB8AC3E}">
        <p14:creationId xmlns:p14="http://schemas.microsoft.com/office/powerpoint/2010/main" val="8347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304" y="5055377"/>
            <a:ext cx="10449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Aggregate, curate, and improve the world’s cost-effectiveness information to enhance global health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7568" y="685801"/>
            <a:ext cx="932603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 kern="1200" baseline="0">
                <a:solidFill>
                  <a:schemeClr val="bg1"/>
                </a:solidFill>
                <a:latin typeface="Cambria" panose="02040503050406030204" pitchFamily="18" charset="0"/>
                <a:ea typeface="Geneva" charset="0"/>
                <a:cs typeface="Geneva" charset="0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mbria" charset="0"/>
                <a:ea typeface="Geneva" charset="0"/>
                <a:cs typeface="Geneva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mbria" charset="0"/>
                <a:ea typeface="Geneva" charset="0"/>
                <a:cs typeface="Geneva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mbria" charset="0"/>
                <a:ea typeface="Geneva" charset="0"/>
                <a:cs typeface="Geneva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mbria" charset="0"/>
                <a:ea typeface="Geneva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Mission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73999" y="1802623"/>
            <a:ext cx="4145662" cy="2857970"/>
            <a:chOff x="489671" y="428017"/>
            <a:chExt cx="4912917" cy="36725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314" y="428017"/>
              <a:ext cx="3258047" cy="308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9671" y="3577347"/>
              <a:ext cx="4912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www.ghcearegistry.org</a:t>
              </a:r>
            </a:p>
          </p:txBody>
        </p:sp>
      </p:grpSp>
      <p:pic>
        <p:nvPicPr>
          <p:cNvPr id="8" name="Picture 2" descr="Image result for BMGF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39" y="2102624"/>
            <a:ext cx="3158079" cy="204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1364" y="544225"/>
            <a:ext cx="1022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Philanthropic Foundations</a:t>
            </a:r>
          </a:p>
        </p:txBody>
      </p:sp>
    </p:spTree>
    <p:extLst>
      <p:ext uri="{BB962C8B-B14F-4D97-AF65-F5344CB8AC3E}">
        <p14:creationId xmlns:p14="http://schemas.microsoft.com/office/powerpoint/2010/main" val="15315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27568" y="685801"/>
            <a:ext cx="932603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 kern="1200" baseline="0">
                <a:solidFill>
                  <a:schemeClr val="bg1"/>
                </a:solidFill>
                <a:latin typeface="Cambria" panose="02040503050406030204" pitchFamily="18" charset="0"/>
                <a:ea typeface="Geneva" charset="0"/>
                <a:cs typeface="Geneva" charset="0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mbria" charset="0"/>
                <a:ea typeface="Geneva" charset="0"/>
                <a:cs typeface="Geneva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mbria" charset="0"/>
                <a:ea typeface="Geneva" charset="0"/>
                <a:cs typeface="Geneva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mbria" charset="0"/>
                <a:ea typeface="Geneva" charset="0"/>
                <a:cs typeface="Geneva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mbria" charset="0"/>
                <a:ea typeface="Geneva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364" y="544225"/>
            <a:ext cx="1022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Medical Specialty Societies: Clinical Guidelines </a:t>
            </a:r>
          </a:p>
        </p:txBody>
      </p:sp>
      <p:pic>
        <p:nvPicPr>
          <p:cNvPr id="9" name="Picture 2" descr="Image result for AHA ACC logo">
            <a:extLst>
              <a:ext uri="{FF2B5EF4-FFF2-40B4-BE49-F238E27FC236}">
                <a16:creationId xmlns:a16="http://schemas.microsoft.com/office/drawing/2014/main" id="{429BB7E4-5378-41B4-91D3-36BC7359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21" y="1843088"/>
            <a:ext cx="82010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3DA1C2-D29F-B049-9DFC-B165A6772B3E}"/>
              </a:ext>
            </a:extLst>
          </p:cNvPr>
          <p:cNvSpPr txBox="1">
            <a:spLocks/>
          </p:cNvSpPr>
          <p:nvPr/>
        </p:nvSpPr>
        <p:spPr>
          <a:xfrm>
            <a:off x="412268" y="1983920"/>
            <a:ext cx="11367464" cy="1902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Calibri"/>
              </a:rPr>
              <a:t>Introduction to cost-effectiveness analysis</a:t>
            </a:r>
          </a:p>
        </p:txBody>
      </p:sp>
    </p:spTree>
    <p:extLst>
      <p:ext uri="{BB962C8B-B14F-4D97-AF65-F5344CB8AC3E}">
        <p14:creationId xmlns:p14="http://schemas.microsoft.com/office/powerpoint/2010/main" val="3298047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Cost-effectiveness analysis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62987" y="1284255"/>
            <a:ext cx="11447362" cy="4931349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GB" altLang="en-US" b="0" dirty="0"/>
              <a:t>Measure  difference in total costs between programs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GB" altLang="en-US" b="0" dirty="0"/>
              <a:t>Measure difference in benefits/health effects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GB" altLang="en-US" b="0" dirty="0"/>
              <a:t>Create a ratio costs/benefits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b="0" dirty="0"/>
              <a:t>Health effects can be measured in many different ways: lives, heart attack, stroke, life years, quality adjusted life years (QALYs)</a:t>
            </a:r>
            <a:endParaRPr lang="en-US" altLang="en-US" b="0" dirty="0"/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4DDEBFC-073E-1F49-A1BF-1F787B0CF509}" type="slidenum">
              <a:rPr lang="en-US" smtClean="0"/>
              <a:pPr/>
              <a:t>35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Cost-effectiveness analysis</a:t>
            </a: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4DDEBFC-073E-1F49-A1BF-1F787B0CF509}" type="slidenum">
              <a:rPr lang="en-US" smtClean="0"/>
              <a:pPr/>
              <a:t>36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5755-446D-46E0-A201-72569A2B3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Cost-effectiveness ratio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1C276E4F-1082-477D-B484-A49BC9623D7E}"/>
              </a:ext>
            </a:extLst>
          </p:cNvPr>
          <p:cNvGrpSpPr/>
          <p:nvPr/>
        </p:nvGrpSpPr>
        <p:grpSpPr>
          <a:xfrm>
            <a:off x="1201444" y="2635376"/>
            <a:ext cx="9449622" cy="1774879"/>
            <a:chOff x="776062" y="2281462"/>
            <a:chExt cx="3757952" cy="2154746"/>
          </a:xfrm>
        </p:grpSpPr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C5DC4880-26A6-4BCC-9C80-35E6308CD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9364" y="3285021"/>
              <a:ext cx="30313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E256DEFA-65F0-47F0-B9DF-6859D4C57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62" y="2281462"/>
              <a:ext cx="3757952" cy="9310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Net increase in health care costs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CD0228FD-81D3-413A-892A-FB9169DA7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892" y="3505201"/>
              <a:ext cx="3195510" cy="93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Net gain in health benefit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610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Cost-effectiveness analysis</a:t>
            </a: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4DDEBFC-073E-1F49-A1BF-1F787B0CF509}" type="slidenum">
              <a:rPr lang="en-US" smtClean="0"/>
              <a:pPr/>
              <a:t>37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5755-446D-46E0-A201-72569A2B3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Cost-effectiveness ratio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1C276E4F-1082-477D-B484-A49BC9623D7E}"/>
              </a:ext>
            </a:extLst>
          </p:cNvPr>
          <p:cNvGrpSpPr/>
          <p:nvPr/>
        </p:nvGrpSpPr>
        <p:grpSpPr>
          <a:xfrm>
            <a:off x="1201444" y="2635376"/>
            <a:ext cx="9449622" cy="1774879"/>
            <a:chOff x="776062" y="2281462"/>
            <a:chExt cx="3757952" cy="2154746"/>
          </a:xfrm>
        </p:grpSpPr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C5DC4880-26A6-4BCC-9C80-35E6308CD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9364" y="3285021"/>
              <a:ext cx="30313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E256DEFA-65F0-47F0-B9DF-6859D4C57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62" y="2281462"/>
              <a:ext cx="3757952" cy="9310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Net increase in health care costs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CD0228FD-81D3-413A-892A-FB9169DA7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892" y="3505201"/>
              <a:ext cx="3195510" cy="93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Net gain in health benefit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113397C-AE80-4D39-A8B8-C5E5382D1BD4}"/>
              </a:ext>
            </a:extLst>
          </p:cNvPr>
          <p:cNvSpPr/>
          <p:nvPr/>
        </p:nvSpPr>
        <p:spPr>
          <a:xfrm>
            <a:off x="5613400" y="3643378"/>
            <a:ext cx="3615267" cy="7668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94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5755-446D-46E0-A201-72569A2B3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Cost-effectiveness ratio</a:t>
            </a:r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Cost-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utility</a:t>
            </a:r>
            <a:r>
              <a:rPr lang="en-US" altLang="en-US" dirty="0"/>
              <a:t> analysis</a:t>
            </a: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4DDEBFC-073E-1F49-A1BF-1F787B0CF509}" type="slidenum">
              <a:rPr lang="en-US" smtClean="0"/>
              <a:pPr/>
              <a:t>38</a:t>
            </a:fld>
            <a:endParaRPr lang="en-US" altLang="en-US">
              <a:latin typeface="Arial" pitchFamily="34" charset="0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1C276E4F-1082-477D-B484-A49BC9623D7E}"/>
              </a:ext>
            </a:extLst>
          </p:cNvPr>
          <p:cNvGrpSpPr/>
          <p:nvPr/>
        </p:nvGrpSpPr>
        <p:grpSpPr>
          <a:xfrm>
            <a:off x="297033" y="2635376"/>
            <a:ext cx="11632500" cy="1740034"/>
            <a:chOff x="759807" y="2281462"/>
            <a:chExt cx="3774207" cy="2112443"/>
          </a:xfrm>
        </p:grpSpPr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C5DC4880-26A6-4BCC-9C80-35E6308CD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9364" y="3285021"/>
              <a:ext cx="30313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E256DEFA-65F0-47F0-B9DF-6859D4C57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62" y="2281462"/>
              <a:ext cx="3757952" cy="9310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Net increase in health care costs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CD0228FD-81D3-413A-892A-FB9169DA7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807" y="3462898"/>
              <a:ext cx="3757952" cy="93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Net gain in quality adjusted life year (QALYs)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113397C-AE80-4D39-A8B8-C5E5382D1BD4}"/>
              </a:ext>
            </a:extLst>
          </p:cNvPr>
          <p:cNvSpPr/>
          <p:nvPr/>
        </p:nvSpPr>
        <p:spPr>
          <a:xfrm>
            <a:off x="3556000" y="3643378"/>
            <a:ext cx="7763933" cy="7668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36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Preview: The Quality Adjusted Life Year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MS PGothic" charset="0"/>
              </a:rPr>
              <a:t>Combines longevity with the quality of life into </a:t>
            </a:r>
            <a:r>
              <a:rPr lang="en-US" sz="2800" u="sng" dirty="0">
                <a:latin typeface="Calibri" charset="0"/>
                <a:ea typeface="MS PGothic" charset="0"/>
              </a:rPr>
              <a:t>a single metric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MS PGothic" charset="0"/>
              </a:rPr>
              <a:t>Weights duration of time spent in a health state by the quality of life of that health state: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800" dirty="0">
              <a:latin typeface="Calibri" charset="0"/>
              <a:ea typeface="MS PGothic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MS PGothic" charset="0"/>
              </a:rPr>
              <a:t>Full health = 1.0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MS PGothic" charset="0"/>
              </a:rPr>
              <a:t>Death = 0</a:t>
            </a:r>
          </a:p>
          <a:p>
            <a:pPr marL="342900" lvl="1" indent="-342900">
              <a:buFont typeface="Arial" charset="0"/>
              <a:buChar char="•"/>
            </a:pPr>
            <a:endParaRPr lang="en-US" altLang="ja-JP" sz="2600" dirty="0">
              <a:latin typeface="Arial" charset="0"/>
              <a:ea typeface="MS PGothic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altLang="ja-JP" i="1" dirty="0">
                <a:latin typeface="Calibri" charset="0"/>
                <a:ea typeface="MS PGothic" charset="0"/>
              </a:rPr>
              <a:t>Health state: </a:t>
            </a:r>
            <a:r>
              <a:rPr lang="en-US" i="1" dirty="0">
                <a:latin typeface="Calibri" charset="0"/>
                <a:ea typeface="MS PGothic" charset="0"/>
              </a:rPr>
              <a:t>The health of an individual at any particular point in time. [Gold et al 1996]</a:t>
            </a:r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45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3DA1C2-D29F-B049-9DFC-B165A6772B3E}"/>
              </a:ext>
            </a:extLst>
          </p:cNvPr>
          <p:cNvSpPr txBox="1">
            <a:spLocks/>
          </p:cNvSpPr>
          <p:nvPr/>
        </p:nvSpPr>
        <p:spPr>
          <a:xfrm>
            <a:off x="658251" y="1695474"/>
            <a:ext cx="10875498" cy="44277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Calibri"/>
              </a:rPr>
              <a:t>Why do we need health economics?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libri"/>
              </a:rPr>
              <a:t>Setting priorities for global health</a:t>
            </a:r>
          </a:p>
        </p:txBody>
      </p:sp>
    </p:spTree>
    <p:extLst>
      <p:ext uri="{BB962C8B-B14F-4D97-AF65-F5344CB8AC3E}">
        <p14:creationId xmlns:p14="http://schemas.microsoft.com/office/powerpoint/2010/main" val="2462693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The Quality Adjusted Life Year </a:t>
            </a:r>
            <a:endParaRPr lang="en-US" altLang="zh-TW">
              <a:latin typeface="Calibri" charset="0"/>
              <a:ea typeface="PMingLiU" charset="0"/>
              <a:cs typeface="PMingLiU" charset="0"/>
            </a:endParaRPr>
          </a:p>
        </p:txBody>
      </p:sp>
      <p:graphicFrame>
        <p:nvGraphicFramePr>
          <p:cNvPr id="3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22736394"/>
              </p:ext>
            </p:extLst>
          </p:nvPr>
        </p:nvGraphicFramePr>
        <p:xfrm>
          <a:off x="1879600" y="1677989"/>
          <a:ext cx="8809038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60725" y="3048000"/>
            <a:ext cx="6027208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bg1"/>
                </a:solidFill>
                <a:ea typeface="新細明體" charset="0"/>
                <a:cs typeface="新細明體" charset="0"/>
              </a:rPr>
              <a:t>Hearing loss</a:t>
            </a:r>
          </a:p>
        </p:txBody>
      </p:sp>
      <p:sp>
        <p:nvSpPr>
          <p:cNvPr id="28677" name="Rectangle 4"/>
          <p:cNvSpPr txBox="1">
            <a:spLocks noChangeArrowheads="1"/>
          </p:cNvSpPr>
          <p:nvPr/>
        </p:nvSpPr>
        <p:spPr bwMode="auto">
          <a:xfrm>
            <a:off x="1524001" y="5576888"/>
            <a:ext cx="914241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457200"/>
            <a:endParaRPr lang="en-US" altLang="zh-TW" sz="4000">
              <a:ea typeface="PMingLiU" charset="0"/>
              <a:cs typeface="PMingLiU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DF3F0C7-D050-464C-BEA7-BE955FA5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5791200"/>
            <a:ext cx="8153400" cy="83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457200"/>
            <a:r>
              <a:rPr lang="en-US" altLang="zh-TW" b="1" u="sng" dirty="0">
                <a:solidFill>
                  <a:schemeClr val="bg2">
                    <a:lumMod val="25000"/>
                  </a:schemeClr>
                </a:solidFill>
                <a:ea typeface="PMingLiU" charset="0"/>
                <a:cs typeface="PMingLiU" charset="0"/>
              </a:rPr>
              <a:t>QALY calculation</a:t>
            </a:r>
          </a:p>
          <a:p>
            <a:pPr algn="ctr" defTabSz="457200"/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ea typeface="PMingLiU" charset="0"/>
                <a:cs typeface="PMingLiU" charset="0"/>
              </a:rPr>
              <a:t>1yr*0.7 = 0.7 QALY  </a:t>
            </a:r>
          </a:p>
        </p:txBody>
      </p:sp>
    </p:spTree>
    <p:extLst>
      <p:ext uri="{BB962C8B-B14F-4D97-AF65-F5344CB8AC3E}">
        <p14:creationId xmlns:p14="http://schemas.microsoft.com/office/powerpoint/2010/main" val="108725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The Quality Adjusted Life Year </a:t>
            </a:r>
            <a:endParaRPr lang="en-US" altLang="zh-TW">
              <a:latin typeface="Calibri" charset="0"/>
              <a:ea typeface="PMingLiU" charset="0"/>
              <a:cs typeface="PMingLiU" charset="0"/>
            </a:endParaRPr>
          </a:p>
        </p:txBody>
      </p:sp>
      <p:graphicFrame>
        <p:nvGraphicFramePr>
          <p:cNvPr id="3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03721975"/>
              </p:ext>
            </p:extLst>
          </p:nvPr>
        </p:nvGraphicFramePr>
        <p:xfrm>
          <a:off x="1879600" y="1677989"/>
          <a:ext cx="8809038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60725" y="3048000"/>
            <a:ext cx="3200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bg1"/>
                </a:solidFill>
                <a:ea typeface="新細明體" charset="0"/>
                <a:cs typeface="新細明體" charset="0"/>
              </a:rPr>
              <a:t>Hearing loss</a:t>
            </a:r>
          </a:p>
        </p:txBody>
      </p:sp>
      <p:sp>
        <p:nvSpPr>
          <p:cNvPr id="28677" name="Rectangle 4"/>
          <p:cNvSpPr txBox="1">
            <a:spLocks noChangeArrowheads="1"/>
          </p:cNvSpPr>
          <p:nvPr/>
        </p:nvSpPr>
        <p:spPr bwMode="auto">
          <a:xfrm>
            <a:off x="1524001" y="5576888"/>
            <a:ext cx="914241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457200"/>
            <a:endParaRPr lang="en-US" altLang="zh-TW" sz="4000">
              <a:ea typeface="PMingLiU" charset="0"/>
              <a:cs typeface="PMingLiU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4011E9-E9D5-4B5E-A3D8-62B98A97595B}"/>
              </a:ext>
            </a:extLst>
          </p:cNvPr>
          <p:cNvGrpSpPr/>
          <p:nvPr/>
        </p:nvGrpSpPr>
        <p:grpSpPr>
          <a:xfrm>
            <a:off x="4399492" y="4944533"/>
            <a:ext cx="4267200" cy="1425957"/>
            <a:chOff x="4399492" y="4944533"/>
            <a:chExt cx="4267200" cy="1425957"/>
          </a:xfrm>
        </p:grpSpPr>
        <p:sp>
          <p:nvSpPr>
            <p:cNvPr id="2" name="TextBox 1"/>
            <p:cNvSpPr txBox="1"/>
            <p:nvPr/>
          </p:nvSpPr>
          <p:spPr>
            <a:xfrm>
              <a:off x="4399492" y="5908825"/>
              <a:ext cx="42672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MS PGothic" pitchFamily="34" charset="-128"/>
                </a:rPr>
                <a:t>Treatment</a:t>
              </a:r>
            </a:p>
          </p:txBody>
        </p:sp>
        <p:cxnSp>
          <p:nvCxnSpPr>
            <p:cNvPr id="4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5241925" y="4944533"/>
              <a:ext cx="1219200" cy="103716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847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The Quality Adjusted Life Year </a:t>
            </a:r>
            <a:endParaRPr lang="en-US" altLang="zh-TW" dirty="0">
              <a:latin typeface="Calibri" charset="0"/>
              <a:ea typeface="PMingLiU" charset="0"/>
              <a:cs typeface="PMingLiU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91451859"/>
              </p:ext>
            </p:extLst>
          </p:nvPr>
        </p:nvGraphicFramePr>
        <p:xfrm>
          <a:off x="1879600" y="1677989"/>
          <a:ext cx="8809038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477000" y="2286000"/>
            <a:ext cx="2819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bg1"/>
                </a:solidFill>
                <a:ea typeface="新細明體" charset="0"/>
                <a:cs typeface="新細明體" charset="0"/>
              </a:rPr>
              <a:t>Full Health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60725" y="3048000"/>
            <a:ext cx="3200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bg1"/>
                </a:solidFill>
                <a:ea typeface="新細明體" charset="0"/>
                <a:cs typeface="新細明體" charset="0"/>
              </a:rPr>
              <a:t>Hearing loss</a:t>
            </a:r>
          </a:p>
        </p:txBody>
      </p:sp>
      <p:sp>
        <p:nvSpPr>
          <p:cNvPr id="29702" name="Rectangle 4"/>
          <p:cNvSpPr txBox="1">
            <a:spLocks noChangeArrowheads="1"/>
          </p:cNvSpPr>
          <p:nvPr/>
        </p:nvSpPr>
        <p:spPr bwMode="auto">
          <a:xfrm>
            <a:off x="2133601" y="5791200"/>
            <a:ext cx="8153400" cy="83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457200"/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ea typeface="PMingLiU" charset="0"/>
                <a:cs typeface="PMingLiU" charset="0"/>
              </a:rPr>
              <a:t>QALY calculation</a:t>
            </a:r>
          </a:p>
          <a:p>
            <a:pPr algn="ctr" defTabSz="457200"/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ea typeface="PMingLiU" charset="0"/>
                <a:cs typeface="PMingLiU" charset="0"/>
              </a:rPr>
              <a:t>0.5yr*0.7+ 0.5yr*1 = 0.85 QALY  </a:t>
            </a:r>
          </a:p>
        </p:txBody>
      </p:sp>
    </p:spTree>
    <p:extLst>
      <p:ext uri="{BB962C8B-B14F-4D97-AF65-F5344CB8AC3E}">
        <p14:creationId xmlns:p14="http://schemas.microsoft.com/office/powerpoint/2010/main" val="40701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213644" y="5253256"/>
            <a:ext cx="401914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0.15 QALYs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089476" y="4451192"/>
            <a:ext cx="2415272" cy="582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$1,000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827" y="1243780"/>
            <a:ext cx="347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QALYs with treatment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6177" y="499732"/>
            <a:ext cx="10288871" cy="647184"/>
          </a:xfrm>
        </p:spPr>
        <p:txBody>
          <a:bodyPr>
            <a:noAutofit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Incremental Cost-effectiveness Ratio ($/QALY)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45928" y="4454146"/>
            <a:ext cx="5886861" cy="1263755"/>
            <a:chOff x="1909453" y="4475893"/>
            <a:chExt cx="4415146" cy="1263755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2364782" y="4475893"/>
              <a:ext cx="658378" cy="468801"/>
            </a:xfrm>
            <a:prstGeom prst="triangle">
              <a:avLst>
                <a:gd name="adj" fmla="val 49991"/>
              </a:avLst>
            </a:prstGeom>
            <a:solidFill>
              <a:schemeClr val="bg1">
                <a:lumMod val="65000"/>
              </a:schemeClr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1909453" y="5126146"/>
              <a:ext cx="441514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2364783" y="5269460"/>
              <a:ext cx="658378" cy="470188"/>
            </a:xfrm>
            <a:prstGeom prst="triangle">
              <a:avLst>
                <a:gd name="adj" fmla="val 49991"/>
              </a:avLst>
            </a:prstGeom>
            <a:solidFill>
              <a:schemeClr val="bg1">
                <a:lumMod val="65000"/>
              </a:schemeClr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089476" y="4451192"/>
            <a:ext cx="2415272" cy="582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Cost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47504" y="5239624"/>
            <a:ext cx="401914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QALYs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60648" y="3360606"/>
            <a:ext cx="504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Additional costs with treatment</a:t>
            </a:r>
          </a:p>
        </p:txBody>
      </p:sp>
      <p:sp>
        <p:nvSpPr>
          <p:cNvPr id="33" name="Equal 32"/>
          <p:cNvSpPr/>
          <p:nvPr/>
        </p:nvSpPr>
        <p:spPr>
          <a:xfrm>
            <a:off x="7500509" y="4931740"/>
            <a:ext cx="449131" cy="31597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8277597" y="4675509"/>
            <a:ext cx="326245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$6,667 per QALY gained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5107291" y="2341197"/>
            <a:ext cx="182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/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0.7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135121" y="2341197"/>
            <a:ext cx="182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/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0.85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1305" y="1243779"/>
            <a:ext cx="426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QALYs without treatment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02316" y="2079586"/>
            <a:ext cx="3013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0.15 QALYs gained with treatment</a:t>
            </a:r>
          </a:p>
        </p:txBody>
      </p:sp>
      <p:sp>
        <p:nvSpPr>
          <p:cNvPr id="40" name="Equal 39"/>
          <p:cNvSpPr/>
          <p:nvPr/>
        </p:nvSpPr>
        <p:spPr>
          <a:xfrm>
            <a:off x="7500509" y="2321709"/>
            <a:ext cx="449131" cy="31597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3591961" y="2310697"/>
            <a:ext cx="513579" cy="337997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37945" y="3406772"/>
            <a:ext cx="215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$1,000</a:t>
            </a:r>
          </a:p>
        </p:txBody>
      </p:sp>
      <p:sp>
        <p:nvSpPr>
          <p:cNvPr id="43" name="Equal 42"/>
          <p:cNvSpPr/>
          <p:nvPr/>
        </p:nvSpPr>
        <p:spPr>
          <a:xfrm>
            <a:off x="7500509" y="3433453"/>
            <a:ext cx="449131" cy="31597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文字方塊 19">
            <a:extLst>
              <a:ext uri="{FF2B5EF4-FFF2-40B4-BE49-F238E27FC236}">
                <a16:creationId xmlns:a16="http://schemas.microsoft.com/office/drawing/2014/main" id="{5D8CDCC1-8F2F-459C-BBD8-020A9C4EE2D6}"/>
              </a:ext>
            </a:extLst>
          </p:cNvPr>
          <p:cNvSpPr txBox="1"/>
          <p:nvPr/>
        </p:nvSpPr>
        <p:spPr>
          <a:xfrm>
            <a:off x="1875099" y="6219544"/>
            <a:ext cx="915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a lower ratio be better or worse?</a:t>
            </a:r>
          </a:p>
        </p:txBody>
      </p:sp>
    </p:spTree>
    <p:extLst>
      <p:ext uri="{BB962C8B-B14F-4D97-AF65-F5344CB8AC3E}">
        <p14:creationId xmlns:p14="http://schemas.microsoft.com/office/powerpoint/2010/main" val="39000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3" grpId="0"/>
      <p:bldP spid="19" grpId="0"/>
      <p:bldP spid="19" grpId="1"/>
      <p:bldP spid="20" grpId="0"/>
      <p:bldP spid="20" grpId="1"/>
      <p:bldP spid="22" grpId="0"/>
      <p:bldP spid="33" grpId="0" animBg="1"/>
      <p:bldP spid="34" grpId="0"/>
      <p:bldP spid="26" grpId="0"/>
      <p:bldP spid="38" grpId="0"/>
      <p:bldP spid="2" grpId="0"/>
      <p:bldP spid="39" grpId="0"/>
      <p:bldP spid="40" grpId="0" animBg="1"/>
      <p:bldP spid="4" grpId="0" animBg="1"/>
      <p:bldP spid="42" grpId="0"/>
      <p:bldP spid="43" grpId="0" animBg="1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51" y="215271"/>
            <a:ext cx="11200128" cy="1300328"/>
          </a:xfrm>
        </p:spPr>
        <p:txBody>
          <a:bodyPr/>
          <a:lstStyle/>
          <a:p>
            <a:r>
              <a:rPr lang="en-US" altLang="en-US" dirty="0"/>
              <a:t>What are some possible outcomes of CEA?</a:t>
            </a:r>
            <a:endParaRPr lang="en-GB" altLang="en-US" dirty="0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6239808" y="3390881"/>
            <a:ext cx="245575" cy="24561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4820" name="Group 4"/>
          <p:cNvGrpSpPr>
            <a:grpSpLocks noChangeAspect="1"/>
          </p:cNvGrpSpPr>
          <p:nvPr/>
        </p:nvGrpSpPr>
        <p:grpSpPr bwMode="auto">
          <a:xfrm>
            <a:off x="2077383" y="1346266"/>
            <a:ext cx="8518957" cy="5808133"/>
            <a:chOff x="650" y="776"/>
            <a:chExt cx="4407" cy="3868"/>
          </a:xfrm>
        </p:grpSpPr>
        <p:sp>
          <p:nvSpPr>
            <p:cNvPr id="34822" name="AutoShape 5"/>
            <p:cNvSpPr>
              <a:spLocks noChangeAspect="1" noChangeArrowheads="1" noTextEdit="1"/>
            </p:cNvSpPr>
            <p:nvPr/>
          </p:nvSpPr>
          <p:spPr bwMode="auto">
            <a:xfrm>
              <a:off x="651" y="777"/>
              <a:ext cx="4406" cy="3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650" y="776"/>
              <a:ext cx="4397" cy="3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482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4643"/>
              <a:ext cx="349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Rectangle 8"/>
            <p:cNvSpPr>
              <a:spLocks noChangeArrowheads="1"/>
            </p:cNvSpPr>
            <p:nvPr/>
          </p:nvSpPr>
          <p:spPr bwMode="auto">
            <a:xfrm>
              <a:off x="650" y="776"/>
              <a:ext cx="4397" cy="3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6" name="Line 9"/>
            <p:cNvSpPr>
              <a:spLocks noChangeShapeType="1"/>
            </p:cNvSpPr>
            <p:nvPr/>
          </p:nvSpPr>
          <p:spPr bwMode="auto">
            <a:xfrm>
              <a:off x="2692" y="1197"/>
              <a:ext cx="1" cy="2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0"/>
            <p:cNvSpPr>
              <a:spLocks noChangeShapeType="1"/>
            </p:cNvSpPr>
            <p:nvPr/>
          </p:nvSpPr>
          <p:spPr bwMode="auto">
            <a:xfrm>
              <a:off x="2668" y="392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1"/>
            <p:cNvSpPr>
              <a:spLocks noChangeShapeType="1"/>
            </p:cNvSpPr>
            <p:nvPr/>
          </p:nvSpPr>
          <p:spPr bwMode="auto">
            <a:xfrm>
              <a:off x="2668" y="365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12"/>
            <p:cNvSpPr>
              <a:spLocks noChangeShapeType="1"/>
            </p:cNvSpPr>
            <p:nvPr/>
          </p:nvSpPr>
          <p:spPr bwMode="auto">
            <a:xfrm>
              <a:off x="2668" y="337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Line 13"/>
            <p:cNvSpPr>
              <a:spLocks noChangeShapeType="1"/>
            </p:cNvSpPr>
            <p:nvPr/>
          </p:nvSpPr>
          <p:spPr bwMode="auto">
            <a:xfrm>
              <a:off x="2668" y="310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4"/>
            <p:cNvSpPr>
              <a:spLocks noChangeShapeType="1"/>
            </p:cNvSpPr>
            <p:nvPr/>
          </p:nvSpPr>
          <p:spPr bwMode="auto">
            <a:xfrm>
              <a:off x="2668" y="28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5"/>
            <p:cNvSpPr>
              <a:spLocks noChangeShapeType="1"/>
            </p:cNvSpPr>
            <p:nvPr/>
          </p:nvSpPr>
          <p:spPr bwMode="auto">
            <a:xfrm>
              <a:off x="2668" y="256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16"/>
            <p:cNvSpPr>
              <a:spLocks noChangeShapeType="1"/>
            </p:cNvSpPr>
            <p:nvPr/>
          </p:nvSpPr>
          <p:spPr bwMode="auto">
            <a:xfrm>
              <a:off x="2668" y="228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17"/>
            <p:cNvSpPr>
              <a:spLocks noChangeShapeType="1"/>
            </p:cNvSpPr>
            <p:nvPr/>
          </p:nvSpPr>
          <p:spPr bwMode="auto">
            <a:xfrm>
              <a:off x="2668" y="201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18"/>
            <p:cNvSpPr>
              <a:spLocks noChangeShapeType="1"/>
            </p:cNvSpPr>
            <p:nvPr/>
          </p:nvSpPr>
          <p:spPr bwMode="auto">
            <a:xfrm>
              <a:off x="2668" y="174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19"/>
            <p:cNvSpPr>
              <a:spLocks noChangeShapeType="1"/>
            </p:cNvSpPr>
            <p:nvPr/>
          </p:nvSpPr>
          <p:spPr bwMode="auto">
            <a:xfrm>
              <a:off x="2668" y="147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20"/>
            <p:cNvSpPr>
              <a:spLocks noChangeShapeType="1"/>
            </p:cNvSpPr>
            <p:nvPr/>
          </p:nvSpPr>
          <p:spPr bwMode="auto">
            <a:xfrm>
              <a:off x="2668" y="11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21"/>
            <p:cNvSpPr>
              <a:spLocks noChangeShapeType="1"/>
            </p:cNvSpPr>
            <p:nvPr/>
          </p:nvSpPr>
          <p:spPr bwMode="auto">
            <a:xfrm>
              <a:off x="1082" y="2561"/>
              <a:ext cx="32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22"/>
            <p:cNvSpPr>
              <a:spLocks noChangeShapeType="1"/>
            </p:cNvSpPr>
            <p:nvPr/>
          </p:nvSpPr>
          <p:spPr bwMode="auto">
            <a:xfrm flipV="1">
              <a:off x="1082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23"/>
            <p:cNvSpPr>
              <a:spLocks noChangeShapeType="1"/>
            </p:cNvSpPr>
            <p:nvPr/>
          </p:nvSpPr>
          <p:spPr bwMode="auto">
            <a:xfrm flipV="1">
              <a:off x="1403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4"/>
            <p:cNvSpPr>
              <a:spLocks noChangeShapeType="1"/>
            </p:cNvSpPr>
            <p:nvPr/>
          </p:nvSpPr>
          <p:spPr bwMode="auto">
            <a:xfrm flipV="1">
              <a:off x="1724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25"/>
            <p:cNvSpPr>
              <a:spLocks noChangeShapeType="1"/>
            </p:cNvSpPr>
            <p:nvPr/>
          </p:nvSpPr>
          <p:spPr bwMode="auto">
            <a:xfrm flipV="1">
              <a:off x="2045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26"/>
            <p:cNvSpPr>
              <a:spLocks noChangeShapeType="1"/>
            </p:cNvSpPr>
            <p:nvPr/>
          </p:nvSpPr>
          <p:spPr bwMode="auto">
            <a:xfrm flipV="1">
              <a:off x="2365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27"/>
            <p:cNvSpPr>
              <a:spLocks noChangeShapeType="1"/>
            </p:cNvSpPr>
            <p:nvPr/>
          </p:nvSpPr>
          <p:spPr bwMode="auto">
            <a:xfrm flipV="1">
              <a:off x="2692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28"/>
            <p:cNvSpPr>
              <a:spLocks noChangeShapeType="1"/>
            </p:cNvSpPr>
            <p:nvPr/>
          </p:nvSpPr>
          <p:spPr bwMode="auto">
            <a:xfrm flipV="1">
              <a:off x="3013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29"/>
            <p:cNvSpPr>
              <a:spLocks noChangeShapeType="1"/>
            </p:cNvSpPr>
            <p:nvPr/>
          </p:nvSpPr>
          <p:spPr bwMode="auto">
            <a:xfrm flipV="1">
              <a:off x="3333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30"/>
            <p:cNvSpPr>
              <a:spLocks noChangeShapeType="1"/>
            </p:cNvSpPr>
            <p:nvPr/>
          </p:nvSpPr>
          <p:spPr bwMode="auto">
            <a:xfrm flipV="1">
              <a:off x="3653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31"/>
            <p:cNvSpPr>
              <a:spLocks noChangeShapeType="1"/>
            </p:cNvSpPr>
            <p:nvPr/>
          </p:nvSpPr>
          <p:spPr bwMode="auto">
            <a:xfrm flipV="1">
              <a:off x="3974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32"/>
            <p:cNvSpPr>
              <a:spLocks noChangeShapeType="1"/>
            </p:cNvSpPr>
            <p:nvPr/>
          </p:nvSpPr>
          <p:spPr bwMode="auto">
            <a:xfrm flipV="1">
              <a:off x="4295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Rectangle 33"/>
            <p:cNvSpPr>
              <a:spLocks noChangeArrowheads="1"/>
            </p:cNvSpPr>
            <p:nvPr/>
          </p:nvSpPr>
          <p:spPr bwMode="auto">
            <a:xfrm>
              <a:off x="1550" y="840"/>
              <a:ext cx="272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b="1">
                  <a:solidFill>
                    <a:srgbClr val="000000"/>
                  </a:solidFill>
                  <a:latin typeface="Arial" pitchFamily="34" charset="0"/>
                </a:rPr>
                <a:t>Incremental costs and effectiveness of B versus A 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51" name="Rectangle 34"/>
            <p:cNvSpPr>
              <a:spLocks noChangeArrowheads="1"/>
            </p:cNvSpPr>
            <p:nvPr/>
          </p:nvSpPr>
          <p:spPr bwMode="auto">
            <a:xfrm>
              <a:off x="2480" y="3878"/>
              <a:ext cx="17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-1000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52" name="Rectangle 35"/>
            <p:cNvSpPr>
              <a:spLocks noChangeArrowheads="1"/>
            </p:cNvSpPr>
            <p:nvPr/>
          </p:nvSpPr>
          <p:spPr bwMode="auto">
            <a:xfrm>
              <a:off x="2518" y="3604"/>
              <a:ext cx="13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-800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53" name="Rectangle 36"/>
            <p:cNvSpPr>
              <a:spLocks noChangeArrowheads="1"/>
            </p:cNvSpPr>
            <p:nvPr/>
          </p:nvSpPr>
          <p:spPr bwMode="auto">
            <a:xfrm>
              <a:off x="2518" y="3330"/>
              <a:ext cx="13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-600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54" name="Rectangle 37"/>
            <p:cNvSpPr>
              <a:spLocks noChangeArrowheads="1"/>
            </p:cNvSpPr>
            <p:nvPr/>
          </p:nvSpPr>
          <p:spPr bwMode="auto">
            <a:xfrm>
              <a:off x="2518" y="3061"/>
              <a:ext cx="13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-400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55" name="Rectangle 38"/>
            <p:cNvSpPr>
              <a:spLocks noChangeArrowheads="1"/>
            </p:cNvSpPr>
            <p:nvPr/>
          </p:nvSpPr>
          <p:spPr bwMode="auto">
            <a:xfrm>
              <a:off x="2518" y="2787"/>
              <a:ext cx="13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-200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56" name="Rectangle 39"/>
            <p:cNvSpPr>
              <a:spLocks noChangeArrowheads="1"/>
            </p:cNvSpPr>
            <p:nvPr/>
          </p:nvSpPr>
          <p:spPr bwMode="auto">
            <a:xfrm>
              <a:off x="2614" y="2513"/>
              <a:ext cx="3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57" name="Rectangle 40"/>
            <p:cNvSpPr>
              <a:spLocks noChangeArrowheads="1"/>
            </p:cNvSpPr>
            <p:nvPr/>
          </p:nvSpPr>
          <p:spPr bwMode="auto">
            <a:xfrm>
              <a:off x="2539" y="2239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58" name="Rectangle 41"/>
            <p:cNvSpPr>
              <a:spLocks noChangeArrowheads="1"/>
            </p:cNvSpPr>
            <p:nvPr/>
          </p:nvSpPr>
          <p:spPr bwMode="auto">
            <a:xfrm>
              <a:off x="2539" y="1965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400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59" name="Rectangle 42"/>
            <p:cNvSpPr>
              <a:spLocks noChangeArrowheads="1"/>
            </p:cNvSpPr>
            <p:nvPr/>
          </p:nvSpPr>
          <p:spPr bwMode="auto">
            <a:xfrm>
              <a:off x="2539" y="1697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600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60" name="Rectangle 43"/>
            <p:cNvSpPr>
              <a:spLocks noChangeArrowheads="1"/>
            </p:cNvSpPr>
            <p:nvPr/>
          </p:nvSpPr>
          <p:spPr bwMode="auto">
            <a:xfrm>
              <a:off x="2539" y="1426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800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61" name="Rectangle 44"/>
            <p:cNvSpPr>
              <a:spLocks noChangeArrowheads="1"/>
            </p:cNvSpPr>
            <p:nvPr/>
          </p:nvSpPr>
          <p:spPr bwMode="auto">
            <a:xfrm>
              <a:off x="2501" y="1149"/>
              <a:ext cx="151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1000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62" name="Rectangle 45"/>
            <p:cNvSpPr>
              <a:spLocks noChangeArrowheads="1"/>
            </p:cNvSpPr>
            <p:nvPr/>
          </p:nvSpPr>
          <p:spPr bwMode="auto">
            <a:xfrm>
              <a:off x="1076" y="2625"/>
              <a:ext cx="6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-1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63" name="Rectangle 46"/>
            <p:cNvSpPr>
              <a:spLocks noChangeArrowheads="1"/>
            </p:cNvSpPr>
            <p:nvPr/>
          </p:nvSpPr>
          <p:spPr bwMode="auto">
            <a:xfrm>
              <a:off x="1368" y="2625"/>
              <a:ext cx="11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-0.8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64" name="Rectangle 47"/>
            <p:cNvSpPr>
              <a:spLocks noChangeArrowheads="1"/>
            </p:cNvSpPr>
            <p:nvPr/>
          </p:nvSpPr>
          <p:spPr bwMode="auto">
            <a:xfrm>
              <a:off x="1688" y="2625"/>
              <a:ext cx="11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-0.6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65" name="Rectangle 48"/>
            <p:cNvSpPr>
              <a:spLocks noChangeArrowheads="1"/>
            </p:cNvSpPr>
            <p:nvPr/>
          </p:nvSpPr>
          <p:spPr bwMode="auto">
            <a:xfrm>
              <a:off x="2009" y="2625"/>
              <a:ext cx="11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-0.4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66" name="Rectangle 49"/>
            <p:cNvSpPr>
              <a:spLocks noChangeArrowheads="1"/>
            </p:cNvSpPr>
            <p:nvPr/>
          </p:nvSpPr>
          <p:spPr bwMode="auto">
            <a:xfrm>
              <a:off x="2329" y="2625"/>
              <a:ext cx="11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-0.2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67" name="Rectangle 50"/>
            <p:cNvSpPr>
              <a:spLocks noChangeArrowheads="1"/>
            </p:cNvSpPr>
            <p:nvPr/>
          </p:nvSpPr>
          <p:spPr bwMode="auto">
            <a:xfrm>
              <a:off x="2695" y="2625"/>
              <a:ext cx="3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68" name="Rectangle 51"/>
            <p:cNvSpPr>
              <a:spLocks noChangeArrowheads="1"/>
            </p:cNvSpPr>
            <p:nvPr/>
          </p:nvSpPr>
          <p:spPr bwMode="auto">
            <a:xfrm>
              <a:off x="2986" y="2625"/>
              <a:ext cx="9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0.2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69" name="Rectangle 52"/>
            <p:cNvSpPr>
              <a:spLocks noChangeArrowheads="1"/>
            </p:cNvSpPr>
            <p:nvPr/>
          </p:nvSpPr>
          <p:spPr bwMode="auto">
            <a:xfrm>
              <a:off x="3306" y="2625"/>
              <a:ext cx="9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0.4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70" name="Rectangle 53"/>
            <p:cNvSpPr>
              <a:spLocks noChangeArrowheads="1"/>
            </p:cNvSpPr>
            <p:nvPr/>
          </p:nvSpPr>
          <p:spPr bwMode="auto">
            <a:xfrm>
              <a:off x="3627" y="2625"/>
              <a:ext cx="9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0.6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71" name="Rectangle 54"/>
            <p:cNvSpPr>
              <a:spLocks noChangeArrowheads="1"/>
            </p:cNvSpPr>
            <p:nvPr/>
          </p:nvSpPr>
          <p:spPr bwMode="auto">
            <a:xfrm>
              <a:off x="3948" y="2625"/>
              <a:ext cx="9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0.8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72" name="Rectangle 55"/>
            <p:cNvSpPr>
              <a:spLocks noChangeArrowheads="1"/>
            </p:cNvSpPr>
            <p:nvPr/>
          </p:nvSpPr>
          <p:spPr bwMode="auto">
            <a:xfrm>
              <a:off x="4299" y="2625"/>
              <a:ext cx="3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73" name="Rectangle 56"/>
            <p:cNvSpPr>
              <a:spLocks noChangeArrowheads="1"/>
            </p:cNvSpPr>
            <p:nvPr/>
          </p:nvSpPr>
          <p:spPr bwMode="auto">
            <a:xfrm rot="16200000">
              <a:off x="144" y="2365"/>
              <a:ext cx="13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Incremental costs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74" name="Rectangle 57"/>
            <p:cNvSpPr>
              <a:spLocks noChangeArrowheads="1"/>
            </p:cNvSpPr>
            <p:nvPr/>
          </p:nvSpPr>
          <p:spPr bwMode="auto">
            <a:xfrm>
              <a:off x="3534" y="1446"/>
              <a:ext cx="64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Quadrant I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75" name="Rectangle 58"/>
            <p:cNvSpPr>
              <a:spLocks noChangeArrowheads="1"/>
            </p:cNvSpPr>
            <p:nvPr/>
          </p:nvSpPr>
          <p:spPr bwMode="auto">
            <a:xfrm>
              <a:off x="3503" y="1708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76" name="Rectangle 59"/>
            <p:cNvSpPr>
              <a:spLocks noChangeArrowheads="1"/>
            </p:cNvSpPr>
            <p:nvPr/>
          </p:nvSpPr>
          <p:spPr bwMode="auto">
            <a:xfrm>
              <a:off x="3616" y="1708"/>
              <a:ext cx="3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C &gt; 0,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77" name="Rectangle 60"/>
            <p:cNvSpPr>
              <a:spLocks noChangeArrowheads="1"/>
            </p:cNvSpPr>
            <p:nvPr/>
          </p:nvSpPr>
          <p:spPr bwMode="auto">
            <a:xfrm>
              <a:off x="3503" y="1970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78" name="Rectangle 61"/>
            <p:cNvSpPr>
              <a:spLocks noChangeArrowheads="1"/>
            </p:cNvSpPr>
            <p:nvPr/>
          </p:nvSpPr>
          <p:spPr bwMode="auto">
            <a:xfrm>
              <a:off x="3614" y="1970"/>
              <a:ext cx="32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E &gt; 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79" name="Rectangle 62"/>
            <p:cNvSpPr>
              <a:spLocks noChangeArrowheads="1"/>
            </p:cNvSpPr>
            <p:nvPr/>
          </p:nvSpPr>
          <p:spPr bwMode="auto">
            <a:xfrm>
              <a:off x="1172" y="1446"/>
              <a:ext cx="71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Quadrant II 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80" name="Rectangle 63"/>
            <p:cNvSpPr>
              <a:spLocks noChangeArrowheads="1"/>
            </p:cNvSpPr>
            <p:nvPr/>
          </p:nvSpPr>
          <p:spPr bwMode="auto">
            <a:xfrm>
              <a:off x="1135" y="1708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81" name="Rectangle 64"/>
            <p:cNvSpPr>
              <a:spLocks noChangeArrowheads="1"/>
            </p:cNvSpPr>
            <p:nvPr/>
          </p:nvSpPr>
          <p:spPr bwMode="auto">
            <a:xfrm>
              <a:off x="1247" y="1708"/>
              <a:ext cx="3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C &gt; 0,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82" name="Rectangle 65"/>
            <p:cNvSpPr>
              <a:spLocks noChangeArrowheads="1"/>
            </p:cNvSpPr>
            <p:nvPr/>
          </p:nvSpPr>
          <p:spPr bwMode="auto">
            <a:xfrm>
              <a:off x="1135" y="1970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83" name="Rectangle 66"/>
            <p:cNvSpPr>
              <a:spLocks noChangeArrowheads="1"/>
            </p:cNvSpPr>
            <p:nvPr/>
          </p:nvSpPr>
          <p:spPr bwMode="auto">
            <a:xfrm>
              <a:off x="1245" y="1970"/>
              <a:ext cx="32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E &lt; 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84" name="Rectangle 67"/>
            <p:cNvSpPr>
              <a:spLocks noChangeArrowheads="1"/>
            </p:cNvSpPr>
            <p:nvPr/>
          </p:nvSpPr>
          <p:spPr bwMode="auto">
            <a:xfrm>
              <a:off x="1124" y="2848"/>
              <a:ext cx="71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Quadrant III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85" name="Rectangle 68"/>
            <p:cNvSpPr>
              <a:spLocks noChangeArrowheads="1"/>
            </p:cNvSpPr>
            <p:nvPr/>
          </p:nvSpPr>
          <p:spPr bwMode="auto">
            <a:xfrm>
              <a:off x="1087" y="3110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86" name="Rectangle 69"/>
            <p:cNvSpPr>
              <a:spLocks noChangeArrowheads="1"/>
            </p:cNvSpPr>
            <p:nvPr/>
          </p:nvSpPr>
          <p:spPr bwMode="auto">
            <a:xfrm>
              <a:off x="1200" y="3110"/>
              <a:ext cx="3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C &lt; 0,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87" name="Rectangle 70"/>
            <p:cNvSpPr>
              <a:spLocks noChangeArrowheads="1"/>
            </p:cNvSpPr>
            <p:nvPr/>
          </p:nvSpPr>
          <p:spPr bwMode="auto">
            <a:xfrm>
              <a:off x="1087" y="3372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88" name="Rectangle 71"/>
            <p:cNvSpPr>
              <a:spLocks noChangeArrowheads="1"/>
            </p:cNvSpPr>
            <p:nvPr/>
          </p:nvSpPr>
          <p:spPr bwMode="auto">
            <a:xfrm>
              <a:off x="1197" y="3372"/>
              <a:ext cx="32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E &lt; 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89" name="Rectangle 72"/>
            <p:cNvSpPr>
              <a:spLocks noChangeArrowheads="1"/>
            </p:cNvSpPr>
            <p:nvPr/>
          </p:nvSpPr>
          <p:spPr bwMode="auto">
            <a:xfrm>
              <a:off x="3443" y="2848"/>
              <a:ext cx="73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Quadrant IV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90" name="Rectangle 73"/>
            <p:cNvSpPr>
              <a:spLocks noChangeArrowheads="1"/>
            </p:cNvSpPr>
            <p:nvPr/>
          </p:nvSpPr>
          <p:spPr bwMode="auto">
            <a:xfrm>
              <a:off x="3407" y="3110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91" name="Rectangle 74"/>
            <p:cNvSpPr>
              <a:spLocks noChangeArrowheads="1"/>
            </p:cNvSpPr>
            <p:nvPr/>
          </p:nvSpPr>
          <p:spPr bwMode="auto">
            <a:xfrm>
              <a:off x="3519" y="3110"/>
              <a:ext cx="3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C &lt; 0,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92" name="Rectangle 75"/>
            <p:cNvSpPr>
              <a:spLocks noChangeArrowheads="1"/>
            </p:cNvSpPr>
            <p:nvPr/>
          </p:nvSpPr>
          <p:spPr bwMode="auto">
            <a:xfrm>
              <a:off x="3407" y="3372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93" name="Rectangle 76"/>
            <p:cNvSpPr>
              <a:spLocks noChangeArrowheads="1"/>
            </p:cNvSpPr>
            <p:nvPr/>
          </p:nvSpPr>
          <p:spPr bwMode="auto">
            <a:xfrm>
              <a:off x="3517" y="3372"/>
              <a:ext cx="32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E &gt; 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94" name="Rectangle 77"/>
            <p:cNvSpPr>
              <a:spLocks noChangeArrowheads="1"/>
            </p:cNvSpPr>
            <p:nvPr/>
          </p:nvSpPr>
          <p:spPr bwMode="auto">
            <a:xfrm>
              <a:off x="3440" y="3633"/>
              <a:ext cx="67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“Dominant”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895" name="Rectangle 78"/>
            <p:cNvSpPr>
              <a:spLocks noChangeArrowheads="1"/>
            </p:cNvSpPr>
            <p:nvPr/>
          </p:nvSpPr>
          <p:spPr bwMode="auto">
            <a:xfrm>
              <a:off x="650" y="776"/>
              <a:ext cx="4397" cy="3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4896" name="Picture 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4643"/>
              <a:ext cx="349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97" name="Rectangle 80"/>
            <p:cNvSpPr>
              <a:spLocks noChangeArrowheads="1"/>
            </p:cNvSpPr>
            <p:nvPr/>
          </p:nvSpPr>
          <p:spPr bwMode="auto">
            <a:xfrm>
              <a:off x="650" y="776"/>
              <a:ext cx="4397" cy="3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8" name="Line 81"/>
            <p:cNvSpPr>
              <a:spLocks noChangeShapeType="1"/>
            </p:cNvSpPr>
            <p:nvPr/>
          </p:nvSpPr>
          <p:spPr bwMode="auto">
            <a:xfrm>
              <a:off x="2692" y="1197"/>
              <a:ext cx="1" cy="2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9" name="Line 82"/>
            <p:cNvSpPr>
              <a:spLocks noChangeShapeType="1"/>
            </p:cNvSpPr>
            <p:nvPr/>
          </p:nvSpPr>
          <p:spPr bwMode="auto">
            <a:xfrm>
              <a:off x="2668" y="392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83"/>
            <p:cNvSpPr>
              <a:spLocks noChangeShapeType="1"/>
            </p:cNvSpPr>
            <p:nvPr/>
          </p:nvSpPr>
          <p:spPr bwMode="auto">
            <a:xfrm>
              <a:off x="2668" y="365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84"/>
            <p:cNvSpPr>
              <a:spLocks noChangeShapeType="1"/>
            </p:cNvSpPr>
            <p:nvPr/>
          </p:nvSpPr>
          <p:spPr bwMode="auto">
            <a:xfrm>
              <a:off x="2668" y="337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85"/>
            <p:cNvSpPr>
              <a:spLocks noChangeShapeType="1"/>
            </p:cNvSpPr>
            <p:nvPr/>
          </p:nvSpPr>
          <p:spPr bwMode="auto">
            <a:xfrm>
              <a:off x="2668" y="310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86"/>
            <p:cNvSpPr>
              <a:spLocks noChangeShapeType="1"/>
            </p:cNvSpPr>
            <p:nvPr/>
          </p:nvSpPr>
          <p:spPr bwMode="auto">
            <a:xfrm>
              <a:off x="2668" y="28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87"/>
            <p:cNvSpPr>
              <a:spLocks noChangeShapeType="1"/>
            </p:cNvSpPr>
            <p:nvPr/>
          </p:nvSpPr>
          <p:spPr bwMode="auto">
            <a:xfrm>
              <a:off x="2668" y="256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Line 88"/>
            <p:cNvSpPr>
              <a:spLocks noChangeShapeType="1"/>
            </p:cNvSpPr>
            <p:nvPr/>
          </p:nvSpPr>
          <p:spPr bwMode="auto">
            <a:xfrm>
              <a:off x="2668" y="228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89"/>
            <p:cNvSpPr>
              <a:spLocks noChangeShapeType="1"/>
            </p:cNvSpPr>
            <p:nvPr/>
          </p:nvSpPr>
          <p:spPr bwMode="auto">
            <a:xfrm>
              <a:off x="2668" y="201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7" name="Line 90"/>
            <p:cNvSpPr>
              <a:spLocks noChangeShapeType="1"/>
            </p:cNvSpPr>
            <p:nvPr/>
          </p:nvSpPr>
          <p:spPr bwMode="auto">
            <a:xfrm>
              <a:off x="2668" y="174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8" name="Line 91"/>
            <p:cNvSpPr>
              <a:spLocks noChangeShapeType="1"/>
            </p:cNvSpPr>
            <p:nvPr/>
          </p:nvSpPr>
          <p:spPr bwMode="auto">
            <a:xfrm>
              <a:off x="2668" y="147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9" name="Line 92"/>
            <p:cNvSpPr>
              <a:spLocks noChangeShapeType="1"/>
            </p:cNvSpPr>
            <p:nvPr/>
          </p:nvSpPr>
          <p:spPr bwMode="auto">
            <a:xfrm>
              <a:off x="2668" y="11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93"/>
            <p:cNvSpPr>
              <a:spLocks noChangeShapeType="1"/>
            </p:cNvSpPr>
            <p:nvPr/>
          </p:nvSpPr>
          <p:spPr bwMode="auto">
            <a:xfrm>
              <a:off x="1082" y="2561"/>
              <a:ext cx="32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94"/>
            <p:cNvSpPr>
              <a:spLocks noChangeShapeType="1"/>
            </p:cNvSpPr>
            <p:nvPr/>
          </p:nvSpPr>
          <p:spPr bwMode="auto">
            <a:xfrm flipV="1">
              <a:off x="1082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95"/>
            <p:cNvSpPr>
              <a:spLocks noChangeShapeType="1"/>
            </p:cNvSpPr>
            <p:nvPr/>
          </p:nvSpPr>
          <p:spPr bwMode="auto">
            <a:xfrm flipV="1">
              <a:off x="1403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96"/>
            <p:cNvSpPr>
              <a:spLocks noChangeShapeType="1"/>
            </p:cNvSpPr>
            <p:nvPr/>
          </p:nvSpPr>
          <p:spPr bwMode="auto">
            <a:xfrm flipV="1">
              <a:off x="1724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97"/>
            <p:cNvSpPr>
              <a:spLocks noChangeShapeType="1"/>
            </p:cNvSpPr>
            <p:nvPr/>
          </p:nvSpPr>
          <p:spPr bwMode="auto">
            <a:xfrm flipV="1">
              <a:off x="2045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98"/>
            <p:cNvSpPr>
              <a:spLocks noChangeShapeType="1"/>
            </p:cNvSpPr>
            <p:nvPr/>
          </p:nvSpPr>
          <p:spPr bwMode="auto">
            <a:xfrm flipV="1">
              <a:off x="2365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99"/>
            <p:cNvSpPr>
              <a:spLocks noChangeShapeType="1"/>
            </p:cNvSpPr>
            <p:nvPr/>
          </p:nvSpPr>
          <p:spPr bwMode="auto">
            <a:xfrm flipV="1">
              <a:off x="2692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100"/>
            <p:cNvSpPr>
              <a:spLocks noChangeShapeType="1"/>
            </p:cNvSpPr>
            <p:nvPr/>
          </p:nvSpPr>
          <p:spPr bwMode="auto">
            <a:xfrm flipV="1">
              <a:off x="3013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101"/>
            <p:cNvSpPr>
              <a:spLocks noChangeShapeType="1"/>
            </p:cNvSpPr>
            <p:nvPr/>
          </p:nvSpPr>
          <p:spPr bwMode="auto">
            <a:xfrm flipV="1">
              <a:off x="3333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102"/>
            <p:cNvSpPr>
              <a:spLocks noChangeShapeType="1"/>
            </p:cNvSpPr>
            <p:nvPr/>
          </p:nvSpPr>
          <p:spPr bwMode="auto">
            <a:xfrm flipV="1">
              <a:off x="3653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103"/>
            <p:cNvSpPr>
              <a:spLocks noChangeShapeType="1"/>
            </p:cNvSpPr>
            <p:nvPr/>
          </p:nvSpPr>
          <p:spPr bwMode="auto">
            <a:xfrm flipV="1">
              <a:off x="3974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104"/>
            <p:cNvSpPr>
              <a:spLocks noChangeShapeType="1"/>
            </p:cNvSpPr>
            <p:nvPr/>
          </p:nvSpPr>
          <p:spPr bwMode="auto">
            <a:xfrm flipV="1">
              <a:off x="4295" y="256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Rectangle 105"/>
            <p:cNvSpPr>
              <a:spLocks noChangeArrowheads="1"/>
            </p:cNvSpPr>
            <p:nvPr/>
          </p:nvSpPr>
          <p:spPr bwMode="auto">
            <a:xfrm>
              <a:off x="1710" y="776"/>
              <a:ext cx="1903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000000"/>
                  </a:solidFill>
                </a:rPr>
                <a:t>Difference in program effectiveness</a:t>
              </a:r>
              <a:endParaRPr lang="en-US" altLang="en-US" sz="2000" dirty="0"/>
            </a:p>
          </p:txBody>
        </p:sp>
        <p:sp>
          <p:nvSpPr>
            <p:cNvPr id="34923" name="Rectangle 106"/>
            <p:cNvSpPr>
              <a:spLocks noChangeArrowheads="1"/>
            </p:cNvSpPr>
            <p:nvPr/>
          </p:nvSpPr>
          <p:spPr bwMode="auto">
            <a:xfrm>
              <a:off x="2480" y="3878"/>
              <a:ext cx="17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-1000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24" name="Rectangle 107"/>
            <p:cNvSpPr>
              <a:spLocks noChangeArrowheads="1"/>
            </p:cNvSpPr>
            <p:nvPr/>
          </p:nvSpPr>
          <p:spPr bwMode="auto">
            <a:xfrm>
              <a:off x="2518" y="3604"/>
              <a:ext cx="13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-800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25" name="Rectangle 108"/>
            <p:cNvSpPr>
              <a:spLocks noChangeArrowheads="1"/>
            </p:cNvSpPr>
            <p:nvPr/>
          </p:nvSpPr>
          <p:spPr bwMode="auto">
            <a:xfrm>
              <a:off x="2518" y="3330"/>
              <a:ext cx="13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-600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26" name="Rectangle 109"/>
            <p:cNvSpPr>
              <a:spLocks noChangeArrowheads="1"/>
            </p:cNvSpPr>
            <p:nvPr/>
          </p:nvSpPr>
          <p:spPr bwMode="auto">
            <a:xfrm>
              <a:off x="2518" y="3061"/>
              <a:ext cx="13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 dirty="0">
                  <a:solidFill>
                    <a:srgbClr val="000000"/>
                  </a:solidFill>
                  <a:latin typeface="Arial" pitchFamily="34" charset="0"/>
                </a:rPr>
                <a:t>-400</a:t>
              </a:r>
              <a:endParaRPr lang="en-US" altLang="en-US" dirty="0">
                <a:latin typeface="Arial" pitchFamily="34" charset="0"/>
              </a:endParaRPr>
            </a:p>
          </p:txBody>
        </p:sp>
        <p:sp>
          <p:nvSpPr>
            <p:cNvPr id="34927" name="Rectangle 110"/>
            <p:cNvSpPr>
              <a:spLocks noChangeArrowheads="1"/>
            </p:cNvSpPr>
            <p:nvPr/>
          </p:nvSpPr>
          <p:spPr bwMode="auto">
            <a:xfrm>
              <a:off x="2518" y="2787"/>
              <a:ext cx="13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 dirty="0">
                  <a:solidFill>
                    <a:srgbClr val="000000"/>
                  </a:solidFill>
                  <a:latin typeface="Arial" pitchFamily="34" charset="0"/>
                </a:rPr>
                <a:t>-200</a:t>
              </a:r>
              <a:endParaRPr lang="en-US" altLang="en-US" dirty="0">
                <a:latin typeface="Arial" pitchFamily="34" charset="0"/>
              </a:endParaRPr>
            </a:p>
          </p:txBody>
        </p:sp>
        <p:sp>
          <p:nvSpPr>
            <p:cNvPr id="34928" name="Rectangle 111"/>
            <p:cNvSpPr>
              <a:spLocks noChangeArrowheads="1"/>
            </p:cNvSpPr>
            <p:nvPr/>
          </p:nvSpPr>
          <p:spPr bwMode="auto">
            <a:xfrm>
              <a:off x="2553" y="2581"/>
              <a:ext cx="151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29" name="Rectangle 112"/>
            <p:cNvSpPr>
              <a:spLocks noChangeArrowheads="1"/>
            </p:cNvSpPr>
            <p:nvPr/>
          </p:nvSpPr>
          <p:spPr bwMode="auto">
            <a:xfrm>
              <a:off x="2539" y="2239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30" name="Rectangle 113"/>
            <p:cNvSpPr>
              <a:spLocks noChangeArrowheads="1"/>
            </p:cNvSpPr>
            <p:nvPr/>
          </p:nvSpPr>
          <p:spPr bwMode="auto">
            <a:xfrm>
              <a:off x="2539" y="1965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400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31" name="Rectangle 114"/>
            <p:cNvSpPr>
              <a:spLocks noChangeArrowheads="1"/>
            </p:cNvSpPr>
            <p:nvPr/>
          </p:nvSpPr>
          <p:spPr bwMode="auto">
            <a:xfrm>
              <a:off x="2539" y="1697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600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32" name="Rectangle 115"/>
            <p:cNvSpPr>
              <a:spLocks noChangeArrowheads="1"/>
            </p:cNvSpPr>
            <p:nvPr/>
          </p:nvSpPr>
          <p:spPr bwMode="auto">
            <a:xfrm>
              <a:off x="2539" y="1426"/>
              <a:ext cx="11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800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33" name="Rectangle 116"/>
            <p:cNvSpPr>
              <a:spLocks noChangeArrowheads="1"/>
            </p:cNvSpPr>
            <p:nvPr/>
          </p:nvSpPr>
          <p:spPr bwMode="auto">
            <a:xfrm>
              <a:off x="2501" y="1149"/>
              <a:ext cx="151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1000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34" name="Rectangle 117"/>
            <p:cNvSpPr>
              <a:spLocks noChangeArrowheads="1"/>
            </p:cNvSpPr>
            <p:nvPr/>
          </p:nvSpPr>
          <p:spPr bwMode="auto">
            <a:xfrm>
              <a:off x="1076" y="2625"/>
              <a:ext cx="6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-1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35" name="Rectangle 118"/>
            <p:cNvSpPr>
              <a:spLocks noChangeArrowheads="1"/>
            </p:cNvSpPr>
            <p:nvPr/>
          </p:nvSpPr>
          <p:spPr bwMode="auto">
            <a:xfrm>
              <a:off x="1368" y="2625"/>
              <a:ext cx="11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-0.8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36" name="Rectangle 119"/>
            <p:cNvSpPr>
              <a:spLocks noChangeArrowheads="1"/>
            </p:cNvSpPr>
            <p:nvPr/>
          </p:nvSpPr>
          <p:spPr bwMode="auto">
            <a:xfrm>
              <a:off x="1688" y="2625"/>
              <a:ext cx="11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-0.6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37" name="Rectangle 120"/>
            <p:cNvSpPr>
              <a:spLocks noChangeArrowheads="1"/>
            </p:cNvSpPr>
            <p:nvPr/>
          </p:nvSpPr>
          <p:spPr bwMode="auto">
            <a:xfrm>
              <a:off x="2009" y="2625"/>
              <a:ext cx="11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-0.4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38" name="Rectangle 121"/>
            <p:cNvSpPr>
              <a:spLocks noChangeArrowheads="1"/>
            </p:cNvSpPr>
            <p:nvPr/>
          </p:nvSpPr>
          <p:spPr bwMode="auto">
            <a:xfrm>
              <a:off x="2329" y="2625"/>
              <a:ext cx="11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-0.2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39" name="Rectangle 123"/>
            <p:cNvSpPr>
              <a:spLocks noChangeArrowheads="1"/>
            </p:cNvSpPr>
            <p:nvPr/>
          </p:nvSpPr>
          <p:spPr bwMode="auto">
            <a:xfrm>
              <a:off x="2986" y="2625"/>
              <a:ext cx="9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0.2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40" name="Rectangle 124"/>
            <p:cNvSpPr>
              <a:spLocks noChangeArrowheads="1"/>
            </p:cNvSpPr>
            <p:nvPr/>
          </p:nvSpPr>
          <p:spPr bwMode="auto">
            <a:xfrm>
              <a:off x="3306" y="2625"/>
              <a:ext cx="9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 dirty="0">
                  <a:solidFill>
                    <a:srgbClr val="000000"/>
                  </a:solidFill>
                  <a:latin typeface="Arial" pitchFamily="34" charset="0"/>
                </a:rPr>
                <a:t>0.4</a:t>
              </a:r>
              <a:endParaRPr lang="en-US" altLang="en-US" dirty="0">
                <a:latin typeface="Arial" pitchFamily="34" charset="0"/>
              </a:endParaRPr>
            </a:p>
          </p:txBody>
        </p:sp>
        <p:sp>
          <p:nvSpPr>
            <p:cNvPr id="34941" name="Rectangle 125"/>
            <p:cNvSpPr>
              <a:spLocks noChangeArrowheads="1"/>
            </p:cNvSpPr>
            <p:nvPr/>
          </p:nvSpPr>
          <p:spPr bwMode="auto">
            <a:xfrm>
              <a:off x="3627" y="2625"/>
              <a:ext cx="9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0.6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42" name="Rectangle 126"/>
            <p:cNvSpPr>
              <a:spLocks noChangeArrowheads="1"/>
            </p:cNvSpPr>
            <p:nvPr/>
          </p:nvSpPr>
          <p:spPr bwMode="auto">
            <a:xfrm>
              <a:off x="3948" y="2625"/>
              <a:ext cx="9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0.8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43" name="Rectangle 127"/>
            <p:cNvSpPr>
              <a:spLocks noChangeArrowheads="1"/>
            </p:cNvSpPr>
            <p:nvPr/>
          </p:nvSpPr>
          <p:spPr bwMode="auto">
            <a:xfrm>
              <a:off x="4299" y="2625"/>
              <a:ext cx="3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44" name="Rectangle 128"/>
            <p:cNvSpPr>
              <a:spLocks noChangeArrowheads="1"/>
            </p:cNvSpPr>
            <p:nvPr/>
          </p:nvSpPr>
          <p:spPr bwMode="auto">
            <a:xfrm rot="16200000">
              <a:off x="-127" y="2459"/>
              <a:ext cx="190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000000"/>
                  </a:solidFill>
                </a:rPr>
                <a:t>Difference in program costs</a:t>
              </a:r>
              <a:endParaRPr lang="en-US" altLang="en-US" sz="2000" dirty="0"/>
            </a:p>
          </p:txBody>
        </p:sp>
        <p:sp>
          <p:nvSpPr>
            <p:cNvPr id="34945" name="Rectangle 129"/>
            <p:cNvSpPr>
              <a:spLocks noChangeArrowheads="1"/>
            </p:cNvSpPr>
            <p:nvPr/>
          </p:nvSpPr>
          <p:spPr bwMode="auto">
            <a:xfrm>
              <a:off x="3855" y="1446"/>
              <a:ext cx="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 dirty="0">
                <a:latin typeface="Arial" pitchFamily="34" charset="0"/>
              </a:endParaRPr>
            </a:p>
          </p:txBody>
        </p:sp>
        <p:sp>
          <p:nvSpPr>
            <p:cNvPr id="34946" name="Rectangle 130"/>
            <p:cNvSpPr>
              <a:spLocks noChangeArrowheads="1"/>
            </p:cNvSpPr>
            <p:nvPr/>
          </p:nvSpPr>
          <p:spPr bwMode="auto">
            <a:xfrm>
              <a:off x="3503" y="1708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47" name="Rectangle 131"/>
            <p:cNvSpPr>
              <a:spLocks noChangeArrowheads="1"/>
            </p:cNvSpPr>
            <p:nvPr/>
          </p:nvSpPr>
          <p:spPr bwMode="auto">
            <a:xfrm>
              <a:off x="3616" y="1708"/>
              <a:ext cx="3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C &gt; 0,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48" name="Rectangle 132"/>
            <p:cNvSpPr>
              <a:spLocks noChangeArrowheads="1"/>
            </p:cNvSpPr>
            <p:nvPr/>
          </p:nvSpPr>
          <p:spPr bwMode="auto">
            <a:xfrm>
              <a:off x="3503" y="1970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49" name="Rectangle 133"/>
            <p:cNvSpPr>
              <a:spLocks noChangeArrowheads="1"/>
            </p:cNvSpPr>
            <p:nvPr/>
          </p:nvSpPr>
          <p:spPr bwMode="auto">
            <a:xfrm>
              <a:off x="3614" y="1970"/>
              <a:ext cx="32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E &gt; 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50" name="Rectangle 134"/>
            <p:cNvSpPr>
              <a:spLocks noChangeArrowheads="1"/>
            </p:cNvSpPr>
            <p:nvPr/>
          </p:nvSpPr>
          <p:spPr bwMode="auto">
            <a:xfrm>
              <a:off x="1530" y="1446"/>
              <a:ext cx="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 dirty="0">
                <a:latin typeface="Arial" pitchFamily="34" charset="0"/>
              </a:endParaRPr>
            </a:p>
          </p:txBody>
        </p:sp>
        <p:sp>
          <p:nvSpPr>
            <p:cNvPr id="34951" name="Rectangle 135"/>
            <p:cNvSpPr>
              <a:spLocks noChangeArrowheads="1"/>
            </p:cNvSpPr>
            <p:nvPr/>
          </p:nvSpPr>
          <p:spPr bwMode="auto">
            <a:xfrm>
              <a:off x="1135" y="1708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52" name="Rectangle 136"/>
            <p:cNvSpPr>
              <a:spLocks noChangeArrowheads="1"/>
            </p:cNvSpPr>
            <p:nvPr/>
          </p:nvSpPr>
          <p:spPr bwMode="auto">
            <a:xfrm>
              <a:off x="1247" y="1708"/>
              <a:ext cx="3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C &gt; 0,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53" name="Rectangle 137"/>
            <p:cNvSpPr>
              <a:spLocks noChangeArrowheads="1"/>
            </p:cNvSpPr>
            <p:nvPr/>
          </p:nvSpPr>
          <p:spPr bwMode="auto">
            <a:xfrm>
              <a:off x="1135" y="1970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54" name="Rectangle 138"/>
            <p:cNvSpPr>
              <a:spLocks noChangeArrowheads="1"/>
            </p:cNvSpPr>
            <p:nvPr/>
          </p:nvSpPr>
          <p:spPr bwMode="auto">
            <a:xfrm>
              <a:off x="1245" y="1970"/>
              <a:ext cx="32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000000"/>
                  </a:solidFill>
                  <a:latin typeface="Arial" pitchFamily="34" charset="0"/>
                </a:rPr>
                <a:t>E &lt; 0</a:t>
              </a:r>
              <a:endParaRPr lang="en-US" altLang="en-US" dirty="0">
                <a:latin typeface="Arial" pitchFamily="34" charset="0"/>
              </a:endParaRPr>
            </a:p>
          </p:txBody>
        </p:sp>
        <p:sp>
          <p:nvSpPr>
            <p:cNvPr id="34955" name="Rectangle 139"/>
            <p:cNvSpPr>
              <a:spLocks noChangeArrowheads="1"/>
            </p:cNvSpPr>
            <p:nvPr/>
          </p:nvSpPr>
          <p:spPr bwMode="auto">
            <a:xfrm>
              <a:off x="1482" y="2848"/>
              <a:ext cx="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 dirty="0">
                <a:latin typeface="Arial" pitchFamily="34" charset="0"/>
              </a:endParaRPr>
            </a:p>
          </p:txBody>
        </p:sp>
        <p:sp>
          <p:nvSpPr>
            <p:cNvPr id="34956" name="Rectangle 140"/>
            <p:cNvSpPr>
              <a:spLocks noChangeArrowheads="1"/>
            </p:cNvSpPr>
            <p:nvPr/>
          </p:nvSpPr>
          <p:spPr bwMode="auto">
            <a:xfrm>
              <a:off x="1087" y="3110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57" name="Rectangle 141"/>
            <p:cNvSpPr>
              <a:spLocks noChangeArrowheads="1"/>
            </p:cNvSpPr>
            <p:nvPr/>
          </p:nvSpPr>
          <p:spPr bwMode="auto">
            <a:xfrm>
              <a:off x="1200" y="3110"/>
              <a:ext cx="3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C &lt; 0,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58" name="Rectangle 142"/>
            <p:cNvSpPr>
              <a:spLocks noChangeArrowheads="1"/>
            </p:cNvSpPr>
            <p:nvPr/>
          </p:nvSpPr>
          <p:spPr bwMode="auto">
            <a:xfrm>
              <a:off x="1087" y="3372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59" name="Rectangle 143"/>
            <p:cNvSpPr>
              <a:spLocks noChangeArrowheads="1"/>
            </p:cNvSpPr>
            <p:nvPr/>
          </p:nvSpPr>
          <p:spPr bwMode="auto">
            <a:xfrm>
              <a:off x="1197" y="3372"/>
              <a:ext cx="32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E &lt; 0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60" name="Rectangle 144"/>
            <p:cNvSpPr>
              <a:spLocks noChangeArrowheads="1"/>
            </p:cNvSpPr>
            <p:nvPr/>
          </p:nvSpPr>
          <p:spPr bwMode="auto">
            <a:xfrm>
              <a:off x="3809" y="2848"/>
              <a:ext cx="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 dirty="0">
                <a:latin typeface="Arial" pitchFamily="34" charset="0"/>
              </a:endParaRPr>
            </a:p>
          </p:txBody>
        </p:sp>
        <p:sp>
          <p:nvSpPr>
            <p:cNvPr id="34961" name="Rectangle 145"/>
            <p:cNvSpPr>
              <a:spLocks noChangeArrowheads="1"/>
            </p:cNvSpPr>
            <p:nvPr/>
          </p:nvSpPr>
          <p:spPr bwMode="auto">
            <a:xfrm>
              <a:off x="3407" y="3110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62" name="Rectangle 146"/>
            <p:cNvSpPr>
              <a:spLocks noChangeArrowheads="1"/>
            </p:cNvSpPr>
            <p:nvPr/>
          </p:nvSpPr>
          <p:spPr bwMode="auto">
            <a:xfrm>
              <a:off x="3519" y="3110"/>
              <a:ext cx="3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C &lt; 0,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63" name="Rectangle 147"/>
            <p:cNvSpPr>
              <a:spLocks noChangeArrowheads="1"/>
            </p:cNvSpPr>
            <p:nvPr/>
          </p:nvSpPr>
          <p:spPr bwMode="auto">
            <a:xfrm>
              <a:off x="3407" y="3372"/>
              <a:ext cx="9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Δ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34964" name="Rectangle 148"/>
            <p:cNvSpPr>
              <a:spLocks noChangeArrowheads="1"/>
            </p:cNvSpPr>
            <p:nvPr/>
          </p:nvSpPr>
          <p:spPr bwMode="auto">
            <a:xfrm>
              <a:off x="3517" y="3372"/>
              <a:ext cx="32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E &gt; 0</a:t>
              </a:r>
              <a:endParaRPr lang="en-US" altLang="en-US">
                <a:latin typeface="Arial" pitchFamily="34" charset="0"/>
              </a:endParaRPr>
            </a:p>
          </p:txBody>
        </p:sp>
      </p:grpSp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018"/>
          <a:stretch/>
        </p:blipFill>
        <p:spPr>
          <a:xfrm>
            <a:off x="4330807" y="2618262"/>
            <a:ext cx="1010081" cy="93553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6060"/>
          <a:stretch/>
        </p:blipFill>
        <p:spPr>
          <a:xfrm>
            <a:off x="8320625" y="5122594"/>
            <a:ext cx="976423" cy="928962"/>
          </a:xfrm>
          <a:prstGeom prst="rect">
            <a:avLst/>
          </a:prstGeom>
        </p:spPr>
      </p:pic>
      <p:pic>
        <p:nvPicPr>
          <p:cNvPr id="13316" name="Picture 4" descr="Question Mark Decal">
            <a:extLst>
              <a:ext uri="{FF2B5EF4-FFF2-40B4-BE49-F238E27FC236}">
                <a16:creationId xmlns:a16="http://schemas.microsoft.com/office/drawing/2014/main" id="{26985B32-BFA3-4B17-9A6E-77A6096E4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45" y="2739391"/>
            <a:ext cx="624824" cy="62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4" descr="Question Mark Decal">
            <a:extLst>
              <a:ext uri="{FF2B5EF4-FFF2-40B4-BE49-F238E27FC236}">
                <a16:creationId xmlns:a16="http://schemas.microsoft.com/office/drawing/2014/main" id="{4F4C5EBF-C878-4EF2-9714-DDEB3464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34" y="4849465"/>
            <a:ext cx="620510" cy="62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id="{475E62E0-CAA0-47BE-9E39-3F3759DC0609}"/>
              </a:ext>
            </a:extLst>
          </p:cNvPr>
          <p:cNvSpPr/>
          <p:nvPr/>
        </p:nvSpPr>
        <p:spPr>
          <a:xfrm>
            <a:off x="6240209" y="1972146"/>
            <a:ext cx="214568" cy="1736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Economic Evaluation in Public Health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Topics </a:t>
            </a:r>
          </a:p>
          <a:p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Part I: Introduction to health economics and health economic evaluation</a:t>
            </a:r>
          </a:p>
          <a:p>
            <a:pPr lvl="2"/>
            <a:r>
              <a:rPr lang="en-US" sz="2600" b="0" dirty="0">
                <a:solidFill>
                  <a:schemeClr val="bg1">
                    <a:lumMod val="65000"/>
                  </a:schemeClr>
                </a:solidFill>
              </a:rPr>
              <a:t>Types of health economic evaluations</a:t>
            </a:r>
          </a:p>
          <a:p>
            <a:pPr lvl="2"/>
            <a:r>
              <a:rPr lang="en-US" sz="2600" b="0" dirty="0">
                <a:solidFill>
                  <a:schemeClr val="bg1">
                    <a:lumMod val="65000"/>
                  </a:schemeClr>
                </a:solidFill>
              </a:rPr>
              <a:t>Uses of economic evaluation internationally</a:t>
            </a:r>
          </a:p>
          <a:p>
            <a:r>
              <a:rPr lang="en-US" sz="2600" dirty="0"/>
              <a:t>Part 2: Health State Valuations</a:t>
            </a:r>
          </a:p>
          <a:p>
            <a:pPr lvl="2"/>
            <a:r>
              <a:rPr lang="en-US" sz="2600" b="0" dirty="0"/>
              <a:t>QALY</a:t>
            </a:r>
          </a:p>
          <a:p>
            <a:pPr lvl="2"/>
            <a:r>
              <a:rPr lang="en-US" sz="2600" b="0" dirty="0"/>
              <a:t>DALY</a:t>
            </a:r>
          </a:p>
          <a:p>
            <a:r>
              <a:rPr lang="en-US" sz="2600" dirty="0"/>
              <a:t>Part 3: Cost-effectiveness methods</a:t>
            </a:r>
          </a:p>
          <a:p>
            <a:pPr lvl="2"/>
            <a:r>
              <a:rPr lang="en-US" sz="2600" b="0" dirty="0"/>
              <a:t>Conducting a simple CEA</a:t>
            </a:r>
          </a:p>
          <a:p>
            <a:pPr lvl="2"/>
            <a:r>
              <a:rPr lang="en-US" sz="2600" b="0" dirty="0"/>
              <a:t>Using models to conduct a CEA</a:t>
            </a:r>
          </a:p>
          <a:p>
            <a:pPr lvl="2"/>
            <a:r>
              <a:rPr lang="en-US" sz="2600" b="0" dirty="0"/>
              <a:t>Uncertainty in CEA</a:t>
            </a:r>
          </a:p>
          <a:p>
            <a:pPr lvl="2"/>
            <a:r>
              <a:rPr lang="en-US" sz="2600" b="0" dirty="0"/>
              <a:t>Decision rules in health economic evaluation</a:t>
            </a:r>
          </a:p>
          <a:p>
            <a:pPr lvl="1"/>
            <a:endParaRPr lang="en-US" sz="1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61B4992-2A34-4EC0-B28A-BABCC15A614B}"/>
              </a:ext>
            </a:extLst>
          </p:cNvPr>
          <p:cNvSpPr/>
          <p:nvPr/>
        </p:nvSpPr>
        <p:spPr>
          <a:xfrm rot="5400000">
            <a:off x="5033176" y="3027710"/>
            <a:ext cx="508883" cy="777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9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4950" lvl="1" indent="0" algn="ctr">
              <a:buNone/>
            </a:pPr>
            <a:endParaRPr lang="en-US" dirty="0"/>
          </a:p>
          <a:p>
            <a:pPr marL="234950" lvl="1" indent="0" algn="ctr">
              <a:buNone/>
            </a:pPr>
            <a:endParaRPr lang="en-US" dirty="0"/>
          </a:p>
          <a:p>
            <a:pPr marL="234950" lvl="1" indent="0" algn="ctr">
              <a:buNone/>
            </a:pPr>
            <a:endParaRPr lang="en-US" dirty="0"/>
          </a:p>
          <a:p>
            <a:pPr marL="234950" lvl="1" indent="0" algn="ctr">
              <a:buNone/>
            </a:pPr>
            <a:r>
              <a:rPr lang="en-US" sz="3600" dirty="0"/>
              <a:t>	tlavelle@tuftsmedicalcenter.org</a:t>
            </a:r>
          </a:p>
          <a:p>
            <a:pPr marL="234950" lvl="1" indent="0">
              <a:buNone/>
            </a:pPr>
            <a:endParaRPr lang="en-US" b="0" dirty="0"/>
          </a:p>
          <a:p>
            <a:endParaRPr lang="en-US" b="0" dirty="0"/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2160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25E75BE3-EC4F-464C-87FD-326F880E3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278" y="708398"/>
            <a:ext cx="10311493" cy="632279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E9EBE-0FD9-4A4E-B561-BDA0C919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51" y="271043"/>
            <a:ext cx="10875498" cy="874710"/>
          </a:xfrm>
        </p:spPr>
        <p:txBody>
          <a:bodyPr>
            <a:normAutofit fontScale="90000"/>
          </a:bodyPr>
          <a:lstStyle/>
          <a:p>
            <a:r>
              <a:rPr lang="en-US" dirty="0"/>
              <a:t>Maternal Mortality: deaths per 100,000 live births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2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6AE62AD-DF50-4B08-BB9C-31B4DA848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67"/>
          <a:stretch/>
        </p:blipFill>
        <p:spPr>
          <a:xfrm>
            <a:off x="1122423" y="864659"/>
            <a:ext cx="10127964" cy="599334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E9EBE-0FD9-4A4E-B561-BDA0C919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51" y="464234"/>
            <a:ext cx="10875498" cy="613452"/>
          </a:xfrm>
        </p:spPr>
        <p:txBody>
          <a:bodyPr>
            <a:normAutofit fontScale="90000"/>
          </a:bodyPr>
          <a:lstStyle/>
          <a:p>
            <a:r>
              <a:rPr lang="en-US" dirty="0"/>
              <a:t>Maternal Mortality: deaths per 100,000 live births</a:t>
            </a:r>
            <a:br>
              <a:rPr lang="en-US" dirty="0"/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CF6A97-38E5-4924-BDEB-E2EE7FA98017}"/>
              </a:ext>
            </a:extLst>
          </p:cNvPr>
          <p:cNvSpPr txBox="1">
            <a:spLocks/>
          </p:cNvSpPr>
          <p:nvPr/>
        </p:nvSpPr>
        <p:spPr>
          <a:xfrm>
            <a:off x="1572651" y="864659"/>
            <a:ext cx="10875498" cy="87471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FE296-0AD5-40FE-B59A-F1936DAAE57D}"/>
              </a:ext>
            </a:extLst>
          </p:cNvPr>
          <p:cNvSpPr/>
          <p:nvPr/>
        </p:nvSpPr>
        <p:spPr>
          <a:xfrm>
            <a:off x="10041033" y="534255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052D15-AAC1-40C0-B3AC-9A5686A7F016}"/>
              </a:ext>
            </a:extLst>
          </p:cNvPr>
          <p:cNvSpPr/>
          <p:nvPr/>
        </p:nvSpPr>
        <p:spPr>
          <a:xfrm>
            <a:off x="5976257" y="2179864"/>
            <a:ext cx="759279" cy="302079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0499-457A-415F-912E-897C39DA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Mortality in Developing Countries</a:t>
            </a:r>
          </a:p>
        </p:txBody>
      </p:sp>
      <p:pic>
        <p:nvPicPr>
          <p:cNvPr id="4098" name="Picture 2" descr="A mother and child resting at a postnatal ward, Cambodia.">
            <a:extLst>
              <a:ext uri="{FF2B5EF4-FFF2-40B4-BE49-F238E27FC236}">
                <a16:creationId xmlns:a16="http://schemas.microsoft.com/office/drawing/2014/main" id="{D17A78CA-AC51-4FEA-AAC3-958D5985E3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r="23530"/>
          <a:stretch/>
        </p:blipFill>
        <p:spPr bwMode="auto">
          <a:xfrm>
            <a:off x="5584371" y="1462655"/>
            <a:ext cx="5176158" cy="47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976D1B-61A3-4B69-923A-B9BFEBA8EBFD}"/>
              </a:ext>
            </a:extLst>
          </p:cNvPr>
          <p:cNvSpPr txBox="1"/>
          <p:nvPr/>
        </p:nvSpPr>
        <p:spPr>
          <a:xfrm>
            <a:off x="486801" y="1459625"/>
            <a:ext cx="4926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Every day, approximately 830 women die from preventable causes related to pregnancy and childbirth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99% of all maternal deaths occur in developing countries.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Higher rates in rural areas and poorer communities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Sustainable Development Goals: reduce the global maternal mortality to &lt; 70 per 100 000 live births by 2030 </a:t>
            </a:r>
          </a:p>
        </p:txBody>
      </p:sp>
    </p:spTree>
    <p:extLst>
      <p:ext uri="{BB962C8B-B14F-4D97-AF65-F5344CB8AC3E}">
        <p14:creationId xmlns:p14="http://schemas.microsoft.com/office/powerpoint/2010/main" val="5361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0499-457A-415F-912E-897C39DA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get there?</a:t>
            </a:r>
          </a:p>
        </p:txBody>
      </p:sp>
      <p:pic>
        <p:nvPicPr>
          <p:cNvPr id="4098" name="Picture 2" descr="A mother and child resting at a postnatal ward, Cambodia.">
            <a:extLst>
              <a:ext uri="{FF2B5EF4-FFF2-40B4-BE49-F238E27FC236}">
                <a16:creationId xmlns:a16="http://schemas.microsoft.com/office/drawing/2014/main" id="{D17A78CA-AC51-4FEA-AAC3-958D5985E3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r="23530"/>
          <a:stretch/>
        </p:blipFill>
        <p:spPr bwMode="auto">
          <a:xfrm>
            <a:off x="5584371" y="1323863"/>
            <a:ext cx="5176158" cy="47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976D1B-61A3-4B69-923A-B9BFEBA8EBFD}"/>
              </a:ext>
            </a:extLst>
          </p:cNvPr>
          <p:cNvSpPr txBox="1"/>
          <p:nvPr/>
        </p:nvSpPr>
        <p:spPr>
          <a:xfrm>
            <a:off x="486801" y="1323863"/>
            <a:ext cx="49261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Effective interventions: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Family Planning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Prenatal care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Skilled birth attendants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Accessible health facilities</a:t>
            </a:r>
          </a:p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But resources are limited: what to prioritize?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335681-8500-42EB-9A8A-C7EC2EFA86ED}"/>
              </a:ext>
            </a:extLst>
          </p:cNvPr>
          <p:cNvSpPr/>
          <p:nvPr/>
        </p:nvSpPr>
        <p:spPr>
          <a:xfrm>
            <a:off x="298598" y="6204857"/>
            <a:ext cx="10974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/>
              </a:rPr>
              <a:t>What information should be considered as part of this decision?</a:t>
            </a:r>
          </a:p>
        </p:txBody>
      </p:sp>
    </p:spTree>
    <p:extLst>
      <p:ext uri="{BB962C8B-B14F-4D97-AF65-F5344CB8AC3E}">
        <p14:creationId xmlns:p14="http://schemas.microsoft.com/office/powerpoint/2010/main" val="24927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9EBE-0FD9-4A4E-B561-BDA0C919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51" y="271043"/>
            <a:ext cx="10875498" cy="874710"/>
          </a:xfrm>
        </p:spPr>
        <p:txBody>
          <a:bodyPr>
            <a:normAutofit fontScale="90000"/>
          </a:bodyPr>
          <a:lstStyle/>
          <a:p>
            <a:r>
              <a:rPr lang="en-US" dirty="0"/>
              <a:t>Vaccine policy decision in the U.S.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F73DA-73E7-4FE2-8053-27D355EC9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dirty="0"/>
              <a:t>Herpes zoster(shingles) is an infection that causes a painful rash</a:t>
            </a:r>
          </a:p>
          <a:p>
            <a:endParaRPr lang="en-US" b="0" dirty="0"/>
          </a:p>
          <a:p>
            <a:r>
              <a:rPr lang="en-US" b="0" dirty="0"/>
              <a:t>1 million cases of annually in U.S.</a:t>
            </a:r>
          </a:p>
          <a:p>
            <a:endParaRPr lang="en-US" b="0" dirty="0"/>
          </a:p>
          <a:p>
            <a:r>
              <a:rPr lang="en-US" b="0" dirty="0"/>
              <a:t>Until recently only available vaccine (Zoster Vaccine Live) was relatively ineffective after 10 years. </a:t>
            </a:r>
          </a:p>
          <a:p>
            <a:endParaRPr lang="en-US" b="0" dirty="0"/>
          </a:p>
          <a:p>
            <a:r>
              <a:rPr lang="en-US" b="0" dirty="0"/>
              <a:t>A recently approved vaccine–herpes zoster subunit (HZ/</a:t>
            </a:r>
            <a:r>
              <a:rPr lang="en-US" b="0" dirty="0" err="1"/>
              <a:t>su</a:t>
            </a:r>
            <a:r>
              <a:rPr lang="en-US" b="0" dirty="0"/>
              <a:t>)–can prevent shingles for significantly longer.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dirty="0"/>
              <a:t>But…</a:t>
            </a:r>
            <a:r>
              <a:rPr lang="en-US" b="0" dirty="0"/>
              <a:t> it’s more expensive than old vaccine ($280 vs. $213)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41478"/>
      </p:ext>
    </p:extLst>
  </p:cSld>
  <p:clrMapOvr>
    <a:masterClrMapping/>
  </p:clrMapOvr>
</p:sld>
</file>

<file path=ppt/theme/theme1.xml><?xml version="1.0" encoding="utf-8"?>
<a:theme xmlns:a="http://schemas.openxmlformats.org/drawingml/2006/main" name="PPT_TuftsMC-Sign">
  <a:themeElements>
    <a:clrScheme name="Wellforce2018">
      <a:dk1>
        <a:srgbClr val="878787"/>
      </a:dk1>
      <a:lt1>
        <a:srgbClr val="FFFFFF"/>
      </a:lt1>
      <a:dk2>
        <a:srgbClr val="193A66"/>
      </a:dk2>
      <a:lt2>
        <a:srgbClr val="E8ECF0"/>
      </a:lt2>
      <a:accent1>
        <a:srgbClr val="F05A30"/>
      </a:accent1>
      <a:accent2>
        <a:srgbClr val="F7941D"/>
      </a:accent2>
      <a:accent3>
        <a:srgbClr val="0078AE"/>
      </a:accent3>
      <a:accent4>
        <a:srgbClr val="FAA619"/>
      </a:accent4>
      <a:accent5>
        <a:srgbClr val="00BCF1"/>
      </a:accent5>
      <a:accent6>
        <a:srgbClr val="82BC00"/>
      </a:accent6>
      <a:hlink>
        <a:srgbClr val="F05A30"/>
      </a:hlink>
      <a:folHlink>
        <a:srgbClr val="FAA61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FA79F22-CAC2-6C4A-9E41-163155AF3B1E}" vid="{000FA315-D14C-C64B-877B-B557D997F71F}"/>
    </a:ext>
  </a:extLst>
</a:theme>
</file>

<file path=ppt/theme/theme2.xml><?xml version="1.0" encoding="utf-8"?>
<a:theme xmlns:a="http://schemas.openxmlformats.org/drawingml/2006/main" name="1_PPT_TuftsMC-Sign">
  <a:themeElements>
    <a:clrScheme name="Wellforce2018">
      <a:dk1>
        <a:srgbClr val="878787"/>
      </a:dk1>
      <a:lt1>
        <a:srgbClr val="FFFFFF"/>
      </a:lt1>
      <a:dk2>
        <a:srgbClr val="193A66"/>
      </a:dk2>
      <a:lt2>
        <a:srgbClr val="E8ECF0"/>
      </a:lt2>
      <a:accent1>
        <a:srgbClr val="F05A30"/>
      </a:accent1>
      <a:accent2>
        <a:srgbClr val="F7941D"/>
      </a:accent2>
      <a:accent3>
        <a:srgbClr val="0078AE"/>
      </a:accent3>
      <a:accent4>
        <a:srgbClr val="FAA619"/>
      </a:accent4>
      <a:accent5>
        <a:srgbClr val="00BCF1"/>
      </a:accent5>
      <a:accent6>
        <a:srgbClr val="82BC00"/>
      </a:accent6>
      <a:hlink>
        <a:srgbClr val="F05A30"/>
      </a:hlink>
      <a:folHlink>
        <a:srgbClr val="FAA61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8FA79F22-CAC2-6C4A-9E41-163155AF3B1E}" vid="{000FA315-D14C-C64B-877B-B557D997F7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3430</TotalTime>
  <Words>1533</Words>
  <Application>Microsoft Office PowerPoint</Application>
  <PresentationFormat>Widescreen</PresentationFormat>
  <Paragraphs>400</Paragraphs>
  <Slides>46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Regular</vt:lpstr>
      <vt:lpstr>Calibri</vt:lpstr>
      <vt:lpstr>Cambria</vt:lpstr>
      <vt:lpstr>System Font Regular</vt:lpstr>
      <vt:lpstr>Times New Roman</vt:lpstr>
      <vt:lpstr>Wingdings</vt:lpstr>
      <vt:lpstr>PPT_TuftsMC-Sign</vt:lpstr>
      <vt:lpstr>1_PPT_TuftsMC-Sign</vt:lpstr>
      <vt:lpstr>PowerPoint Presentation</vt:lpstr>
      <vt:lpstr>PowerPoint Presentation</vt:lpstr>
      <vt:lpstr>PowerPoint Presentation</vt:lpstr>
      <vt:lpstr>PowerPoint Presentation</vt:lpstr>
      <vt:lpstr>Maternal Mortality: deaths per 100,000 live births </vt:lpstr>
      <vt:lpstr>Maternal Mortality: deaths per 100,000 live births </vt:lpstr>
      <vt:lpstr>Maternal Mortality in Developing Countries</vt:lpstr>
      <vt:lpstr>How do we get there?</vt:lpstr>
      <vt:lpstr>Vaccine policy decision in the U.S. </vt:lpstr>
      <vt:lpstr>Why does that matter? Worrying trend in health care spending</vt:lpstr>
      <vt:lpstr>Policy questions:</vt:lpstr>
      <vt:lpstr>Rational for use of health economics in decision making</vt:lpstr>
      <vt:lpstr>PowerPoint Presentation</vt:lpstr>
      <vt:lpstr>Health Economics</vt:lpstr>
      <vt:lpstr>Economic Evaluation in Public Health</vt:lpstr>
      <vt:lpstr>PowerPoint Presentation</vt:lpstr>
      <vt:lpstr>Health economics </vt:lpstr>
      <vt:lpstr>Scarcity</vt:lpstr>
      <vt:lpstr>Economics is about choice given limited resources </vt:lpstr>
      <vt:lpstr>Economic evaluation of health  care programs </vt:lpstr>
      <vt:lpstr>Economic evaluation</vt:lpstr>
      <vt:lpstr>Everyday examples…</vt:lpstr>
      <vt:lpstr>PowerPoint Presentation</vt:lpstr>
      <vt:lpstr>Types of economic evaluation</vt:lpstr>
      <vt:lpstr>Types of health economic evaluations</vt:lpstr>
      <vt:lpstr>Use of economic evaluations by field</vt:lpstr>
      <vt:lpstr>PowerPoint Presentation</vt:lpstr>
      <vt:lpstr>Who cares about cost-effectiveness?</vt:lpstr>
      <vt:lpstr>Government</vt:lpstr>
      <vt:lpstr>US government: problems with cost-effectiveness</vt:lpstr>
      <vt:lpstr>Developing Countries  Disease Control Priorities: Finding the most effective and cost-effective solutions</vt:lpstr>
      <vt:lpstr>PowerPoint Presentation</vt:lpstr>
      <vt:lpstr>PowerPoint Presentation</vt:lpstr>
      <vt:lpstr>PowerPoint Presentation</vt:lpstr>
      <vt:lpstr>Cost-effectiveness analysis</vt:lpstr>
      <vt:lpstr>Cost-effectiveness analysis</vt:lpstr>
      <vt:lpstr>Cost-effectiveness analysis</vt:lpstr>
      <vt:lpstr>Cost-utility analysis</vt:lpstr>
      <vt:lpstr>Preview: The Quality Adjusted Life Year </vt:lpstr>
      <vt:lpstr>The Quality Adjusted Life Year </vt:lpstr>
      <vt:lpstr>The Quality Adjusted Life Year </vt:lpstr>
      <vt:lpstr>The Quality Adjusted Life Year </vt:lpstr>
      <vt:lpstr>Incremental Cost-effectiveness Ratio ($/QALY)</vt:lpstr>
      <vt:lpstr>What are some possible outcomes of CEA?</vt:lpstr>
      <vt:lpstr>Economic Evaluation in Public Health</vt:lpstr>
      <vt:lpstr>Questions?</vt:lpstr>
    </vt:vector>
  </TitlesOfParts>
  <Company>Paper Trace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mciro</dc:creator>
  <cp:lastModifiedBy>Tara Lavelle</cp:lastModifiedBy>
  <cp:revision>310</cp:revision>
  <cp:lastPrinted>2018-09-18T23:16:25Z</cp:lastPrinted>
  <dcterms:created xsi:type="dcterms:W3CDTF">2018-10-31T16:09:01Z</dcterms:created>
  <dcterms:modified xsi:type="dcterms:W3CDTF">2019-06-26T00:35:55Z</dcterms:modified>
</cp:coreProperties>
</file>